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9" r:id="rId3"/>
    <p:sldId id="315" r:id="rId4"/>
    <p:sldId id="319" r:id="rId5"/>
    <p:sldId id="320" r:id="rId6"/>
    <p:sldId id="316" r:id="rId7"/>
    <p:sldId id="317" r:id="rId8"/>
    <p:sldId id="318" r:id="rId9"/>
    <p:sldId id="313" r:id="rId10"/>
    <p:sldId id="314" r:id="rId11"/>
    <p:sldId id="321" r:id="rId12"/>
    <p:sldId id="311" r:id="rId13"/>
    <p:sldId id="312" r:id="rId14"/>
    <p:sldId id="279" r:id="rId15"/>
    <p:sldId id="280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2" autoAdjust="0"/>
    <p:restoredTop sz="94676" autoAdjust="0"/>
  </p:normalViewPr>
  <p:slideViewPr>
    <p:cSldViewPr>
      <p:cViewPr>
        <p:scale>
          <a:sx n="100" d="100"/>
          <a:sy n="10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 dirty="0" smtClean="0"/>
              <a:t>% </a:t>
            </a:r>
            <a:r>
              <a:rPr lang="en-US" b="1" dirty="0"/>
              <a:t>FRUIT ROT</a:t>
            </a:r>
          </a:p>
        </c:rich>
      </c:tx>
      <c:layout>
        <c:manualLayout>
          <c:xMode val="edge"/>
          <c:yMode val="edge"/>
          <c:x val="0.37959876543209875"/>
          <c:y val="8.0847288455140225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NEOPESTALOTIOPSIS FRUIT ROT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14.35 - 33</c:v>
                </c:pt>
                <c:pt idx="1">
                  <c:v>FESTIVAL</c:v>
                </c:pt>
                <c:pt idx="2">
                  <c:v>CABRILLO</c:v>
                </c:pt>
                <c:pt idx="3">
                  <c:v>PETALUMA</c:v>
                </c:pt>
                <c:pt idx="4">
                  <c:v>FRONTERAS</c:v>
                </c:pt>
                <c:pt idx="5">
                  <c:v>16.74 - 41</c:v>
                </c:pt>
                <c:pt idx="6">
                  <c:v>MONEREY</c:v>
                </c:pt>
                <c:pt idx="7">
                  <c:v>SENSATION</c:v>
                </c:pt>
                <c:pt idx="8">
                  <c:v>BEAUTY</c:v>
                </c:pt>
                <c:pt idx="9">
                  <c:v>RADIANCE</c:v>
                </c:pt>
                <c:pt idx="10">
                  <c:v>15.21 - 98</c:v>
                </c:pt>
                <c:pt idx="11">
                  <c:v>16.84 - 194</c:v>
                </c:pt>
                <c:pt idx="12">
                  <c:v>BRILLIANCE</c:v>
                </c:pt>
                <c:pt idx="13">
                  <c:v>SAN ANDREAS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</c:v>
                </c:pt>
                <c:pt idx="1">
                  <c:v>8.3000000000000007</c:v>
                </c:pt>
                <c:pt idx="2">
                  <c:v>7.3</c:v>
                </c:pt>
                <c:pt idx="3">
                  <c:v>5.3</c:v>
                </c:pt>
                <c:pt idx="4">
                  <c:v>3.9</c:v>
                </c:pt>
                <c:pt idx="5">
                  <c:v>3.8</c:v>
                </c:pt>
                <c:pt idx="6">
                  <c:v>3.4</c:v>
                </c:pt>
                <c:pt idx="7">
                  <c:v>2.4</c:v>
                </c:pt>
                <c:pt idx="8">
                  <c:v>2.4</c:v>
                </c:pt>
                <c:pt idx="9">
                  <c:v>2.1</c:v>
                </c:pt>
                <c:pt idx="10">
                  <c:v>2.1</c:v>
                </c:pt>
                <c:pt idx="11">
                  <c:v>0.6</c:v>
                </c:pt>
                <c:pt idx="12">
                  <c:v>0.4</c:v>
                </c:pt>
                <c:pt idx="1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76160"/>
        <c:axId val="54486144"/>
      </c:barChart>
      <c:catAx>
        <c:axId val="54476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4486144"/>
        <c:crosses val="autoZero"/>
        <c:auto val="0"/>
        <c:lblAlgn val="ctr"/>
        <c:lblOffset val="100"/>
        <c:noMultiLvlLbl val="0"/>
      </c:catAx>
      <c:valAx>
        <c:axId val="544861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en-US"/>
          </a:p>
        </c:txPr>
        <c:crossAx val="544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>
          <a:solidFill>
            <a:srgbClr val="FFFF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 dirty="0" smtClean="0"/>
              <a:t>% DISEASED</a:t>
            </a:r>
            <a:r>
              <a:rPr lang="en-US" b="1" baseline="0" dirty="0" smtClean="0"/>
              <a:t> LEAVES</a:t>
            </a:r>
            <a:endParaRPr lang="en-US" b="1" dirty="0"/>
          </a:p>
        </c:rich>
      </c:tx>
      <c:layout>
        <c:manualLayout>
          <c:xMode val="edge"/>
          <c:yMode val="edge"/>
          <c:x val="0.37959876543209875"/>
          <c:y val="1.25455620864293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NEOPESTALOTIOPSIS FRUIT ROT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14.34 - 33</c:v>
                </c:pt>
                <c:pt idx="1">
                  <c:v>MONTEREY</c:v>
                </c:pt>
                <c:pt idx="2">
                  <c:v>FESTIVAL</c:v>
                </c:pt>
                <c:pt idx="3">
                  <c:v>BEAUTY</c:v>
                </c:pt>
                <c:pt idx="4">
                  <c:v>FRONTERAS</c:v>
                </c:pt>
                <c:pt idx="5">
                  <c:v>CABRILLO</c:v>
                </c:pt>
                <c:pt idx="6">
                  <c:v>RADIANCE</c:v>
                </c:pt>
                <c:pt idx="7">
                  <c:v>SAN ANDREAS</c:v>
                </c:pt>
                <c:pt idx="8">
                  <c:v>PETALUMA</c:v>
                </c:pt>
                <c:pt idx="9">
                  <c:v>SENSATION</c:v>
                </c:pt>
                <c:pt idx="10">
                  <c:v>BRILLIANCE</c:v>
                </c:pt>
                <c:pt idx="11">
                  <c:v>16.74 - 41</c:v>
                </c:pt>
                <c:pt idx="12">
                  <c:v>15.21 - 98</c:v>
                </c:pt>
                <c:pt idx="13">
                  <c:v>16.84 - 194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25.6</c:v>
                </c:pt>
                <c:pt idx="1">
                  <c:v>22</c:v>
                </c:pt>
                <c:pt idx="2">
                  <c:v>21.4</c:v>
                </c:pt>
                <c:pt idx="3">
                  <c:v>21</c:v>
                </c:pt>
                <c:pt idx="4">
                  <c:v>20.6</c:v>
                </c:pt>
                <c:pt idx="5">
                  <c:v>19.5</c:v>
                </c:pt>
                <c:pt idx="6">
                  <c:v>18.5</c:v>
                </c:pt>
                <c:pt idx="7">
                  <c:v>12.9</c:v>
                </c:pt>
                <c:pt idx="8">
                  <c:v>9.8000000000000007</c:v>
                </c:pt>
                <c:pt idx="9">
                  <c:v>9.6999999999999993</c:v>
                </c:pt>
                <c:pt idx="10">
                  <c:v>9.1</c:v>
                </c:pt>
                <c:pt idx="11">
                  <c:v>8.8000000000000007</c:v>
                </c:pt>
                <c:pt idx="12">
                  <c:v>8.1</c:v>
                </c:pt>
                <c:pt idx="13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03424"/>
        <c:axId val="53729152"/>
      </c:barChart>
      <c:catAx>
        <c:axId val="53703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3729152"/>
        <c:crosses val="autoZero"/>
        <c:auto val="0"/>
        <c:lblAlgn val="ctr"/>
        <c:lblOffset val="100"/>
        <c:noMultiLvlLbl val="0"/>
      </c:catAx>
      <c:valAx>
        <c:axId val="53729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en-US"/>
          </a:p>
        </c:txPr>
        <c:crossAx val="537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>
          <a:solidFill>
            <a:srgbClr val="FFFF00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0.12676</cdr:y>
    </cdr:from>
    <cdr:to>
      <cdr:x>0.43519</cdr:x>
      <cdr:y>0.12676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685800" y="685800"/>
          <a:ext cx="28956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0.28704</cdr:x>
      <cdr:y>0.1831</cdr:y>
    </cdr:from>
    <cdr:to>
      <cdr:x>0.77778</cdr:x>
      <cdr:y>0.1831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2362200" y="990600"/>
          <a:ext cx="40386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0.08333</cdr:x>
      <cdr:y>0.14085</cdr:y>
    </cdr:from>
    <cdr:to>
      <cdr:x>0.5</cdr:x>
      <cdr:y>0.14085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685800" y="762000"/>
          <a:ext cx="34290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0.41667</cdr:x>
      <cdr:y>0.23944</cdr:y>
    </cdr:from>
    <cdr:to>
      <cdr:x>0.57407</cdr:x>
      <cdr:y>0.23944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3429000" y="1295400"/>
          <a:ext cx="12954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0.52778</cdr:x>
      <cdr:y>0.38028</cdr:y>
    </cdr:from>
    <cdr:to>
      <cdr:x>0.98148</cdr:x>
      <cdr:y>0.64789</cdr:y>
    </cdr:to>
    <cdr:sp macro="" textlink="">
      <cdr:nvSpPr>
        <cdr:cNvPr id="20" name="Rectangle 19"/>
        <cdr:cNvSpPr/>
      </cdr:nvSpPr>
      <cdr:spPr>
        <a:xfrm xmlns:a="http://schemas.openxmlformats.org/drawingml/2006/main">
          <a:off x="4343400" y="2057400"/>
          <a:ext cx="3733800" cy="1447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BE6B-CED3-44C2-8A0C-9A6F1429907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DC58-E2FA-4AAB-A266-5B5695547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5700B-3FEC-4347-B47E-E16B58C02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6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A41D-CC9A-41AF-87A3-CEB46CCD4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8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AC43-5F10-483B-A5FA-64ECC8264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8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E61F4-E259-4272-BABD-10A0135C9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35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A9829-13F4-40D1-92B0-90C1BD495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14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1031-731A-411E-A68E-99D914DB8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AAE7-91E1-4CC0-8C59-C4F674C5B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70247-7CAF-44A2-A8E5-CC8F31FE2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09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DD73C-4BC9-43AF-8160-78A07A69C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0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537D5-02A3-4E3E-8575-77A32C0BE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0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DE86-A6EC-42F8-ADEE-5514EEC93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80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FFED6-D475-4889-B12A-B9E46EC08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A6C08-37E6-46F6-8DA1-E42215329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4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E2E951-8FF8-4F4A-A327-547768B2EB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48600" cy="14478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strawberry disease caused by </a:t>
            </a:r>
            <a:b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NEO.PESTA.LO.TIOP.SIS  </a:t>
            </a:r>
            <a:r>
              <a:rPr lang="en-US" altLang="en-U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rosae</a:t>
            </a:r>
            <a:endParaRPr lang="en-US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438400"/>
            <a:ext cx="7010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 smtClean="0"/>
              <a:t>By</a:t>
            </a:r>
          </a:p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J. </a:t>
            </a:r>
            <a:r>
              <a:rPr lang="en-US" altLang="en-US" sz="2800" b="1" dirty="0" smtClean="0"/>
              <a:t>Mertely, J. Baggio, N. A. Peres,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a</a:t>
            </a:r>
            <a:r>
              <a:rPr lang="en-US" altLang="en-US" sz="2800" b="1" dirty="0" smtClean="0"/>
              <a:t>nd the strawberry pathology team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 smtClean="0"/>
              <a:t> </a:t>
            </a:r>
            <a:endParaRPr lang="en-US" altLang="en-US" sz="2800" b="1" dirty="0"/>
          </a:p>
          <a:p>
            <a:pPr>
              <a:lnSpc>
                <a:spcPct val="80000"/>
              </a:lnSpc>
            </a:pPr>
            <a:endParaRPr lang="en-US" altLang="en-US" sz="2800" b="1" dirty="0"/>
          </a:p>
        </p:txBody>
      </p:sp>
      <p:pic>
        <p:nvPicPr>
          <p:cNvPr id="1026" name="Picture 2" descr="T:\Unit\UF Logos\GCREC-logo-recreate-w-ifas[4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9"/>
            <a:ext cx="6629400" cy="19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Sensitivity to Fungicides @ 1ppm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29179"/>
              </p:ext>
            </p:extLst>
          </p:nvPr>
        </p:nvGraphicFramePr>
        <p:xfrm>
          <a:off x="457200" y="1752600"/>
          <a:ext cx="8001000" cy="4281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1524000"/>
                <a:gridCol w="1600200"/>
                <a:gridCol w="1066800"/>
              </a:tblGrid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Fungicide </a:t>
                      </a:r>
                    </a:p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 sz="26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Fungicide</a:t>
                      </a:r>
                    </a:p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type</a:t>
                      </a:r>
                      <a:endParaRPr lang="en-US" sz="26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Growth ↓ </a:t>
                      </a:r>
                    </a:p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min.</a:t>
                      </a:r>
                      <a:endParaRPr lang="en-US" sz="26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Growth ↓</a:t>
                      </a:r>
                    </a:p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max.</a:t>
                      </a:r>
                      <a:endParaRPr lang="en-US" sz="26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Avg.</a:t>
                      </a:r>
                      <a:endParaRPr lang="en-US" sz="26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Abound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strobilurin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49.3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Captan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multi-site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Velum Prime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SDHI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Fontelis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SDHI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10.3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Rhyme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DMI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97.4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30.6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Mettle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DMI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30.2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Switch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phenylpyrrole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97.6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99.6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Topsin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benzimidazole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7.4</a:t>
                      </a:r>
                      <a:endParaRPr lang="en-US" sz="2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8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FUNGICIDE TRIAL RESULTS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Sensation ‘FL-127’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43247"/>
              </p:ext>
            </p:extLst>
          </p:nvPr>
        </p:nvGraphicFramePr>
        <p:xfrm>
          <a:off x="1285834" y="1600200"/>
          <a:ext cx="6715166" cy="457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163"/>
                <a:gridCol w="896164"/>
                <a:gridCol w="896164"/>
                <a:gridCol w="1703347"/>
                <a:gridCol w="896164"/>
                <a:gridCol w="896164"/>
              </a:tblGrid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Fungicide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% </a:t>
                      </a:r>
                      <a:r>
                        <a:rPr lang="en-US" sz="2400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Dis</a:t>
                      </a:r>
                      <a:r>
                        <a:rPr lang="en-US" sz="2400" u="none" strike="noStrike" baseline="0" dirty="0" smtClean="0">
                          <a:solidFill>
                            <a:srgbClr val="FFFF00"/>
                          </a:solidFill>
                          <a:effectLst/>
                        </a:rPr>
                        <a:t> leaves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Fungicide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% </a:t>
                      </a:r>
                      <a:r>
                        <a:rPr lang="en-US" sz="2400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Dis</a:t>
                      </a:r>
                      <a:r>
                        <a:rPr lang="en-US" sz="2400" u="none" strike="noStrike" baseline="0" dirty="0" smtClean="0">
                          <a:solidFill>
                            <a:srgbClr val="FFFF00"/>
                          </a:solidFill>
                          <a:effectLst/>
                        </a:rPr>
                        <a:t> leaves</a:t>
                      </a:r>
                      <a:endParaRPr lang="en-US" sz="24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Omega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5.9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a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Topsin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Switch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10.2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baseline="0" dirty="0" smtClean="0">
                          <a:solidFill>
                            <a:srgbClr val="FFFF00"/>
                          </a:solidFill>
                          <a:effectLst/>
                        </a:rPr>
                        <a:t> ab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Procure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13.4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Oxidate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ab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Thiram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Protexio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10.9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ab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Fontelis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14.2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Kenja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11.9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b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Rhyme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14.5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Merivon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12.4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Captan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15.3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Aprovia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12.5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Control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bcd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Tavano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12.5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Luna T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15.8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Rally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12.6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Elevate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</a:rPr>
                        <a:t>18.2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cd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Mettle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Abound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1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CULTIVAR TRIAL RESULTS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042196"/>
              </p:ext>
            </p:extLst>
          </p:nvPr>
        </p:nvGraphicFramePr>
        <p:xfrm>
          <a:off x="457200" y="12192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505200"/>
            <a:ext cx="4191000" cy="1295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8683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CULTIVAR TRIAL RESULTS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327842"/>
              </p:ext>
            </p:extLst>
          </p:nvPr>
        </p:nvGraphicFramePr>
        <p:xfrm>
          <a:off x="457200" y="12192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79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34963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FF00"/>
                </a:solidFill>
              </a:rPr>
              <a:t>Summary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000" dirty="0" err="1" smtClean="0">
                <a:latin typeface="Arial" panose="020B0604020202020204" pitchFamily="34" charset="0"/>
              </a:rPr>
              <a:t>Neopestalotiopsis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rosae</a:t>
            </a:r>
            <a:r>
              <a:rPr lang="en-US" altLang="en-US" sz="2000" dirty="0" smtClean="0">
                <a:latin typeface="Arial" panose="020B0604020202020204" pitchFamily="34" charset="0"/>
              </a:rPr>
              <a:t> represents an increasing threat to strawberry crops in Florida, and other parts of the world.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Two fungicides control the disease,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but most do not</a:t>
            </a:r>
            <a:r>
              <a:rPr lang="en-US" altLang="en-US" sz="2000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marL="857250" lvl="1" indent="-857250">
              <a:lnSpc>
                <a:spcPct val="80000"/>
              </a:lnSpc>
              <a:buNone/>
            </a:pPr>
            <a:r>
              <a:rPr lang="en-US" altLang="en-US" sz="1600" dirty="0" smtClean="0">
                <a:latin typeface="Arial" panose="020B0604020202020204" pitchFamily="34" charset="0"/>
              </a:rPr>
              <a:t>	Omega (fluazinam), which is not labeled for strawberry production fields</a:t>
            </a:r>
          </a:p>
          <a:p>
            <a:pPr marL="857250" lvl="1" indent="-457200">
              <a:lnSpc>
                <a:spcPct val="80000"/>
              </a:lnSpc>
              <a:buNone/>
            </a:pPr>
            <a:r>
              <a:rPr lang="en-US" altLang="en-US" sz="1600" dirty="0" smtClean="0">
                <a:latin typeface="Arial" panose="020B0604020202020204" pitchFamily="34" charset="0"/>
              </a:rPr>
              <a:t>	Switch (</a:t>
            </a:r>
            <a:r>
              <a:rPr lang="en-US" altLang="en-US" sz="1600" dirty="0" err="1" smtClean="0">
                <a:latin typeface="Arial" panose="020B0604020202020204" pitchFamily="34" charset="0"/>
              </a:rPr>
              <a:t>fludioxonil</a:t>
            </a:r>
            <a:r>
              <a:rPr lang="en-US" altLang="en-US" sz="1600" dirty="0" smtClean="0">
                <a:latin typeface="Arial" panose="020B0604020202020204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 startAt="3"/>
            </a:pPr>
            <a:r>
              <a:rPr lang="en-US" altLang="en-US" sz="2000" dirty="0" smtClean="0">
                <a:latin typeface="Arial" panose="020B0604020202020204" pitchFamily="34" charset="0"/>
              </a:rPr>
              <a:t>Disease resistance is a good option.  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857250" indent="-857250">
              <a:lnSpc>
                <a:spcPct val="90000"/>
              </a:lnSpc>
              <a:buNone/>
              <a:tabLst>
                <a:tab pos="914400" algn="l"/>
              </a:tabLst>
            </a:pPr>
            <a:r>
              <a:rPr lang="en-US" altLang="en-US" sz="1600" dirty="0" smtClean="0">
                <a:latin typeface="Arial" panose="020B0604020202020204" pitchFamily="34" charset="0"/>
              </a:rPr>
              <a:t>	Brilliance shows resistance to both leaf and fruit spots phases.</a:t>
            </a:r>
          </a:p>
          <a:p>
            <a:pPr marL="857250" indent="-857250">
              <a:lnSpc>
                <a:spcPct val="90000"/>
              </a:lnSpc>
              <a:buNone/>
              <a:tabLst>
                <a:tab pos="914400" algn="l"/>
              </a:tabLst>
            </a:pPr>
            <a:r>
              <a:rPr lang="en-US" altLang="en-US" sz="1600" dirty="0"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latin typeface="Arial" panose="020B0604020202020204" pitchFamily="34" charset="0"/>
              </a:rPr>
              <a:t>Sensation is less susceptible to leaf spotting than Radiance.</a:t>
            </a:r>
          </a:p>
          <a:p>
            <a:pPr marL="857250" indent="-857250">
              <a:lnSpc>
                <a:spcPct val="90000"/>
              </a:lnSpc>
              <a:buNone/>
              <a:tabLst>
                <a:tab pos="914400" algn="l"/>
              </a:tabLst>
            </a:pPr>
            <a:r>
              <a:rPr lang="en-US" altLang="en-US" sz="1600" dirty="0" smtClean="0">
                <a:latin typeface="Arial" panose="020B0604020202020204" pitchFamily="34" charset="0"/>
              </a:rPr>
              <a:t>	Some advanced selections appear to have good resistance. 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3600" b="1">
                <a:solidFill>
                  <a:schemeClr val="folHlink"/>
                </a:solidFill>
              </a:rPr>
              <a:t>Thank you</a:t>
            </a:r>
          </a:p>
        </p:txBody>
      </p:sp>
      <p:pic>
        <p:nvPicPr>
          <p:cNvPr id="76805" name="Picture 5" descr="SB flower 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143000"/>
            <a:ext cx="6034087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563563"/>
          </a:xfrm>
        </p:spPr>
        <p:txBody>
          <a:bodyPr/>
          <a:lstStyle/>
          <a:p>
            <a:r>
              <a:rPr lang="en-US" alt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“PESTALOTIA” DISEASES IN FLORIDA</a:t>
            </a:r>
            <a:endParaRPr lang="en-US" altLang="en-US" sz="2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60272"/>
              </p:ext>
            </p:extLst>
          </p:nvPr>
        </p:nvGraphicFramePr>
        <p:xfrm>
          <a:off x="990600" y="1600200"/>
          <a:ext cx="7391400" cy="27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057400"/>
                <a:gridCol w="2667000"/>
              </a:tblGrid>
              <a:tr h="448955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</a:rPr>
                        <a:t>FUNGUS</a:t>
                      </a:r>
                      <a:endParaRPr lang="en-US" sz="2200" b="0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</a:rPr>
                        <a:t>DISEASE</a:t>
                      </a:r>
                      <a:endParaRPr lang="en-US" sz="2200" b="0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</a:rPr>
                        <a:t>SEASON</a:t>
                      </a:r>
                      <a:endParaRPr lang="en-US" sz="2200" b="0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74908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Pestalotia</a:t>
                      </a:r>
                      <a:endParaRPr lang="en-US" sz="22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longisetula</a:t>
                      </a:r>
                      <a:endParaRPr lang="en-US" sz="2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fruit</a:t>
                      </a:r>
                      <a:r>
                        <a:rPr lang="en-US" sz="22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spot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1972-73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74908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Pestalotiopsis</a:t>
                      </a:r>
                    </a:p>
                    <a:p>
                      <a:pPr algn="ctr"/>
                      <a:r>
                        <a:rPr lang="en-US" sz="2200" b="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clavispora</a:t>
                      </a:r>
                      <a:endParaRPr lang="en-US" sz="2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root rot</a:t>
                      </a:r>
                    </a:p>
                    <a:p>
                      <a:pPr algn="ctr"/>
                      <a:r>
                        <a:rPr lang="en-US" sz="22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crown rot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r>
                        <a:rPr lang="en-US" sz="22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-15</a:t>
                      </a:r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74908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Neopestalotiopsis</a:t>
                      </a:r>
                      <a:endParaRPr lang="en-US" sz="22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rosae</a:t>
                      </a:r>
                      <a:endParaRPr lang="en-US" sz="2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leaf spot</a:t>
                      </a:r>
                      <a:endParaRPr lang="en-US" sz="22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fruit spot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2017-18,</a:t>
                      </a:r>
                      <a:r>
                        <a:rPr lang="en-US" sz="22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2018-19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45720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*P. </a:t>
            </a:r>
            <a:r>
              <a:rPr lang="en-US" sz="1600" i="1" dirty="0" err="1"/>
              <a:t>c</a:t>
            </a:r>
            <a:r>
              <a:rPr lang="en-US" sz="1600" i="1" dirty="0" err="1" smtClean="0"/>
              <a:t>lavispora</a:t>
            </a:r>
            <a:r>
              <a:rPr lang="en-US" sz="1600" dirty="0" smtClean="0"/>
              <a:t> associated with weak growth and poor establishment of transplants.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20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3415"/>
            <a:ext cx="8229600" cy="4626369"/>
          </a:xfrm>
        </p:spPr>
      </p:pic>
    </p:spTree>
    <p:extLst>
      <p:ext uri="{BB962C8B-B14F-4D97-AF65-F5344CB8AC3E}">
        <p14:creationId xmlns:p14="http://schemas.microsoft.com/office/powerpoint/2010/main" val="3789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4BA972-7D2E-4ABE-A1B2-95A3CEE31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7" t="15590" r="29846" b="5329"/>
          <a:stretch/>
        </p:blipFill>
        <p:spPr>
          <a:xfrm>
            <a:off x="155424" y="152400"/>
            <a:ext cx="6016776" cy="6553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B98E5B-D5F7-409B-B114-A2B247AA3F1F}"/>
              </a:ext>
            </a:extLst>
          </p:cNvPr>
          <p:cNvGrpSpPr/>
          <p:nvPr/>
        </p:nvGrpSpPr>
        <p:grpSpPr>
          <a:xfrm>
            <a:off x="2070420" y="282972"/>
            <a:ext cx="6892836" cy="6110629"/>
            <a:chOff x="2063930" y="403383"/>
            <a:chExt cx="6892836" cy="61106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8F12D30-74EC-4137-93FB-06FCE12B8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49" y="403383"/>
              <a:ext cx="2636561" cy="1622028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67FB458-5C29-4068-836B-19B676101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167056" y="2157278"/>
              <a:ext cx="2748344" cy="9669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2DCCDF7-9B1A-4C5B-9B4C-69DED66C0926}"/>
                </a:ext>
              </a:extLst>
            </p:cNvPr>
            <p:cNvSpPr/>
            <p:nvPr/>
          </p:nvSpPr>
          <p:spPr>
            <a:xfrm>
              <a:off x="2063930" y="1405720"/>
              <a:ext cx="3436118" cy="510829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5CB3578-4BD6-466A-886E-E29F46700E97}"/>
                </a:ext>
              </a:extLst>
            </p:cNvPr>
            <p:cNvSpPr/>
            <p:nvPr/>
          </p:nvSpPr>
          <p:spPr>
            <a:xfrm>
              <a:off x="2307251" y="1640057"/>
              <a:ext cx="1132115" cy="156754"/>
            </a:xfrm>
            <a:prstGeom prst="ellipse">
              <a:avLst/>
            </a:prstGeom>
            <a:noFill/>
            <a:ln>
              <a:solidFill>
                <a:srgbClr val="D520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xmlns="" id="{549AF294-138C-4DE7-95C3-16BA35B9EEBA}"/>
                </a:ext>
              </a:extLst>
            </p:cNvPr>
            <p:cNvSpPr/>
            <p:nvPr/>
          </p:nvSpPr>
          <p:spPr>
            <a:xfrm>
              <a:off x="3481292" y="1548617"/>
              <a:ext cx="2455818" cy="400594"/>
            </a:xfrm>
            <a:prstGeom prst="rightArrow">
              <a:avLst/>
            </a:prstGeom>
            <a:solidFill>
              <a:srgbClr val="D520E8"/>
            </a:solidFill>
            <a:ln w="19050">
              <a:solidFill>
                <a:srgbClr val="D520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xmlns="" id="{529DE126-C97C-4895-91D2-0F5A670E5F90}"/>
                </a:ext>
              </a:extLst>
            </p:cNvPr>
            <p:cNvSpPr/>
            <p:nvPr/>
          </p:nvSpPr>
          <p:spPr>
            <a:xfrm>
              <a:off x="4484980" y="3848669"/>
              <a:ext cx="1763486" cy="3156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A49C156-92D2-470E-99A8-2D60033CB2E5}"/>
                </a:ext>
              </a:extLst>
            </p:cNvPr>
            <p:cNvSpPr txBox="1"/>
            <p:nvPr/>
          </p:nvSpPr>
          <p:spPr>
            <a:xfrm>
              <a:off x="6179966" y="3751315"/>
              <a:ext cx="2708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Neopestalotiopsis rosae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7292B21-DAE4-4CE2-951C-9A0762D57AEF}"/>
                </a:ext>
              </a:extLst>
            </p:cNvPr>
            <p:cNvSpPr txBox="1"/>
            <p:nvPr/>
          </p:nvSpPr>
          <p:spPr>
            <a:xfrm>
              <a:off x="6248400" y="3090446"/>
              <a:ext cx="2708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Rhododendron </a:t>
              </a: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leaf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0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Conclusion from genetic taxonomy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D127AD5-EE00-445A-866E-A969714A3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/>
          <a:stretch/>
        </p:blipFill>
        <p:spPr>
          <a:xfrm>
            <a:off x="659286" y="3093886"/>
            <a:ext cx="2998314" cy="2416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9054B6-E237-40F4-8837-A9634750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74837"/>
            <a:ext cx="4800600" cy="24350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FB1BA6-F356-4090-AF3D-0C96746F29AE}"/>
              </a:ext>
            </a:extLst>
          </p:cNvPr>
          <p:cNvSpPr txBox="1"/>
          <p:nvPr/>
        </p:nvSpPr>
        <p:spPr>
          <a:xfrm>
            <a:off x="1143000" y="2158425"/>
            <a:ext cx="700387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Isolates from leaf, fruit,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root,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crown = all the same </a:t>
            </a:r>
            <a:r>
              <a:rPr lang="pt-B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pPr algn="ctr"/>
            <a:r>
              <a:rPr lang="pt-BR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Neopestalotiopsis rosae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LEAF SPOT AND FRUIT ROT SYMPTOMS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178271" cy="4906963"/>
          </a:xfr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0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LEAF BLIGHT?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" y="1447800"/>
            <a:ext cx="8305271" cy="4983163"/>
          </a:xfr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2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EFFECT ON FIELD OF ‘RADIANCE’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0799"/>
            <a:ext cx="7848600" cy="5232401"/>
          </a:xfr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0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Sensitivity to Fungicides @ 100 ppm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03977"/>
              </p:ext>
            </p:extLst>
          </p:nvPr>
        </p:nvGraphicFramePr>
        <p:xfrm>
          <a:off x="609600" y="1752600"/>
          <a:ext cx="8001000" cy="422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461"/>
                <a:gridCol w="2038739"/>
                <a:gridCol w="1371600"/>
                <a:gridCol w="1524000"/>
                <a:gridCol w="1219200"/>
              </a:tblGrid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Fungicide </a:t>
                      </a:r>
                    </a:p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Fungicide</a:t>
                      </a:r>
                    </a:p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type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Growth ↓ </a:t>
                      </a:r>
                    </a:p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min.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Growth ↓</a:t>
                      </a:r>
                    </a:p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max.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US" sz="2400" b="0" i="0" u="none" strike="noStrike" baseline="0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Abound 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strobilurin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35.0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86.2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49.3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Captan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multi-site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87.6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92.6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Velum prime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SDHI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19.9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51.6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32.3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Fontellis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SDHI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29.6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53.4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41.0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Rhyme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DMI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88.4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99.1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Mettle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DMI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97.6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99.6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Switch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phenylpyrrole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Topsin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benzimidazole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US" sz="24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2400" b="0" i="0" u="none" strike="noStrike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29.6</a:t>
                      </a:r>
                      <a:endParaRPr lang="en-US" sz="2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368</Words>
  <Application>Microsoft Office PowerPoint</Application>
  <PresentationFormat>On-screen Show (4:3)</PresentationFormat>
  <Paragraphs>218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New strawberry disease caused by  NEO.PESTA.LO.TIOP.SIS  rosae</vt:lpstr>
      <vt:lpstr>HISTORY OF “PESTALOTIA” DISEASES IN FLORIDA</vt:lpstr>
      <vt:lpstr>PowerPoint Presentation</vt:lpstr>
      <vt:lpstr>PowerPoint Presentation</vt:lpstr>
      <vt:lpstr>Conclusion from genetic taxonomy</vt:lpstr>
      <vt:lpstr>LEAF SPOT AND FRUIT ROT SYMPTOMS</vt:lpstr>
      <vt:lpstr>LEAF BLIGHT?</vt:lpstr>
      <vt:lpstr>EFFECT ON FIELD OF ‘RADIANCE’</vt:lpstr>
      <vt:lpstr>Sensitivity to Fungicides @ 100 ppm</vt:lpstr>
      <vt:lpstr>Sensitivity to Fungicides @ 1ppm</vt:lpstr>
      <vt:lpstr>FUNGICIDE TRIAL RESULTS Sensation ‘FL-127’</vt:lpstr>
      <vt:lpstr>CULTIVAR TRIAL RESULTS</vt:lpstr>
      <vt:lpstr>CULTIVAR TRIAL RESULTS</vt:lpstr>
      <vt:lpstr>Summary</vt:lpstr>
      <vt:lpstr>Thank you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Mertely</dc:creator>
  <cp:lastModifiedBy>Jim1</cp:lastModifiedBy>
  <cp:revision>204</cp:revision>
  <cp:lastPrinted>2019-04-15T22:51:16Z</cp:lastPrinted>
  <dcterms:created xsi:type="dcterms:W3CDTF">2003-05-04T00:02:23Z</dcterms:created>
  <dcterms:modified xsi:type="dcterms:W3CDTF">2019-04-16T12:32:35Z</dcterms:modified>
</cp:coreProperties>
</file>