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73" r:id="rId3"/>
    <p:sldId id="274" r:id="rId4"/>
    <p:sldId id="278" r:id="rId5"/>
    <p:sldId id="279" r:id="rId6"/>
    <p:sldId id="280" r:id="rId7"/>
    <p:sldId id="275" r:id="rId8"/>
    <p:sldId id="276" r:id="rId9"/>
    <p:sldId id="277" r:id="rId10"/>
    <p:sldId id="257" r:id="rId11"/>
    <p:sldId id="258" r:id="rId12"/>
    <p:sldId id="259" r:id="rId13"/>
    <p:sldId id="260" r:id="rId14"/>
    <p:sldId id="261" r:id="rId15"/>
    <p:sldId id="268" r:id="rId16"/>
    <p:sldId id="269" r:id="rId17"/>
    <p:sldId id="266" r:id="rId18"/>
    <p:sldId id="272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004"/>
    <a:srgbClr val="75F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528" autoAdjust="0"/>
  </p:normalViewPr>
  <p:slideViewPr>
    <p:cSldViewPr snapToGrid="0" snapToObjects="1">
      <p:cViewPr varScale="1">
        <p:scale>
          <a:sx n="60" d="100"/>
          <a:sy n="60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475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D11CC-026C-4350-B287-32ED1764A87B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20709-C99F-4202-A3F4-1AEC6B8B9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8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Strawberries are susceptible to multiple nematode species. </a:t>
            </a:r>
            <a:r>
              <a:rPr lang="en-US" dirty="0" smtClean="0"/>
              <a:t>Every strawberry</a:t>
            </a:r>
            <a:r>
              <a:rPr lang="en-US" baseline="0" dirty="0" smtClean="0"/>
              <a:t> grower in FL knows sting nematode, #1 </a:t>
            </a:r>
            <a:r>
              <a:rPr lang="en-US" baseline="0" dirty="0" err="1" smtClean="0"/>
              <a:t>nema</a:t>
            </a:r>
            <a:r>
              <a:rPr lang="en-US" baseline="0" dirty="0" smtClean="0"/>
              <a:t>, very devastating if not managed well; most growers not so familiar with these other potentially damaging nematodes such as … which are less common than sting probably introduced with transplant material from outside FL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Very different feeding habits … top 3 root feeders, but very different in the way they feed on roots, with sting </a:t>
            </a:r>
            <a:r>
              <a:rPr lang="en-US" baseline="0" dirty="0" err="1" smtClean="0"/>
              <a:t>ecto,and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rkn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rl</a:t>
            </a:r>
            <a:r>
              <a:rPr lang="en-US" baseline="0" dirty="0" smtClean="0"/>
              <a:t> endo, foliar obviously leaves looks like </a:t>
            </a:r>
            <a:r>
              <a:rPr lang="en-US" baseline="0" dirty="0" err="1" smtClean="0"/>
              <a:t>ecto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A4C2E-8CEE-4700-BCDA-329106C57C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6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plants &gt; roots &gt; Many nematodes esp. </a:t>
            </a:r>
            <a:r>
              <a:rPr lang="en-US" dirty="0" err="1" smtClean="0"/>
              <a:t>endoparasites</a:t>
            </a:r>
            <a:r>
              <a:rPr lang="en-US" dirty="0" smtClean="0"/>
              <a:t> (hide in roots) </a:t>
            </a:r>
            <a:r>
              <a:rPr lang="en-US" baseline="0" dirty="0" smtClean="0"/>
              <a:t>come in with transplants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A4C2E-8CEE-4700-BCDA-329106C57C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of those</a:t>
            </a:r>
            <a:r>
              <a:rPr lang="en-US" baseline="0" dirty="0" smtClean="0"/>
              <a:t> is </a:t>
            </a:r>
            <a:r>
              <a:rPr lang="en-US" dirty="0" smtClean="0"/>
              <a:t>NRKN,</a:t>
            </a:r>
            <a:r>
              <a:rPr lang="en-US" baseline="0" dirty="0" smtClean="0"/>
              <a:t> c</a:t>
            </a:r>
            <a:r>
              <a:rPr lang="en-US" dirty="0" smtClean="0"/>
              <a:t>ommon in NE and CA, </a:t>
            </a:r>
            <a:r>
              <a:rPr lang="en-US" dirty="0" err="1" smtClean="0"/>
              <a:t>Hapla</a:t>
            </a:r>
            <a:r>
              <a:rPr lang="en-US" dirty="0" smtClean="0"/>
              <a:t> present in 43% of surveyed</a:t>
            </a:r>
            <a:r>
              <a:rPr lang="en-US" baseline="0" dirty="0" smtClean="0"/>
              <a:t> fields in Ontario;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growers usu. think they have sting,</a:t>
            </a:r>
            <a:r>
              <a:rPr lang="en-US" baseline="0" dirty="0" smtClean="0"/>
              <a:t> similar symptoms, stunting, reddish leaves, and galls, small !; </a:t>
            </a:r>
            <a:r>
              <a:rPr lang="en-US" dirty="0" err="1" smtClean="0"/>
              <a:t>rkn</a:t>
            </a:r>
            <a:r>
              <a:rPr lang="en-US" dirty="0" smtClean="0"/>
              <a:t> very common</a:t>
            </a:r>
            <a:r>
              <a:rPr lang="en-US" baseline="0" dirty="0" smtClean="0"/>
              <a:t> on vegetables in FL, many spp.; only 1 </a:t>
            </a:r>
            <a:r>
              <a:rPr lang="en-US" baseline="0" dirty="0" err="1" smtClean="0"/>
              <a:t>sp</a:t>
            </a:r>
            <a:r>
              <a:rPr lang="en-US" baseline="0" dirty="0" smtClean="0"/>
              <a:t> infects strawberry – </a:t>
            </a:r>
            <a:r>
              <a:rPr lang="en-US" baseline="0" dirty="0" err="1" smtClean="0"/>
              <a:t>nrkn-hapla</a:t>
            </a:r>
            <a:r>
              <a:rPr lang="en-US" baseline="0" dirty="0" smtClean="0"/>
              <a:t>,;usu. l</a:t>
            </a:r>
            <a:r>
              <a:rPr lang="en-US" dirty="0" smtClean="0"/>
              <a:t>ate season collapse of</a:t>
            </a:r>
            <a:r>
              <a:rPr lang="en-US" baseline="0" dirty="0" smtClean="0"/>
              <a:t> crop, … s</a:t>
            </a:r>
            <a:r>
              <a:rPr lang="en-US" dirty="0" smtClean="0"/>
              <a:t>ame farm – 2 nursery</a:t>
            </a:r>
            <a:r>
              <a:rPr lang="en-US" baseline="0" dirty="0" smtClean="0"/>
              <a:t> </a:t>
            </a:r>
            <a:r>
              <a:rPr lang="en-US" dirty="0" smtClean="0"/>
              <a:t>sources – Ca vs NC</a:t>
            </a:r>
            <a:r>
              <a:rPr lang="en-US" baseline="0" dirty="0" smtClean="0"/>
              <a:t> … here also watermelon double crop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A4C2E-8CEE-4700-BCDA-329106C57C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97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Strawberries</a:t>
            </a:r>
            <a:r>
              <a:rPr lang="en-US" baseline="0" dirty="0" smtClean="0"/>
              <a:t> may or may not be symptomatic, but double crop, esp. direct seeded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A4C2E-8CEE-4700-BCDA-329106C57C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4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growth chamber cover crop experiment slides are based on reproductive factor (</a:t>
            </a:r>
            <a:r>
              <a:rPr lang="en-US" dirty="0" err="1"/>
              <a:t>Rf</a:t>
            </a:r>
            <a:r>
              <a:rPr lang="en-US" dirty="0"/>
              <a:t>) values calculated for each pot (</a:t>
            </a:r>
            <a:r>
              <a:rPr lang="en-US" dirty="0" err="1"/>
              <a:t>Rf</a:t>
            </a:r>
            <a:r>
              <a:rPr lang="en-US" dirty="0"/>
              <a:t> = Final Population / Initial Population):</a:t>
            </a:r>
          </a:p>
          <a:p>
            <a:pPr lvl="0"/>
            <a:r>
              <a:rPr lang="en-US" dirty="0"/>
              <a:t>​​</a:t>
            </a:r>
            <a:r>
              <a:rPr lang="en-US" b="1" dirty="0"/>
              <a:t>Poor</a:t>
            </a:r>
            <a:r>
              <a:rPr lang="en-US" dirty="0"/>
              <a:t> (</a:t>
            </a:r>
            <a:r>
              <a:rPr lang="en-US" dirty="0" err="1"/>
              <a:t>Rf</a:t>
            </a:r>
            <a:r>
              <a:rPr lang="en-US" dirty="0"/>
              <a:t>-value &lt;0.25; &lt;25% nematode reproduction)</a:t>
            </a:r>
          </a:p>
          <a:p>
            <a:pPr lvl="0"/>
            <a:r>
              <a:rPr lang="en-US" b="1" dirty="0"/>
              <a:t>Moderate </a:t>
            </a:r>
            <a:r>
              <a:rPr lang="en-US" dirty="0"/>
              <a:t>(</a:t>
            </a:r>
            <a:r>
              <a:rPr lang="en-US" dirty="0" err="1"/>
              <a:t>Rf</a:t>
            </a:r>
            <a:r>
              <a:rPr lang="en-US" dirty="0"/>
              <a:t>-value between 0.25 - 0.75; 25 - 75% nematode reproduction)</a:t>
            </a:r>
          </a:p>
          <a:p>
            <a:pPr lvl="0"/>
            <a:r>
              <a:rPr lang="en-US" b="1" dirty="0"/>
              <a:t>High</a:t>
            </a:r>
            <a:r>
              <a:rPr lang="en-US" dirty="0"/>
              <a:t> (</a:t>
            </a:r>
            <a:r>
              <a:rPr lang="en-US" dirty="0" err="1"/>
              <a:t>Rf</a:t>
            </a:r>
            <a:r>
              <a:rPr lang="en-US" dirty="0"/>
              <a:t>-value &gt;0.75; &gt;75% nematode reproduction)</a:t>
            </a:r>
          </a:p>
          <a:p>
            <a:r>
              <a:rPr lang="en-US" dirty="0"/>
              <a:t>If anyone asks why the critical </a:t>
            </a:r>
            <a:r>
              <a:rPr lang="en-US" dirty="0" err="1"/>
              <a:t>Rf</a:t>
            </a:r>
            <a:r>
              <a:rPr lang="en-US" dirty="0"/>
              <a:t> value cut-off is low (i.e. not </a:t>
            </a:r>
            <a:r>
              <a:rPr lang="en-US" dirty="0" err="1"/>
              <a:t>Rf</a:t>
            </a:r>
            <a:r>
              <a:rPr lang="en-US" dirty="0"/>
              <a:t> = 1.0), it is because we used a high initial nematode population density (5,000 RKN / pot; 2,500 RLN / pot; 5 inch pot).The​ reason for this was that I was trying to mimic a heavy nematode infestation similar to population densities we see out in commercial fields. We expected </a:t>
            </a:r>
            <a:r>
              <a:rPr lang="en-US" dirty="0" err="1"/>
              <a:t>Rf</a:t>
            </a:r>
            <a:r>
              <a:rPr lang="en-US" dirty="0"/>
              <a:t> values to be on the lower end. Let me know if you have any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20709-C99F-4202-A3F4-1AEC6B8B9D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39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A5C6-F17C-4E3C-9356-B17C4240D83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F890-EF4C-5849-8359-4299D3070E90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C82-C46B-4C4D-837E-55A2F07F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0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F890-EF4C-5849-8359-4299D3070E90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C82-C46B-4C4D-837E-55A2F07F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5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F890-EF4C-5849-8359-4299D3070E90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C82-C46B-4C4D-837E-55A2F07F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2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888009" y="-99021"/>
            <a:ext cx="590306" cy="665080"/>
            <a:chOff x="7888009" y="-99021"/>
            <a:chExt cx="590306" cy="665080"/>
          </a:xfrm>
        </p:grpSpPr>
        <p:sp>
          <p:nvSpPr>
            <p:cNvPr id="8" name="Rectangle 7"/>
            <p:cNvSpPr/>
            <p:nvPr/>
          </p:nvSpPr>
          <p:spPr>
            <a:xfrm>
              <a:off x="7888009" y="-99021"/>
              <a:ext cx="590306" cy="665080"/>
            </a:xfrm>
            <a:prstGeom prst="rect">
              <a:avLst/>
            </a:prstGeom>
            <a:solidFill>
              <a:srgbClr val="F37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7768" y="203380"/>
              <a:ext cx="356938" cy="241310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 userDrawn="1"/>
        </p:nvCxnSpPr>
        <p:spPr>
          <a:xfrm>
            <a:off x="-44605" y="1513379"/>
            <a:ext cx="337882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8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2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888009" y="-99021"/>
            <a:ext cx="590306" cy="665080"/>
            <a:chOff x="7888009" y="-99021"/>
            <a:chExt cx="590306" cy="665080"/>
          </a:xfrm>
        </p:grpSpPr>
        <p:sp>
          <p:nvSpPr>
            <p:cNvPr id="8" name="Rectangle 7"/>
            <p:cNvSpPr/>
            <p:nvPr/>
          </p:nvSpPr>
          <p:spPr>
            <a:xfrm>
              <a:off x="7888009" y="-99021"/>
              <a:ext cx="590306" cy="665080"/>
            </a:xfrm>
            <a:prstGeom prst="rect">
              <a:avLst/>
            </a:prstGeom>
            <a:solidFill>
              <a:srgbClr val="F37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7768" y="203380"/>
              <a:ext cx="356938" cy="241310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 userDrawn="1"/>
        </p:nvCxnSpPr>
        <p:spPr>
          <a:xfrm>
            <a:off x="-44605" y="1513379"/>
            <a:ext cx="337882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3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2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4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5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2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7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F890-EF4C-5849-8359-4299D3070E90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C82-C46B-4C4D-837E-55A2F07F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67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8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0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0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5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F890-EF4C-5849-8359-4299D3070E90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C82-C46B-4C4D-837E-55A2F07F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5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F890-EF4C-5849-8359-4299D3070E90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C82-C46B-4C4D-837E-55A2F07F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7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F890-EF4C-5849-8359-4299D3070E90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C82-C46B-4C4D-837E-55A2F07F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5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F890-EF4C-5849-8359-4299D3070E90}" type="datetimeFigureOut">
              <a:rPr lang="en-US" smtClean="0"/>
              <a:t>4/17/19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C82-C46B-4C4D-837E-55A2F07F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F890-EF4C-5849-8359-4299D3070E90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C82-C46B-4C4D-837E-55A2F07F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F890-EF4C-5849-8359-4299D3070E90}" type="datetimeFigureOut">
              <a:rPr lang="en-US" smtClean="0"/>
              <a:t>4/17/19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C82-C46B-4C4D-837E-55A2F07F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6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F890-EF4C-5849-8359-4299D3070E90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C82-C46B-4C4D-837E-55A2F07F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F890-EF4C-5849-8359-4299D3070E90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C82-C46B-4C4D-837E-55A2F07F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F890-EF4C-5849-8359-4299D3070E90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5C82-C46B-4C4D-837E-55A2F07F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4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0AF630C-3D26-3945-B70F-74B92AAB63CC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4400"/>
              <a:t>4/17/19</a:t>
            </a:fld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ACCB9C3-2961-A14E-B18F-BA1DAA67F29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jpeg"/><Relationship Id="rId12" Type="http://schemas.openxmlformats.org/officeDocument/2006/relationships/image" Target="../media/image39.jpeg"/><Relationship Id="rId13" Type="http://schemas.openxmlformats.org/officeDocument/2006/relationships/image" Target="../media/image3.png"/><Relationship Id="rId1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0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microsoft.com/office/2007/relationships/hdphoto" Target="../media/hdphoto2.wdp"/><Relationship Id="rId6" Type="http://schemas.openxmlformats.org/officeDocument/2006/relationships/image" Target="../media/image41.png"/><Relationship Id="rId7" Type="http://schemas.microsoft.com/office/2007/relationships/hdphoto" Target="../media/hdphoto5.wdp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jp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microsoft.com/office/2007/relationships/hdphoto" Target="../media/hdphoto2.wdp"/><Relationship Id="rId8" Type="http://schemas.openxmlformats.org/officeDocument/2006/relationships/image" Target="../media/image7.png"/><Relationship Id="rId9" Type="http://schemas.microsoft.com/office/2007/relationships/hdphoto" Target="../media/hdphoto3.wdp"/><Relationship Id="rId10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53193" y="3793218"/>
            <a:ext cx="7886700" cy="10482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Johan </a:t>
            </a:r>
            <a:r>
              <a:rPr lang="en-US" sz="2400" dirty="0" err="1" smtClean="0"/>
              <a:t>Desaeger</a:t>
            </a:r>
            <a:r>
              <a:rPr lang="en-US" sz="2400" dirty="0" smtClean="0"/>
              <a:t> and Tristan Watson,</a:t>
            </a:r>
          </a:p>
          <a:p>
            <a:pPr marL="0" indent="0">
              <a:buNone/>
            </a:pPr>
            <a:r>
              <a:rPr lang="en-US" sz="2400" dirty="0" smtClean="0"/>
              <a:t>University of Florida / IFAS, GCREC, Balm, FL</a:t>
            </a:r>
          </a:p>
          <a:p>
            <a:pPr marL="0" indent="0">
              <a:buNone/>
            </a:pPr>
            <a:r>
              <a:rPr lang="en-US" sz="2400" dirty="0" err="1" smtClean="0"/>
              <a:t>Agritech</a:t>
            </a:r>
            <a:r>
              <a:rPr lang="en-US" sz="2400" dirty="0" smtClean="0"/>
              <a:t>, April 2019, Plant City, FL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12321" y="2105931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root-knot and lesion nematodes in strawberries and potential of cover crops for their management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049289"/>
              </p:ext>
            </p:extLst>
          </p:nvPr>
        </p:nvGraphicFramePr>
        <p:xfrm>
          <a:off x="4027745" y="782862"/>
          <a:ext cx="1583559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hoto Editor Photo" r:id="rId3" imgW="5353797" imgH="4105848" progId="MSPhotoEd.3">
                  <p:embed/>
                </p:oleObj>
              </mc:Choice>
              <mc:Fallback>
                <p:oleObj name="Photo Editor Photo" r:id="rId3" imgW="5353797" imgH="41058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745" y="782862"/>
                        <a:ext cx="1583559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158" y="3185888"/>
            <a:ext cx="1812472" cy="181247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066800" cy="80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7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5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Prospective Cover Crops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66928"/>
              </p:ext>
            </p:extLst>
          </p:nvPr>
        </p:nvGraphicFramePr>
        <p:xfrm>
          <a:off x="2309947" y="2340055"/>
          <a:ext cx="4432300" cy="2933700"/>
        </p:xfrm>
        <a:graphic>
          <a:graphicData uri="http://schemas.openxmlformats.org/drawingml/2006/table">
            <a:tbl>
              <a:tblPr/>
              <a:tblGrid>
                <a:gridCol w="1384300"/>
                <a:gridCol w="1498600"/>
                <a:gridCol w="1549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Cultivar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Buckwheat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Fagopyrum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esculentum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Goat's Rue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Tephrosia virginiana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Marigold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Nana Champion Flame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Tagetes patula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Mexican Sunflower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Tithonia diversifolia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 Foxtail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Setaria italica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Pearl Millet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Wonderleaf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Pennisetum glaucum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Radish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Raphanus sativus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Sesame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Sesamum indicum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Sorghum Sudangrass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 6201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Sorghum x drummondii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Sorghum Sudangrass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 6401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Sorghum x drummondii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Sourthern Peas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Iron &amp; Clay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Vigna unguiculata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Sugar Beet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 47150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Beta vulgaris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Sunflower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Peredovic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Helianthus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annuus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Sunnhemp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Crotalaria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juncea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77033"/>
            <a:ext cx="1080931" cy="144309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Goats_ru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048" y="979168"/>
            <a:ext cx="1350831" cy="101312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prod09958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370" y="979168"/>
            <a:ext cx="915708" cy="10816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01320_01_torch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079" y="979168"/>
            <a:ext cx="1179576" cy="10816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156548-004-AA100E4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827" y="979168"/>
            <a:ext cx="874772" cy="131875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pearl-millet-204105_640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655" y="2429829"/>
            <a:ext cx="1801774" cy="11993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radish-cherry-belle_LRG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563" y="3811043"/>
            <a:ext cx="1349864" cy="10123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Sesame-Seeds_1024x1024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73" y="5057376"/>
            <a:ext cx="1581054" cy="166889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 descr="thumbnail.php.jpe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281" y="5540494"/>
            <a:ext cx="1992139" cy="118577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Picture 15" descr="sugar-beet-crop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517232"/>
            <a:ext cx="1783536" cy="118577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7" name="Picture 16" descr="bg-sorghum-sudangrass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667" y="5540494"/>
            <a:ext cx="2086464" cy="118577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57807"/>
            <a:ext cx="1146209" cy="114620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49528" y="2351429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Buckwheat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13395" y="1922057"/>
            <a:ext cx="7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Goat’s Rue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32658" y="2004273"/>
            <a:ext cx="6546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Marigold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26367" y="2003651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Mexican Sunflower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13381" y="2219134"/>
            <a:ext cx="4893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Millet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37536" y="3557795"/>
            <a:ext cx="7839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Pearl Millet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71257" y="4747370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Radish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50362" y="6641004"/>
            <a:ext cx="5852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Sesame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9456" y="6641004"/>
            <a:ext cx="1271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Sorghum </a:t>
            </a:r>
            <a:r>
              <a:rPr lang="en-US" sz="1000" dirty="0" err="1" smtClean="0"/>
              <a:t>Sudangrass</a:t>
            </a:r>
            <a:endParaRPr lang="en-US" sz="1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449540" y="6641004"/>
            <a:ext cx="8852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Southern Pea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5417" y="6620559"/>
            <a:ext cx="74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Sugar Beet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1498" y="3737626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Sunnhemp</a:t>
            </a:r>
            <a:endParaRPr lang="en-US" sz="10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118172" y="5176714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Sunflower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77927"/>
            <a:ext cx="1158639" cy="115863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7963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b="1" u="sng" dirty="0" smtClean="0"/>
              <a:t>Experimental Design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dirty="0" smtClean="0"/>
              <a:t>3 Nematodes: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Root lesion nematode (</a:t>
            </a:r>
            <a:r>
              <a:rPr lang="en-US" sz="2000" i="1" dirty="0" smtClean="0"/>
              <a:t>Pratylenchus penetrans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	Northern root-knot nematode (</a:t>
            </a:r>
            <a:r>
              <a:rPr lang="en-US" sz="2000" i="1" dirty="0" smtClean="0"/>
              <a:t>Meloidogyne </a:t>
            </a:r>
            <a:r>
              <a:rPr lang="en-US" sz="2000" i="1" dirty="0" err="1" smtClean="0"/>
              <a:t>hapla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Sting nematode (</a:t>
            </a:r>
            <a:r>
              <a:rPr lang="en-US" sz="2000" i="1" dirty="0" smtClean="0"/>
              <a:t>Belonolaimus longicaudatus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16 Cover Crop Treatments: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14 summer cover crops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Strawberry (positive control)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Fallow (negative control)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8 Replicates per nematode x cover crop combination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Entire experiment </a:t>
            </a:r>
            <a:r>
              <a:rPr lang="en-US" sz="2000" b="1" dirty="0"/>
              <a:t>p</a:t>
            </a:r>
            <a:r>
              <a:rPr lang="en-US" sz="2000" b="1" dirty="0" smtClean="0"/>
              <a:t>erformed </a:t>
            </a:r>
            <a:r>
              <a:rPr lang="en-US" sz="2000" b="1" dirty="0"/>
              <a:t>t</a:t>
            </a:r>
            <a:r>
              <a:rPr lang="en-US" sz="2000" b="1" dirty="0" smtClean="0"/>
              <a:t>wice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48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Growth Chamber Experiment</a:t>
            </a:r>
            <a:endParaRPr lang="en-US" sz="3200" dirty="0"/>
          </a:p>
        </p:txBody>
      </p:sp>
      <p:pic>
        <p:nvPicPr>
          <p:cNvPr id="4" name="Picture 3" descr="5442326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24" b="92014" l="2474" r="98568">
                        <a14:foregroundMark x1="62630" y1="30729" x2="62630" y2="30729"/>
                        <a14:foregroundMark x1="53646" y1="44965" x2="53646" y2="44965"/>
                        <a14:foregroundMark x1="5078" y1="14410" x2="5078" y2="14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358" y="4784269"/>
            <a:ext cx="2215442" cy="1661581"/>
          </a:xfrm>
          <a:prstGeom prst="rect">
            <a:avLst/>
          </a:prstGeom>
        </p:spPr>
      </p:pic>
      <p:pic>
        <p:nvPicPr>
          <p:cNvPr id="5" name="Picture 4" descr="eis132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4479" l="4844" r="89219">
                        <a14:foregroundMark x1="78984" y1="56979" x2="78984" y2="56979"/>
                        <a14:foregroundMark x1="26016" y1="68542" x2="26016" y2="68542"/>
                        <a14:foregroundMark x1="57656" y1="86354" x2="57656" y2="86354"/>
                        <a14:foregroundMark x1="74141" y1="92396" x2="74141" y2="92396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024" y="2972788"/>
            <a:ext cx="1749776" cy="1312332"/>
          </a:xfrm>
          <a:prstGeom prst="rect">
            <a:avLst/>
          </a:prstGeom>
        </p:spPr>
      </p:pic>
      <p:pic>
        <p:nvPicPr>
          <p:cNvPr id="6" name="Picture 5" descr="Pratylenchus.jpg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79200" l="3464" r="89910">
                        <a14:backgroundMark x1="60241" y1="62200" x2="60241" y2="6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760" y="1321646"/>
            <a:ext cx="1724040" cy="1298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5903" y="2205062"/>
            <a:ext cx="14382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Pratylenchus penetrans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5903" y="4176608"/>
            <a:ext cx="1217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Meloidogyne </a:t>
            </a:r>
            <a:r>
              <a:rPr lang="en-US" sz="1000" i="1" dirty="0" err="1" smtClean="0"/>
              <a:t>hapla</a:t>
            </a:r>
            <a:endParaRPr lang="en-US" sz="10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001823" y="6322739"/>
            <a:ext cx="16795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Belonolaimus longicaudatus</a:t>
            </a:r>
          </a:p>
        </p:txBody>
      </p:sp>
    </p:spTree>
    <p:extLst>
      <p:ext uri="{BB962C8B-B14F-4D97-AF65-F5344CB8AC3E}">
        <p14:creationId xmlns:p14="http://schemas.microsoft.com/office/powerpoint/2010/main" val="403118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48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Growth Chamber Experiment</a:t>
            </a:r>
            <a:endParaRPr lang="en-US" sz="3200" dirty="0"/>
          </a:p>
        </p:txBody>
      </p:sp>
      <p:pic>
        <p:nvPicPr>
          <p:cNvPr id="7" name="Picture 6" descr="20181004_1547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08366"/>
            <a:ext cx="3367550" cy="252566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20181019_0811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775" y="1008367"/>
            <a:ext cx="3373025" cy="252976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20181106_1214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660" y="4116991"/>
            <a:ext cx="3368140" cy="25261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20181212_10413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16991"/>
            <a:ext cx="3368138" cy="252610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7200" y="3490232"/>
            <a:ext cx="1727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Planting </a:t>
            </a:r>
            <a:r>
              <a:rPr lang="mr-IN" sz="1000" dirty="0" smtClean="0"/>
              <a:t>–</a:t>
            </a:r>
            <a:r>
              <a:rPr lang="en-US" sz="1000" dirty="0" smtClean="0"/>
              <a:t> Early October 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3775" y="3490232"/>
            <a:ext cx="13087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1-Week Post-Planting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3775" y="6588031"/>
            <a:ext cx="13589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</a:t>
            </a:r>
            <a:r>
              <a:rPr lang="en-US" sz="1000" dirty="0" smtClean="0"/>
              <a:t>-Weeks Post-Planting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6584381"/>
            <a:ext cx="1423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12-Weeks Post-Planting</a:t>
            </a:r>
          </a:p>
        </p:txBody>
      </p:sp>
      <p:cxnSp>
        <p:nvCxnSpPr>
          <p:cNvPr id="18" name="Straight Arrow Connector 17"/>
          <p:cNvCxnSpPr>
            <a:stCxn id="7" idx="3"/>
            <a:endCxn id="9" idx="1"/>
          </p:cNvCxnSpPr>
          <p:nvPr/>
        </p:nvCxnSpPr>
        <p:spPr>
          <a:xfrm>
            <a:off x="3824750" y="2271198"/>
            <a:ext cx="1489025" cy="205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10" idx="0"/>
          </p:cNvCxnSpPr>
          <p:nvPr/>
        </p:nvCxnSpPr>
        <p:spPr>
          <a:xfrm>
            <a:off x="7000288" y="3538136"/>
            <a:ext cx="2442" cy="5788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  <a:endCxn id="11" idx="3"/>
          </p:cNvCxnSpPr>
          <p:nvPr/>
        </p:nvCxnSpPr>
        <p:spPr>
          <a:xfrm flipH="1">
            <a:off x="3825338" y="5380043"/>
            <a:ext cx="149332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47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53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Host Range of </a:t>
            </a:r>
            <a:r>
              <a:rPr lang="en-US" sz="3200" i="1" dirty="0" err="1" smtClean="0"/>
              <a:t>Pratylenchus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penetrans</a:t>
            </a:r>
            <a:r>
              <a:rPr lang="en-US" sz="3200" i="1" dirty="0" smtClean="0"/>
              <a:t> –</a:t>
            </a:r>
            <a:br>
              <a:rPr lang="en-US" sz="3200" i="1" dirty="0" smtClean="0"/>
            </a:br>
            <a:r>
              <a:rPr lang="en-US" sz="3200" dirty="0" smtClean="0"/>
              <a:t> the northern lesion nematode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072888"/>
              </p:ext>
            </p:extLst>
          </p:nvPr>
        </p:nvGraphicFramePr>
        <p:xfrm>
          <a:off x="839300" y="1499967"/>
          <a:ext cx="3898900" cy="3510280"/>
        </p:xfrm>
        <a:graphic>
          <a:graphicData uri="http://schemas.openxmlformats.org/drawingml/2006/table">
            <a:tbl>
              <a:tblPr/>
              <a:tblGrid>
                <a:gridCol w="1981200"/>
                <a:gridCol w="914400"/>
                <a:gridCol w="1003300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Plant Biomass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Nematode Reproduction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000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Buckwheat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Goat's Rue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Marigold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Mexican Sunflower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Pearl Millet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Radish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Sesame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Sorghum Sudangrass (AS6201)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Sorghum Sudangrass (AS6401)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Southern Pea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Sugar Beet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Sunflower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Sunnhemp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Strawberry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Pratylenchus.jp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79200" l="3464" r="89910">
                        <a14:backgroundMark x1="60241" y1="62200" x2="60241" y2="6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404" y="5398017"/>
            <a:ext cx="1724040" cy="1298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2547" y="6281433"/>
            <a:ext cx="14382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Pratylenchus penetrans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7631" y="1500327"/>
            <a:ext cx="3134700" cy="48013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Summary: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 nematode reproduction on known hosts may have been a result of poor root growth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Do not plant</a:t>
            </a:r>
            <a:r>
              <a:rPr lang="en-US" dirty="0" smtClean="0"/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Mexican Sunflower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Radish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Sunflower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Maybe Plant: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Sunnhemp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Sorghum </a:t>
            </a:r>
            <a:r>
              <a:rPr lang="en-US" dirty="0" err="1"/>
              <a:t>S</a:t>
            </a:r>
            <a:r>
              <a:rPr lang="en-US" dirty="0" err="1" smtClean="0"/>
              <a:t>udangrass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Do Plant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Southern Pea</a:t>
            </a:r>
          </a:p>
        </p:txBody>
      </p:sp>
    </p:spTree>
    <p:extLst>
      <p:ext uri="{BB962C8B-B14F-4D97-AF65-F5344CB8AC3E}">
        <p14:creationId xmlns:p14="http://schemas.microsoft.com/office/powerpoint/2010/main" val="357737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53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Host Range of </a:t>
            </a:r>
            <a:r>
              <a:rPr lang="en-US" sz="3200" i="1" dirty="0" err="1" smtClean="0"/>
              <a:t>Meloidogyne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hapla</a:t>
            </a:r>
            <a:r>
              <a:rPr lang="en-US" sz="3200" i="1" dirty="0" smtClean="0"/>
              <a:t> -</a:t>
            </a:r>
            <a:br>
              <a:rPr lang="en-US" sz="3200" i="1" dirty="0" smtClean="0"/>
            </a:br>
            <a:r>
              <a:rPr lang="en-US" sz="3200" dirty="0" smtClean="0"/>
              <a:t>the northern root-knot nematode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141885"/>
              </p:ext>
            </p:extLst>
          </p:nvPr>
        </p:nvGraphicFramePr>
        <p:xfrm>
          <a:off x="839300" y="1499967"/>
          <a:ext cx="3898900" cy="3510280"/>
        </p:xfrm>
        <a:graphic>
          <a:graphicData uri="http://schemas.openxmlformats.org/drawingml/2006/table">
            <a:tbl>
              <a:tblPr/>
              <a:tblGrid>
                <a:gridCol w="1981200"/>
                <a:gridCol w="914400"/>
                <a:gridCol w="1003300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Biomass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Nematode Reproduction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000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Buckwheat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Goat's Rue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Marigold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Mexican Sunflower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Pearl Millet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Radish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Sesame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Sorghum Sudangrass (AS6201)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Sorghum Sudangrass (AS6401)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Southern Pea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Sugar Beet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Sunflower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Sunnhemp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FF2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Strawberry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77631" y="1500327"/>
            <a:ext cx="3134700" cy="39703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Summary: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 nematode reproduction on known hosts may have been a result of poor root growth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Do not plant</a:t>
            </a:r>
            <a:r>
              <a:rPr lang="en-US" dirty="0" smtClean="0"/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Buckwheat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Radish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Southern Pea</a:t>
            </a:r>
          </a:p>
          <a:p>
            <a:pPr lvl="1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Do Plant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Sorghum </a:t>
            </a:r>
            <a:r>
              <a:rPr lang="en-US" dirty="0" err="1" smtClean="0"/>
              <a:t>Sudangrass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Sunnhemp</a:t>
            </a:r>
            <a:endParaRPr lang="en-US" dirty="0" smtClean="0"/>
          </a:p>
        </p:txBody>
      </p:sp>
      <p:pic>
        <p:nvPicPr>
          <p:cNvPr id="9" name="Picture 8" descr="eis132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4479" l="4844" r="89219">
                        <a14:foregroundMark x1="78984" y1="56979" x2="78984" y2="56979"/>
                        <a14:foregroundMark x1="26016" y1="68542" x2="26016" y2="68542"/>
                        <a14:foregroundMark x1="57656" y1="86354" x2="57656" y2="86354"/>
                        <a14:foregroundMark x1="74141" y1="92396" x2="74141" y2="92396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649" y="5174913"/>
            <a:ext cx="1749776" cy="13123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05528" y="6378733"/>
            <a:ext cx="1217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Meloidogyne </a:t>
            </a:r>
            <a:r>
              <a:rPr lang="en-US" sz="1000" i="1" dirty="0" err="1" smtClean="0"/>
              <a:t>hapla</a:t>
            </a:r>
            <a:endParaRPr lang="en-US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399824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53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Host Range of </a:t>
            </a:r>
            <a:r>
              <a:rPr lang="en-US" sz="3200" i="1" dirty="0" err="1" smtClean="0"/>
              <a:t>Belonolaimus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longicaudatus</a:t>
            </a:r>
            <a:r>
              <a:rPr lang="en-US" sz="3200" i="1" dirty="0" smtClean="0"/>
              <a:t> -</a:t>
            </a:r>
            <a:br>
              <a:rPr lang="en-US" sz="3200" i="1" dirty="0" smtClean="0"/>
            </a:br>
            <a:r>
              <a:rPr lang="en-US" sz="3200" dirty="0" smtClean="0"/>
              <a:t>sting nematode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69816" y="2621295"/>
            <a:ext cx="2715839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Currently in Progress...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8132"/>
              </p:ext>
            </p:extLst>
          </p:nvPr>
        </p:nvGraphicFramePr>
        <p:xfrm>
          <a:off x="839300" y="1499967"/>
          <a:ext cx="3898900" cy="3510280"/>
        </p:xfrm>
        <a:graphic>
          <a:graphicData uri="http://schemas.openxmlformats.org/drawingml/2006/table">
            <a:tbl>
              <a:tblPr/>
              <a:tblGrid>
                <a:gridCol w="1981200"/>
                <a:gridCol w="914400"/>
                <a:gridCol w="1003300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Biomass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Nematode Reproduction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Buckwheat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Goat's Rue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Marigold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Mexican Sunflower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Pearl Millet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Radish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Sesame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Sorghum Sudangrass (AS6201)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Sorghum Sudangrass (AS6401)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Sourthern Peas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Sugar Beet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Sunflower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Sunnhemp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Strawberry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0" descr="5442326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24" b="92014" l="2474" r="98568">
                        <a14:foregroundMark x1="62630" y1="30729" x2="62630" y2="30729"/>
                        <a14:foregroundMark x1="53646" y1="44965" x2="53646" y2="44965"/>
                        <a14:foregroundMark x1="5078" y1="14410" x2="5078" y2="14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378" y="5010247"/>
            <a:ext cx="2215442" cy="1661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0843" y="6548717"/>
            <a:ext cx="16795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Belonolaimus longicaudatus</a:t>
            </a:r>
          </a:p>
        </p:txBody>
      </p:sp>
    </p:spTree>
    <p:extLst>
      <p:ext uri="{BB962C8B-B14F-4D97-AF65-F5344CB8AC3E}">
        <p14:creationId xmlns:p14="http://schemas.microsoft.com/office/powerpoint/2010/main" val="171972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37115"/>
            <a:ext cx="8499022" cy="4967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u="sng" dirty="0" smtClean="0"/>
              <a:t>Site:</a:t>
            </a:r>
            <a:r>
              <a:rPr lang="en-US" sz="2000" b="1" dirty="0" smtClean="0"/>
              <a:t> Nematode infested strawberry field at GCREC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u="sng" dirty="0" smtClean="0"/>
              <a:t>Design:</a:t>
            </a:r>
            <a:r>
              <a:rPr lang="en-US" sz="2000" b="1" dirty="0" smtClean="0"/>
              <a:t> Small-plot field experiment (24 ft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plots)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u="sng" dirty="0" smtClean="0"/>
              <a:t>Treatments:</a:t>
            </a:r>
            <a:endParaRPr lang="en-US" sz="2000" b="1" u="sng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u="sng" dirty="0" smtClean="0"/>
          </a:p>
          <a:p>
            <a:pPr marL="0" indent="0">
              <a:buNone/>
            </a:pPr>
            <a:endParaRPr lang="en-US" sz="2000" b="1" u="sng" dirty="0" smtClean="0"/>
          </a:p>
          <a:p>
            <a:pPr marL="0" indent="0">
              <a:buNone/>
            </a:pPr>
            <a:r>
              <a:rPr lang="en-US" sz="2000" b="1" u="sng" dirty="0" smtClean="0"/>
              <a:t>Protocol:</a:t>
            </a:r>
            <a:endParaRPr lang="en-US" sz="20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Remove strawberry beds, disk land, mark plots ✔︎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</a:t>
            </a:r>
            <a:r>
              <a:rPr lang="en-US" sz="2000" dirty="0" smtClean="0"/>
              <a:t>nitial nematode populations and soil nutrition ✔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Plant cover crops in </a:t>
            </a:r>
            <a:r>
              <a:rPr lang="en-US" sz="2000" dirty="0"/>
              <a:t>spring ✔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Incorporate cover crop into soil in summer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Final nematode populations and soil nutrition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48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Field Experiment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12938"/>
              </p:ext>
            </p:extLst>
          </p:nvPr>
        </p:nvGraphicFramePr>
        <p:xfrm>
          <a:off x="1955991" y="2834512"/>
          <a:ext cx="6026154" cy="2034539"/>
        </p:xfrm>
        <a:graphic>
          <a:graphicData uri="http://schemas.openxmlformats.org/drawingml/2006/table">
            <a:tbl>
              <a:tblPr/>
              <a:tblGrid>
                <a:gridCol w="2823174"/>
                <a:gridCol w="1808596"/>
                <a:gridCol w="139438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Cover Crop Mix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Seeding Rate/A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Estimated Cost ($/A)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Sunnhemp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lb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Sunnhemp + Marigold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lb + 2.5 lb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Southern Pea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lb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Southern Pea + Marigold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 lb + 2.5 lb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Sunnhemp + Southern Pea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lb + 7.5 lb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Sunnhemp + Southern Pea + Marigold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 lb + 5.0 lb + 1.67 lb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Sorghum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Sudangrass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lb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Weedy Fallow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20190130_1332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560" y="697836"/>
            <a:ext cx="2504745" cy="187855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7792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48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Field Experiment</a:t>
            </a:r>
            <a:endParaRPr lang="en-US" sz="3200" dirty="0"/>
          </a:p>
        </p:txBody>
      </p:sp>
      <p:pic>
        <p:nvPicPr>
          <p:cNvPr id="5" name="Picture 4" descr="20190130_1332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41888"/>
            <a:ext cx="3314791" cy="248609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45711" y="4834914"/>
            <a:ext cx="2715839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Currently in Progress...</a:t>
            </a:r>
          </a:p>
        </p:txBody>
      </p:sp>
      <p:pic>
        <p:nvPicPr>
          <p:cNvPr id="8" name="Picture 7" descr="20190403_12590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191" y="1041889"/>
            <a:ext cx="3415655" cy="248609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20190408_13270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10973" y="3587649"/>
            <a:ext cx="2486091" cy="3415655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1" name="Straight Arrow Connector 10"/>
          <p:cNvCxnSpPr>
            <a:stCxn id="5" idx="3"/>
            <a:endCxn id="8" idx="1"/>
          </p:cNvCxnSpPr>
          <p:nvPr/>
        </p:nvCxnSpPr>
        <p:spPr>
          <a:xfrm>
            <a:off x="3771991" y="2284934"/>
            <a:ext cx="1374200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9" idx="1"/>
          </p:cNvCxnSpPr>
          <p:nvPr/>
        </p:nvCxnSpPr>
        <p:spPr>
          <a:xfrm flipH="1">
            <a:off x="6854018" y="3527981"/>
            <a:ext cx="1" cy="524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7" idx="3"/>
          </p:cNvCxnSpPr>
          <p:nvPr/>
        </p:nvCxnSpPr>
        <p:spPr>
          <a:xfrm flipH="1">
            <a:off x="3461550" y="5295477"/>
            <a:ext cx="1684641" cy="164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14835" y="6502830"/>
            <a:ext cx="1272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Planted April 9, 2019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8551" y="3514099"/>
            <a:ext cx="122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Disked April 2, 2019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9560" y="3524364"/>
            <a:ext cx="93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March </a:t>
            </a:r>
            <a:r>
              <a:rPr lang="en-US" sz="1000" dirty="0"/>
              <a:t>9</a:t>
            </a:r>
            <a:r>
              <a:rPr lang="en-US" sz="1000" dirty="0" smtClean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41442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877888"/>
            <a:ext cx="8991600" cy="5143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GCREC Nematology and Financial Support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3063577"/>
            <a:ext cx="2500041" cy="989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60622" y="1716623"/>
            <a:ext cx="38833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Technical Support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GCREC Nematology Lab Group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FSGA – FL AG Farm Crew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u="sng" dirty="0" smtClean="0"/>
              <a:t>Funding</a:t>
            </a:r>
            <a:r>
              <a:rPr lang="en-US" dirty="0" smtClean="0"/>
              <a:t>:</a:t>
            </a:r>
          </a:p>
          <a:p>
            <a:endParaRPr lang="en-US" dirty="0" smtClean="0"/>
          </a:p>
        </p:txBody>
      </p:sp>
      <p:pic>
        <p:nvPicPr>
          <p:cNvPr id="13" name="Picture 12" descr="Lab Pic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r="8986" b="13918"/>
          <a:stretch/>
        </p:blipFill>
        <p:spPr>
          <a:xfrm>
            <a:off x="359228" y="1818433"/>
            <a:ext cx="4674187" cy="3480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066800" cy="80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2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528" y="395080"/>
            <a:ext cx="3926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F37021"/>
                </a:solidFill>
                <a:latin typeface="Calibri Light"/>
                <a:ea typeface="Gentona SemiBold" charset="0"/>
                <a:cs typeface="Gentona SemiBold" charset="0"/>
              </a:rPr>
              <a:t>Main nematodes on Strawberry in Florida</a:t>
            </a:r>
            <a:endParaRPr lang="en-US" sz="2800" b="1" dirty="0">
              <a:solidFill>
                <a:srgbClr val="F37021"/>
              </a:solidFill>
              <a:latin typeface="Calibri Light"/>
              <a:ea typeface="Gentona SemiBold" charset="0"/>
              <a:cs typeface="Gentona SemiBold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44605" y="1513379"/>
            <a:ext cx="337882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888009" y="-99021"/>
            <a:ext cx="590306" cy="665080"/>
            <a:chOff x="7888009" y="-99021"/>
            <a:chExt cx="590306" cy="665080"/>
          </a:xfrm>
        </p:grpSpPr>
        <p:sp>
          <p:nvSpPr>
            <p:cNvPr id="9" name="Rectangle 8"/>
            <p:cNvSpPr/>
            <p:nvPr/>
          </p:nvSpPr>
          <p:spPr>
            <a:xfrm>
              <a:off x="7888009" y="-99021"/>
              <a:ext cx="590306" cy="665080"/>
            </a:xfrm>
            <a:prstGeom prst="rect">
              <a:avLst/>
            </a:prstGeom>
            <a:solidFill>
              <a:srgbClr val="F37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7768" y="203380"/>
              <a:ext cx="356938" cy="24131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13600" y="2024799"/>
            <a:ext cx="379560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b="1" u="sng" dirty="0" smtClean="0">
                <a:solidFill>
                  <a:prstClr val="black"/>
                </a:solidFill>
                <a:cs typeface="Arial" pitchFamily="34" charset="0"/>
              </a:rPr>
              <a:t>Sting Nematode</a:t>
            </a:r>
          </a:p>
          <a:p>
            <a:pPr defTabSz="914400"/>
            <a:r>
              <a:rPr lang="en-US" i="1" dirty="0" err="1" smtClean="0">
                <a:solidFill>
                  <a:prstClr val="black"/>
                </a:solidFill>
                <a:cs typeface="Arial" pitchFamily="34" charset="0"/>
              </a:rPr>
              <a:t>Belonolaimus</a:t>
            </a:r>
            <a:r>
              <a:rPr lang="en-US" i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prstClr val="black"/>
                </a:solidFill>
                <a:cs typeface="Arial" pitchFamily="34" charset="0"/>
              </a:rPr>
              <a:t>longicaudatus</a:t>
            </a:r>
            <a:endParaRPr lang="en-US" i="1" dirty="0" smtClean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391" y="4379835"/>
            <a:ext cx="379560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b="1" u="sng" dirty="0" smtClean="0">
                <a:solidFill>
                  <a:prstClr val="black"/>
                </a:solidFill>
                <a:cs typeface="Arial" pitchFamily="34" charset="0"/>
              </a:rPr>
              <a:t>Root-Lesion Nematode - northern</a:t>
            </a:r>
          </a:p>
          <a:p>
            <a:pPr defTabSz="914400"/>
            <a:r>
              <a:rPr lang="en-US" i="1" dirty="0" smtClean="0">
                <a:solidFill>
                  <a:prstClr val="black"/>
                </a:solidFill>
                <a:cs typeface="Arial" pitchFamily="34" charset="0"/>
              </a:rPr>
              <a:t>Pratylenchus penetrans</a:t>
            </a:r>
            <a:endParaRPr lang="en-US" i="1" dirty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2706" y="2024799"/>
            <a:ext cx="379560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b="1" u="sng" dirty="0" smtClean="0">
                <a:solidFill>
                  <a:prstClr val="black"/>
                </a:solidFill>
                <a:cs typeface="Arial" pitchFamily="34" charset="0"/>
              </a:rPr>
              <a:t>Root-Knot Nematode - northern</a:t>
            </a:r>
          </a:p>
          <a:p>
            <a:pPr defTabSz="914400"/>
            <a:r>
              <a:rPr lang="en-US" i="1" dirty="0" err="1" smtClean="0">
                <a:solidFill>
                  <a:prstClr val="black"/>
                </a:solidFill>
                <a:cs typeface="Arial" pitchFamily="34" charset="0"/>
              </a:rPr>
              <a:t>Meloidogyne</a:t>
            </a:r>
            <a:r>
              <a:rPr lang="en-US" i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prstClr val="black"/>
                </a:solidFill>
                <a:cs typeface="Arial" pitchFamily="34" charset="0"/>
              </a:rPr>
              <a:t>hapla</a:t>
            </a:r>
            <a:endParaRPr lang="en-US" i="1" dirty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2705" y="4379835"/>
            <a:ext cx="379560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b="1" u="sng" dirty="0" smtClean="0">
                <a:solidFill>
                  <a:prstClr val="black"/>
                </a:solidFill>
                <a:cs typeface="Arial" pitchFamily="34" charset="0"/>
              </a:rPr>
              <a:t>Foliar Nematode</a:t>
            </a:r>
          </a:p>
          <a:p>
            <a:pPr defTabSz="914400"/>
            <a:r>
              <a:rPr lang="en-US" i="1" dirty="0" err="1" smtClean="0">
                <a:solidFill>
                  <a:prstClr val="black"/>
                </a:solidFill>
                <a:cs typeface="Arial" pitchFamily="34" charset="0"/>
              </a:rPr>
              <a:t>Aphelenchoides</a:t>
            </a:r>
            <a:r>
              <a:rPr lang="en-US" i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prstClr val="black"/>
                </a:solidFill>
                <a:cs typeface="Arial" pitchFamily="34" charset="0"/>
              </a:rPr>
              <a:t>besseyi</a:t>
            </a:r>
            <a:r>
              <a:rPr lang="en-US" i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US" i="1" dirty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" name="Picture 2" descr="5442326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24" b="92014" l="2474" r="98568">
                        <a14:foregroundMark x1="62630" y1="30729" x2="62630" y2="30729"/>
                        <a14:foregroundMark x1="53646" y1="44965" x2="53646" y2="44965"/>
                        <a14:foregroundMark x1="5078" y1="14410" x2="5078" y2="14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93714"/>
            <a:ext cx="2215442" cy="1661581"/>
          </a:xfrm>
          <a:prstGeom prst="rect">
            <a:avLst/>
          </a:prstGeom>
        </p:spPr>
      </p:pic>
      <p:pic>
        <p:nvPicPr>
          <p:cNvPr id="4" name="Picture 3" descr="eis132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5" b="94479" l="4844" r="89219">
                        <a14:foregroundMark x1="78984" y1="56979" x2="78984" y2="56979"/>
                        <a14:foregroundMark x1="26016" y1="68542" x2="26016" y2="68542"/>
                        <a14:foregroundMark x1="57656" y1="86354" x2="57656" y2="86354"/>
                        <a14:foregroundMark x1="74141" y1="92396" x2="74141" y2="92396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11" y="2667000"/>
            <a:ext cx="1749776" cy="1312332"/>
          </a:xfrm>
          <a:prstGeom prst="rect">
            <a:avLst/>
          </a:prstGeom>
        </p:spPr>
      </p:pic>
      <p:pic>
        <p:nvPicPr>
          <p:cNvPr id="5" name="Picture 4" descr="Pratylenchus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0" b="79200" l="3464" r="89910">
                        <a14:backgroundMark x1="60241" y1="62200" x2="60241" y2="6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93" y="5263445"/>
            <a:ext cx="1724040" cy="1298223"/>
          </a:xfrm>
          <a:prstGeom prst="rect">
            <a:avLst/>
          </a:prstGeom>
        </p:spPr>
      </p:pic>
      <p:pic>
        <p:nvPicPr>
          <p:cNvPr id="6" name="Picture 5" descr="290a6543-c113-4c19-8c07-6c5570053572_Aphelenchoides subtenuis 10x overzicht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23" y="4998752"/>
            <a:ext cx="2029538" cy="1520583"/>
          </a:xfrm>
          <a:prstGeom prst="rect">
            <a:avLst/>
          </a:prstGeom>
        </p:spPr>
      </p:pic>
      <p:pic>
        <p:nvPicPr>
          <p:cNvPr id="15" name="Picture 14" descr="Screen Shot 2018-10-27 at 8.40.52 AM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7" y="2868045"/>
            <a:ext cx="1145096" cy="975821"/>
          </a:xfrm>
          <a:prstGeom prst="rect">
            <a:avLst/>
          </a:prstGeom>
        </p:spPr>
      </p:pic>
      <p:pic>
        <p:nvPicPr>
          <p:cNvPr id="16" name="Picture 15" descr="Screen Shot 2018-10-27 at 8.42.11 AM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7" y="5348111"/>
            <a:ext cx="1183345" cy="874890"/>
          </a:xfrm>
          <a:prstGeom prst="rect">
            <a:avLst/>
          </a:prstGeom>
        </p:spPr>
      </p:pic>
      <p:pic>
        <p:nvPicPr>
          <p:cNvPr id="17" name="Picture 16" descr="Screen Shot 2018-10-27 at 8.41.56 AM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4" y="2868045"/>
            <a:ext cx="1258711" cy="1127263"/>
          </a:xfrm>
          <a:prstGeom prst="rect">
            <a:avLst/>
          </a:prstGeom>
        </p:spPr>
      </p:pic>
      <p:pic>
        <p:nvPicPr>
          <p:cNvPr id="18" name="Picture 17" descr="Screen Shot 2018-10-27 at 8.40.01 A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9141" y="5275375"/>
            <a:ext cx="1484489" cy="1115303"/>
          </a:xfrm>
          <a:prstGeom prst="rect">
            <a:avLst/>
          </a:prstGeom>
        </p:spPr>
      </p:pic>
      <p:pic>
        <p:nvPicPr>
          <p:cNvPr id="19" name="Picture 2" descr="Image result for foliar nematode feedi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 t="12377" r="19945" b="6537"/>
          <a:stretch/>
        </p:blipFill>
        <p:spPr bwMode="auto">
          <a:xfrm rot="16200000">
            <a:off x="4689167" y="-958969"/>
            <a:ext cx="1978088" cy="39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4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0" y="1944923"/>
            <a:ext cx="2772295" cy="20823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D4E14B0-0520-4034-A119-7963B378EFFB}" type="datetime1">
              <a:rPr lang="en-US" smtClean="0"/>
              <a:t>4/17/19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5730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Strawberry nurseries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24" y="2371046"/>
            <a:ext cx="4221162" cy="31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3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845314"/>
            <a:ext cx="851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RYFarm, March 22, 2016-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Radiance and watermelon collapsing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from </a:t>
            </a:r>
            <a:r>
              <a:rPr lang="en-US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Meloidogyne</a:t>
            </a:r>
            <a:r>
              <a:rPr lang="en-US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hapla</a:t>
            </a:r>
            <a:r>
              <a:rPr lang="en-US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273" y="1676400"/>
            <a:ext cx="9042402" cy="3429000"/>
            <a:chOff x="0" y="1981200"/>
            <a:chExt cx="8737602" cy="31242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819"/>
            <a:stretch/>
          </p:blipFill>
          <p:spPr bwMode="auto">
            <a:xfrm>
              <a:off x="0" y="1981200"/>
              <a:ext cx="4470401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1318"/>
            <a:stretch/>
          </p:blipFill>
          <p:spPr bwMode="auto">
            <a:xfrm>
              <a:off x="4470401" y="1981200"/>
              <a:ext cx="4267201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" name="Straight Connector 6"/>
          <p:cNvCxnSpPr/>
          <p:nvPr/>
        </p:nvCxnSpPr>
        <p:spPr>
          <a:xfrm>
            <a:off x="4680618" y="1676400"/>
            <a:ext cx="0" cy="342900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5455" y="1318297"/>
            <a:ext cx="417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North Carolina bare root source of Radiance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316511"/>
            <a:ext cx="370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Canadian bare root source of Radiance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1284612" y="105641"/>
            <a:ext cx="6026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Northern Root </a:t>
            </a:r>
            <a:r>
              <a:rPr lang="en-US" sz="32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Knot </a:t>
            </a:r>
            <a:r>
              <a:rPr lang="en-US" sz="3200" b="1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Nematode (</a:t>
            </a:r>
            <a:r>
              <a:rPr lang="en-US" sz="3200" b="1" i="1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Meloidogyne</a:t>
            </a:r>
            <a:r>
              <a:rPr lang="en-US" sz="3200" b="1" i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hapla</a:t>
            </a:r>
            <a:r>
              <a:rPr lang="en-US" sz="32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5282450"/>
            <a:ext cx="4842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nd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of season plant collapse</a:t>
            </a:r>
          </a:p>
        </p:txBody>
      </p:sp>
      <p:pic>
        <p:nvPicPr>
          <p:cNvPr id="14" name="Picture 3" descr="C:\Users\jnoling\AppData\Local\Microsoft\Windows\Temporary Internet Files\Content.Outlook\O0BWCTLE\SB 6236a (RKN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36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64"/>
            <a:ext cx="1339390" cy="10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5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534988"/>
            <a:ext cx="8610600" cy="1066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Root-knot nematode often only recognized on a double-crop  (cantaloupe, watermelon, …)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423355" y="2242561"/>
            <a:ext cx="4165599" cy="312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52" y="3908288"/>
            <a:ext cx="2667000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3023" y="3947041"/>
            <a:ext cx="2479357" cy="185951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800600" y="4720811"/>
            <a:ext cx="2264568" cy="18760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52" y="1737109"/>
            <a:ext cx="2172135" cy="1629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88" y="1721861"/>
            <a:ext cx="2132519" cy="159938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664701" y="2265250"/>
            <a:ext cx="1921835" cy="28843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28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66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Recap of Last Season (2017-2018)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48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RKN Survey Research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659766"/>
              </p:ext>
            </p:extLst>
          </p:nvPr>
        </p:nvGraphicFramePr>
        <p:xfrm>
          <a:off x="457200" y="2245174"/>
          <a:ext cx="4523013" cy="3648964"/>
        </p:xfrm>
        <a:graphic>
          <a:graphicData uri="http://schemas.openxmlformats.org/drawingml/2006/table">
            <a:tbl>
              <a:tblPr/>
              <a:tblGrid>
                <a:gridCol w="629689"/>
                <a:gridCol w="1066786"/>
                <a:gridCol w="927458"/>
                <a:gridCol w="986344"/>
                <a:gridCol w="912736"/>
              </a:tblGrid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Nematodes per 200cc soil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Belonolaimus longicaudatus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Meloidogyne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hapla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Pratylenchus penetrans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Trichodorus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spp.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77631" y="1500327"/>
            <a:ext cx="3134700" cy="313932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Sting Nematode: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42.9% of farms sampled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b="1" dirty="0" smtClean="0"/>
              <a:t>Root-Knot Nematode: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64.3% of farms sampled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b="1" dirty="0" smtClean="0"/>
              <a:t>Lesion Nematode: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14.3% of farms sampled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b="1" dirty="0" smtClean="0"/>
              <a:t>Stubby root Nematode: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28.6% of farms sampled</a:t>
            </a:r>
          </a:p>
        </p:txBody>
      </p:sp>
    </p:spTree>
    <p:extLst>
      <p:ext uri="{BB962C8B-B14F-4D97-AF65-F5344CB8AC3E}">
        <p14:creationId xmlns:p14="http://schemas.microsoft.com/office/powerpoint/2010/main" val="5795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48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Screening 2018-2019 Transplant Material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16047" y="4260091"/>
            <a:ext cx="3134700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Root-Knot Nematode: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0% of samples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b="1" dirty="0" smtClean="0"/>
              <a:t>Lesion Nematode: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20.4% of samples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05" y="1500327"/>
            <a:ext cx="3510309" cy="2341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8650" y="4659338"/>
            <a:ext cx="57858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# of Nurseries Sampled: </a:t>
            </a:r>
            <a:r>
              <a:rPr lang="en-US" dirty="0" smtClean="0"/>
              <a:t>13</a:t>
            </a:r>
          </a:p>
          <a:p>
            <a:endParaRPr lang="en-US" dirty="0"/>
          </a:p>
          <a:p>
            <a:r>
              <a:rPr lang="en-US" b="1" dirty="0" smtClean="0"/>
              <a:t># of Transplant Shipments Sampled:</a:t>
            </a:r>
            <a:r>
              <a:rPr lang="en-US" dirty="0" smtClean="0"/>
              <a:t> 54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/>
              <a:t>States/Provinces: </a:t>
            </a:r>
            <a:r>
              <a:rPr lang="en-US" dirty="0" smtClean="0"/>
              <a:t>California, North Carolina, Oregon, 				 	       Washington,  Idaho, Ontario, Nova Scotia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631" y="1500327"/>
            <a:ext cx="3134700" cy="2351025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7" name="Straight Arrow Connector 6"/>
          <p:cNvCxnSpPr>
            <a:stCxn id="3" idx="3"/>
            <a:endCxn id="5" idx="1"/>
          </p:cNvCxnSpPr>
          <p:nvPr/>
        </p:nvCxnSpPr>
        <p:spPr>
          <a:xfrm>
            <a:off x="4445214" y="2670880"/>
            <a:ext cx="932417" cy="49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48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Survey of 2018-2019 Growing Season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77631" y="1500327"/>
            <a:ext cx="3134700" cy="313932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Sting Nematode: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40.0% of farms sampled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b="1" dirty="0" smtClean="0"/>
              <a:t>Root-Knot Nematode: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50.0% of farms sampled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b="1" dirty="0" smtClean="0"/>
              <a:t>Lesion Nematode: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5.0% of farms sampled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b="1" dirty="0" smtClean="0"/>
              <a:t>Stubby Nematode: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45.5% of farms sampled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40565"/>
              </p:ext>
            </p:extLst>
          </p:nvPr>
        </p:nvGraphicFramePr>
        <p:xfrm>
          <a:off x="461488" y="1622792"/>
          <a:ext cx="4502398" cy="4824850"/>
        </p:xfrm>
        <a:graphic>
          <a:graphicData uri="http://schemas.openxmlformats.org/drawingml/2006/table">
            <a:tbl>
              <a:tblPr/>
              <a:tblGrid>
                <a:gridCol w="626819"/>
                <a:gridCol w="1061924"/>
                <a:gridCol w="923231"/>
                <a:gridCol w="981848"/>
                <a:gridCol w="908576"/>
              </a:tblGrid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Nematodes per 200cc soil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Belonolaimus longicaudatus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Meloidogyne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hapla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Pratylenchus penetrans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Trichodorus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spp.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 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63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93" y="1862974"/>
            <a:ext cx="608239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u="sng" dirty="0" smtClean="0"/>
              <a:t>Objectives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Determine the host range of sting, lesion, and northern root-knot nematode to prospective summer cover crops</a:t>
            </a:r>
          </a:p>
          <a:p>
            <a:pPr lvl="1"/>
            <a:r>
              <a:rPr lang="en-US" sz="2000" dirty="0" smtClean="0"/>
              <a:t>Growth Chamber Experiments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Identify the best summer cover crop mix to reduce plant-parasitic nematode populations and enhance soil health</a:t>
            </a:r>
          </a:p>
          <a:p>
            <a:pPr lvl="1"/>
            <a:r>
              <a:rPr lang="en-US" sz="2000" dirty="0" smtClean="0"/>
              <a:t>Field Experiment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48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Cover Crop Research</a:t>
            </a:r>
            <a:endParaRPr lang="en-US" sz="3200" dirty="0"/>
          </a:p>
        </p:txBody>
      </p:sp>
      <p:pic>
        <p:nvPicPr>
          <p:cNvPr id="4" name="Picture 3" descr="20181109_1326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598" y="2171876"/>
            <a:ext cx="2106844" cy="158013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20180619_12342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599" y="4653683"/>
            <a:ext cx="2106844" cy="158013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8639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10618</TotalTime>
  <Words>1388</Words>
  <Application>Microsoft Macintosh PowerPoint</Application>
  <PresentationFormat>On-screen Show (4:3)</PresentationFormat>
  <Paragraphs>580</Paragraphs>
  <Slides>18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4_Office Theme</vt:lpstr>
      <vt:lpstr>Photo Editor Photo</vt:lpstr>
      <vt:lpstr>Importance of root-knot and lesion nematodes in strawberries and potential of cover crops for their management</vt:lpstr>
      <vt:lpstr>PowerPoint Presentation</vt:lpstr>
      <vt:lpstr>Strawberry nurseries </vt:lpstr>
      <vt:lpstr>PowerPoint Presentation</vt:lpstr>
      <vt:lpstr>Root-knot nematode often only recognized on a double-crop  (cantaloupe, watermelon, …)</vt:lpstr>
      <vt:lpstr>RKN Survey Research</vt:lpstr>
      <vt:lpstr>Screening 2018-2019 Transplant Material</vt:lpstr>
      <vt:lpstr>Survey of 2018-2019 Growing Season</vt:lpstr>
      <vt:lpstr>Cover Crop Research</vt:lpstr>
      <vt:lpstr>Prospective Cover Crops</vt:lpstr>
      <vt:lpstr>Growth Chamber Experiment</vt:lpstr>
      <vt:lpstr>Growth Chamber Experiment</vt:lpstr>
      <vt:lpstr>Host Range of Pratylenchus penetrans –  the northern lesion nematode</vt:lpstr>
      <vt:lpstr>Host Range of Meloidogyne hapla - the northern root-knot nematode</vt:lpstr>
      <vt:lpstr>Host Range of Belonolaimus longicaudatus - sting nematode</vt:lpstr>
      <vt:lpstr>Field Experiment</vt:lpstr>
      <vt:lpstr>Field Experiment</vt:lpstr>
      <vt:lpstr>GCREC Nematology and Financial Support</vt:lpstr>
    </vt:vector>
  </TitlesOfParts>
  <Company>AAFC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Crop Research</dc:title>
  <dc:creator>Tristan Watson</dc:creator>
  <cp:lastModifiedBy>Kenneth</cp:lastModifiedBy>
  <cp:revision>91</cp:revision>
  <dcterms:created xsi:type="dcterms:W3CDTF">2019-04-02T15:53:58Z</dcterms:created>
  <dcterms:modified xsi:type="dcterms:W3CDTF">2019-04-17T11:54:20Z</dcterms:modified>
</cp:coreProperties>
</file>