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05" r:id="rId2"/>
    <p:sldId id="449" r:id="rId3"/>
    <p:sldId id="451" r:id="rId4"/>
    <p:sldId id="450" r:id="rId5"/>
    <p:sldId id="452" r:id="rId6"/>
    <p:sldId id="453" r:id="rId7"/>
    <p:sldId id="455" r:id="rId8"/>
    <p:sldId id="454" r:id="rId9"/>
    <p:sldId id="472" r:id="rId10"/>
    <p:sldId id="447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1" r:id="rId26"/>
    <p:sldId id="470" r:id="rId27"/>
  </p:sldIdLst>
  <p:sldSz cx="9144000" cy="6858000" type="screen4x3"/>
  <p:notesSz cx="6858000" cy="9144000"/>
  <p:defaultTextStyle>
    <a:defPPr>
      <a:defRPr lang="en-US"/>
    </a:defPPr>
    <a:lvl1pPr marL="0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087" autoAdjust="0"/>
  </p:normalViewPr>
  <p:slideViewPr>
    <p:cSldViewPr snapToGrid="0" snapToObjects="1">
      <p:cViewPr>
        <p:scale>
          <a:sx n="100" d="100"/>
          <a:sy n="100" d="100"/>
        </p:scale>
        <p:origin x="-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C8D6F-9D8F-7B4B-AF7D-5014DAF0D3F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D3F8-C9B4-8748-AD20-D42DFF6E1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6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D3F8-C9B4-8748-AD20-D42DFF6E1A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49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54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45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4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4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20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1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4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82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9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92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D02A-4E92-6E4E-9E55-BC1C71A4AE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8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7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2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8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4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8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1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4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4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2" tIns="45702" rIns="91402" bIns="45702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0C0C2-4FE4-9A4B-9925-55F83330EC22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9EA5F-27CD-C94D-A079-B9B817287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0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0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defTabSz="45701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1.png"/><Relationship Id="rId6" Type="http://schemas.openxmlformats.org/officeDocument/2006/relationships/image" Target="../media/image52.gif"/><Relationship Id="rId1" Type="http://schemas.openxmlformats.org/officeDocument/2006/relationships/slideLayout" Target="../slideLayouts/slideLayout6.xml"/><Relationship Id="rId2" Type="http://schemas.openxmlformats.org/officeDocument/2006/relationships/hyperlink" Target="mailto:cfraisse@ufl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P-bot-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9" b="11472"/>
          <a:stretch/>
        </p:blipFill>
        <p:spPr bwMode="auto">
          <a:xfrm>
            <a:off x="1951698" y="5335189"/>
            <a:ext cx="2241380" cy="15355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553641" y="482203"/>
            <a:ext cx="7947422" cy="1768078"/>
          </a:xfrm>
          <a:ln/>
        </p:spPr>
        <p:txBody>
          <a:bodyPr>
            <a:normAutofit fontScale="90000"/>
          </a:bodyPr>
          <a:lstStyle/>
          <a:p>
            <a:r>
              <a:rPr lang="en-GB" dirty="0">
                <a:latin typeface="Helvetica Neue"/>
                <a:cs typeface="Helvetica Neue"/>
              </a:rPr>
              <a:t>SAS Pro: </a:t>
            </a:r>
            <a:r>
              <a:rPr lang="en-GB" dirty="0" smtClean="0">
                <a:latin typeface="Helvetica Neue"/>
                <a:cs typeface="Helvetica Neue"/>
              </a:rPr>
              <a:t>A </a:t>
            </a:r>
            <a:r>
              <a:rPr lang="en-GB" dirty="0">
                <a:latin typeface="Helvetica Neue"/>
                <a:cs typeface="Helvetica Neue"/>
              </a:rPr>
              <a:t>Mobile Tool for Strawberry Disease Control </a:t>
            </a:r>
            <a:r>
              <a:rPr lang="en-GB" dirty="0" smtClean="0">
                <a:latin typeface="Helvetica Neue"/>
                <a:cs typeface="Helvetica Neue"/>
              </a:rPr>
              <a:t>and Fungicide </a:t>
            </a:r>
            <a:r>
              <a:rPr lang="en-GB" dirty="0">
                <a:latin typeface="Helvetica Neue"/>
                <a:cs typeface="Helvetica Neue"/>
              </a:rPr>
              <a:t>R</a:t>
            </a:r>
            <a:r>
              <a:rPr lang="en-GB" dirty="0" smtClean="0">
                <a:latin typeface="Helvetica Neue"/>
                <a:cs typeface="Helvetica Neue"/>
              </a:rPr>
              <a:t>esistance </a:t>
            </a:r>
            <a:r>
              <a:rPr lang="en-GB" dirty="0">
                <a:latin typeface="Helvetica Neue"/>
                <a:cs typeface="Helvetica Neue"/>
              </a:rPr>
              <a:t>Strategies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Lucida Sans Unicode" charset="0"/>
              <a:sym typeface="Lucida Sans Unicode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553641" y="2539095"/>
            <a:ext cx="7947422" cy="1928813"/>
          </a:xfrm>
          <a:ln/>
        </p:spPr>
        <p:txBody>
          <a:bodyPr rIns="321208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Clyde Fraisse	, José </a:t>
            </a:r>
            <a:r>
              <a:rPr lang="en-US" sz="2000" dirty="0" err="1" smtClean="0"/>
              <a:t>Andreis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Natália</a:t>
            </a:r>
            <a:r>
              <a:rPr lang="en-US" sz="2000" dirty="0" smtClean="0"/>
              <a:t> Peres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Strawberry </a:t>
            </a:r>
            <a:r>
              <a:rPr lang="en-US" sz="2000" dirty="0" err="1" smtClean="0"/>
              <a:t>Agritech</a:t>
            </a:r>
            <a:r>
              <a:rPr lang="en-US" sz="2000" dirty="0" smtClean="0"/>
              <a:t> </a:t>
            </a:r>
          </a:p>
          <a:p>
            <a:pPr marL="0" indent="0" algn="ctr">
              <a:buNone/>
            </a:pPr>
            <a:r>
              <a:rPr lang="en-US" sz="2000" dirty="0" smtClean="0"/>
              <a:t>Plant City, Florida</a:t>
            </a:r>
          </a:p>
          <a:p>
            <a:pPr marL="0" indent="0" algn="ctr">
              <a:buNone/>
            </a:pPr>
            <a:r>
              <a:rPr lang="en-US" sz="2000" dirty="0" smtClean="0"/>
              <a:t>April 2018</a:t>
            </a: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endParaRPr lang="en-US" sz="1300" dirty="0"/>
          </a:p>
        </p:txBody>
      </p:sp>
      <p:pic>
        <p:nvPicPr>
          <p:cNvPr id="3" name="Picture 2" descr="AgroClimate_Cr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1" y="4471192"/>
            <a:ext cx="2955727" cy="876698"/>
          </a:xfrm>
          <a:prstGeom prst="rect">
            <a:avLst/>
          </a:prstGeom>
        </p:spPr>
      </p:pic>
      <p:pic>
        <p:nvPicPr>
          <p:cNvPr id="4" name="Picture 3" descr="IFASExt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28" y="4768453"/>
            <a:ext cx="3214685" cy="482203"/>
          </a:xfrm>
          <a:prstGeom prst="rect">
            <a:avLst/>
          </a:prstGeom>
        </p:spPr>
      </p:pic>
      <p:pic>
        <p:nvPicPr>
          <p:cNvPr id="2" name="Picture 1" descr="Gota_0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5336" r="12995" b="17329"/>
          <a:stretch/>
        </p:blipFill>
        <p:spPr>
          <a:xfrm>
            <a:off x="0" y="5348395"/>
            <a:ext cx="1968500" cy="1522306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50867" r="47078" b="-185"/>
          <a:stretch/>
        </p:blipFill>
        <p:spPr bwMode="auto">
          <a:xfrm>
            <a:off x="5806440" y="5356714"/>
            <a:ext cx="3337560" cy="15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0" y="533519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SC043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09" y="5348395"/>
            <a:ext cx="2012683" cy="15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Pro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7416800" cy="4525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Develop an improved mobile app integrating field management information, </a:t>
            </a:r>
            <a:r>
              <a:rPr lang="en-US" sz="4000" dirty="0"/>
              <a:t>disease infection </a:t>
            </a:r>
            <a:r>
              <a:rPr lang="en-US" sz="4000" dirty="0" smtClean="0"/>
              <a:t>models</a:t>
            </a:r>
            <a:r>
              <a:rPr lang="en-US" sz="4000" dirty="0"/>
              <a:t> </a:t>
            </a:r>
            <a:r>
              <a:rPr lang="en-US" sz="4000" dirty="0" smtClean="0"/>
              <a:t>and fungicide resistance management guidelines.</a:t>
            </a:r>
            <a:endParaRPr lang="en-US" sz="4000" dirty="0"/>
          </a:p>
        </p:txBody>
      </p:sp>
      <p:pic>
        <p:nvPicPr>
          <p:cNvPr id="4" name="Picture 3" descr="sas_ic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4" t="38667" r="39568" b="44002"/>
          <a:stretch/>
        </p:blipFill>
        <p:spPr>
          <a:xfrm>
            <a:off x="7505810" y="238768"/>
            <a:ext cx="1361440" cy="1361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786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Fields and Seasons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0544" y="1436082"/>
            <a:ext cx="5421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 charset="0"/>
                <a:ea typeface="Helvetica Neue" charset="0"/>
                <a:cs typeface="Helvetica Neue" charset="0"/>
              </a:rPr>
              <a:t>Adding fields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2404872" y="141732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80544" y="1794470"/>
            <a:ext cx="550785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Zoom to your area of interest (by default it sets the map to your current location)</a:t>
            </a:r>
          </a:p>
          <a:p>
            <a:r>
              <a:rPr lang="en-US" dirty="0" smtClean="0"/>
              <a:t>Plot the field boundaries (you can delete points or clear if making too many mistakes)</a:t>
            </a:r>
          </a:p>
          <a:p>
            <a:endParaRPr lang="en-US" dirty="0"/>
          </a:p>
          <a:p>
            <a:r>
              <a:rPr lang="en-US" b="1" dirty="0"/>
              <a:t>F</a:t>
            </a:r>
            <a:r>
              <a:rPr lang="en-US" b="1" dirty="0" smtClean="0"/>
              <a:t>ield information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ame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Field area (</a:t>
            </a:r>
            <a:r>
              <a:rPr lang="en-US" dirty="0" smtClean="0"/>
              <a:t>calculated </a:t>
            </a:r>
            <a:r>
              <a:rPr lang="en-US" dirty="0" smtClean="0"/>
              <a:t>but </a:t>
            </a:r>
            <a:r>
              <a:rPr lang="en-US" dirty="0" smtClean="0"/>
              <a:t>it can </a:t>
            </a:r>
            <a:r>
              <a:rPr lang="en-US" dirty="0" smtClean="0"/>
              <a:t>be adjusted)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Weather station (by default it selects the closest  in the system but you can select a different one)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Soil </a:t>
            </a:r>
            <a:r>
              <a:rPr lang="en-US" dirty="0" smtClean="0"/>
              <a:t>texture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Season information 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Nursery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Variety planted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Start planting date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Expected end </a:t>
            </a:r>
            <a:r>
              <a:rPr lang="en-US" dirty="0" smtClean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745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Fields and tasks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301208"/>
            <a:ext cx="9144000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563888" y="155679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Recommendations are generated every 15 minutes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888" y="2348880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Fields are grouped by action and priority:</a:t>
            </a:r>
          </a:p>
          <a:p>
            <a:pPr marL="285750" indent="-285750">
              <a:buFontTx/>
              <a:buChar char="-"/>
            </a:pPr>
            <a:endParaRPr lang="en-US" sz="1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857250" lvl="1" indent="-400050">
              <a:buFont typeface=".AppleSystemUIFont" charset="-120"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Spray fungicide (red),</a:t>
            </a:r>
          </a:p>
          <a:p>
            <a:pPr marL="857250" lvl="1" indent="-400050">
              <a:buFont typeface=".AppleSystemUIFont" charset="-120"/>
              <a:buChar char="-"/>
            </a:pPr>
            <a:endParaRPr lang="en-US" sz="1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857250" lvl="1" indent="-400050">
              <a:buFont typeface=".AppleSystemUIFont" charset="-120"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Need additiona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l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information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(yellow),</a:t>
            </a:r>
          </a:p>
          <a:p>
            <a:pPr marL="857250" lvl="1" indent="-400050">
              <a:buFont typeface=".AppleSystemUIFont" charset="-120"/>
              <a:buChar char="-"/>
            </a:pPr>
            <a:endParaRPr lang="en-US" sz="1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857250" lvl="1" indent="-400050">
              <a:buFont typeface=".AppleSystemUIFont" charset="-120"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No spray needed (green).</a:t>
            </a: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015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Recommendations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301208"/>
            <a:ext cx="9144000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63888" y="1383060"/>
            <a:ext cx="4536504" cy="461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Spray fungicide</a:t>
            </a:r>
            <a:b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</a:br>
            <a:endParaRPr lang="en-US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Moderate risk for Anthracnose was observed yesterday at 12:45 PM.</a:t>
            </a:r>
            <a:b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</a:br>
            <a:endParaRPr lang="en-US" sz="1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Recommended products</a:t>
            </a:r>
            <a:b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</a:br>
            <a:endParaRPr lang="en-US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       Based on: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Recent sprays;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Observed symptoms;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Peak of bloom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or not;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Rotation of fungicide active ingredient</a:t>
            </a:r>
          </a:p>
          <a:p>
            <a:pPr marL="285750" indent="-285750">
              <a:buFontTx/>
              <a:buChar char="-"/>
            </a:pPr>
            <a:endParaRPr lang="en-US" sz="1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Option to enter spray record</a:t>
            </a:r>
          </a:p>
          <a:p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50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Recommendations 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301208"/>
            <a:ext cx="9144000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63888" y="1764060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No spray needed</a:t>
            </a:r>
          </a:p>
          <a:p>
            <a:pPr marL="285750" indent="-285750">
              <a:buFontTx/>
              <a:buChar char="-"/>
            </a:pPr>
            <a:endParaRPr lang="en-US" sz="1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In spite of the low simulated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risk for Anthracnose and Botrytis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no spray is recommended for this field due to the fungicide application performed today at 5:54 PM.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5" cy="50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563888" y="3523907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/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Low risk for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Anthracnose and Botrytis.</a:t>
            </a: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247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Disease model simulation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4522812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&gt;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694944" y="5779008"/>
            <a:ext cx="144016" cy="144016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23160" y="3227832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8352" y="2152212"/>
            <a:ext cx="1297344" cy="3761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80" y="6272784"/>
            <a:ext cx="28803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Options for visualizing simulation results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0146" y="6272784"/>
            <a:ext cx="28803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Anthracnose simulation during the last 7 days.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647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ight Arrow 15"/>
          <p:cNvSpPr/>
          <p:nvPr/>
        </p:nvSpPr>
        <p:spPr>
          <a:xfrm>
            <a:off x="2952368" y="3429000"/>
            <a:ext cx="395496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90278" y="1294907"/>
            <a:ext cx="30104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Select supported models: Anthracnose e Botrytis.</a:t>
            </a:r>
          </a:p>
          <a:p>
            <a:pPr marL="285750" indent="-285750">
              <a:buFontTx/>
              <a:buChar char="-"/>
            </a:pPr>
            <a:endParaRPr lang="en-US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All simulations performed during the last 7 days;</a:t>
            </a:r>
          </a:p>
          <a:p>
            <a:pPr marL="285750" indent="-285750">
              <a:buFontTx/>
              <a:buChar char="-"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Allow the identification of simulated risk levels that triggered a spray recommendation.</a:t>
            </a:r>
          </a:p>
          <a:p>
            <a:pPr marL="742950" lvl="1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9695" y="32316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818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0" grpId="0" animBg="1"/>
      <p:bldP spid="17" grpId="0" animBg="1"/>
      <p:bldP spid="1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Simulations 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694944" y="5779008"/>
            <a:ext cx="144016" cy="144016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6952" y="5694424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Icon for accessing simulation graphs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97764" y="6272784"/>
            <a:ext cx="30184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Simulation for the past 30 days and forecast for the next 2 days.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765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ight Arrow 15"/>
          <p:cNvSpPr/>
          <p:nvPr/>
        </p:nvSpPr>
        <p:spPr>
          <a:xfrm>
            <a:off x="2952368" y="3429000"/>
            <a:ext cx="395496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77578" y="1447307"/>
            <a:ext cx="30104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Select supported models: Anthracnose e Botrytis.</a:t>
            </a:r>
          </a:p>
          <a:p>
            <a:pPr marL="285750" indent="-285750">
              <a:buFontTx/>
              <a:buChar char="-"/>
            </a:pPr>
            <a:endParaRPr lang="pt-BR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Maximum infection index daily values during the last 30 days;</a:t>
            </a:r>
          </a:p>
          <a:p>
            <a:pPr marL="285750" indent="-285750">
              <a:buFontTx/>
              <a:buChar char="-"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Forecast for the next two days.</a:t>
            </a:r>
          </a:p>
          <a:p>
            <a:pPr marL="742950" lvl="1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3328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8" grpId="0" animBg="1"/>
      <p:bldP spid="16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Spray records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694944" y="5779008"/>
            <a:ext cx="144016" cy="144016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49843" y="5694424"/>
            <a:ext cx="829934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Option to visualize spray records.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152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452818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Recent sprays</a:t>
            </a:r>
            <a:r>
              <a:rPr lang="pt-BR" sz="1400" dirty="0" smtClean="0"/>
              <a:t>.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2952368" y="3429000"/>
            <a:ext cx="395496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015678" y="1282207"/>
            <a:ext cx="3010475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Visualization </a:t>
            </a:r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f spray records during the season (selected field or all fields)</a:t>
            </a:r>
          </a:p>
          <a:p>
            <a:pPr marL="285750" indent="-285750">
              <a:buFontTx/>
              <a:buChar char="-"/>
            </a:pPr>
            <a:endParaRPr lang="en-US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Records are grouped by day ;</a:t>
            </a: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Target disease, </a:t>
            </a: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Acreage, </a:t>
            </a: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Star and end time,</a:t>
            </a: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Product used,</a:t>
            </a: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Type and FRAC group (Contact, systemic, M4, 11...).</a:t>
            </a:r>
          </a:p>
          <a:p>
            <a:pPr marL="742950" lvl="1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855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20" grpId="0" animBg="1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Spray records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94944" y="5779008"/>
            <a:ext cx="144016" cy="144016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2386608" y="141277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9512" y="6272784"/>
            <a:ext cx="28803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Fig. 35 – Opção para registrar uma nova pulverização de fungicida.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51028" y="6272784"/>
            <a:ext cx="28803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Spray record: Field, date, time, acreage and target.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1932" y="6272783"/>
            <a:ext cx="30963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Spray record: Operator, products used, weather conditions.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152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ight Arrow 15"/>
          <p:cNvSpPr/>
          <p:nvPr/>
        </p:nvSpPr>
        <p:spPr>
          <a:xfrm>
            <a:off x="2952368" y="3429000"/>
            <a:ext cx="395496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15678" y="1295464"/>
            <a:ext cx="30104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Inputs</a:t>
            </a:r>
          </a:p>
          <a:p>
            <a:pPr marL="285750" indent="-285750">
              <a:buFontTx/>
              <a:buChar char="-"/>
            </a:pPr>
            <a:endParaRPr lang="en-US" sz="1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Date, start/end time</a:t>
            </a:r>
            <a:b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</a:b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creage,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Target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(Anthracnose, Botrytis, others...),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1536" y="3361655"/>
            <a:ext cx="30104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Operator,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 Product selection,</a:t>
            </a:r>
          </a:p>
          <a:p>
            <a:pPr marL="285750" indent="-285750">
              <a:buFontTx/>
              <a:buChar char="-"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Weather conditions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(from weather station or manual input)</a:t>
            </a:r>
          </a:p>
          <a:p>
            <a:pPr marL="285750" indent="-285750">
              <a:buFontTx/>
              <a:buChar char="-"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Observations </a:t>
            </a:r>
            <a:endParaRPr lang="en-US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465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 animBg="1"/>
      <p:bldP spid="17" grpId="0" animBg="1"/>
      <p:bldP spid="18" grpId="0" animBg="1"/>
      <p:bldP spid="16" grpId="0" animBg="1"/>
      <p:bldP spid="2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8676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Weather conditions during spray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94944" y="5779008"/>
            <a:ext cx="144016" cy="144016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19672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Weather conditions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4840" y="6272784"/>
            <a:ext cx="32359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Weather conditions menu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360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3898776" y="4339952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12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Oval 23"/>
          <p:cNvSpPr/>
          <p:nvPr/>
        </p:nvSpPr>
        <p:spPr>
          <a:xfrm>
            <a:off x="5574029" y="5694424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897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4" grpId="0" animBg="1"/>
      <p:bldP spid="14" grpId="1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Strawberry Advisory System (SAS)</a:t>
            </a:r>
            <a:br>
              <a:rPr lang="en-US" dirty="0" smtClean="0"/>
            </a:br>
            <a:r>
              <a:rPr lang="en-US" dirty="0" smtClean="0"/>
              <a:t>Anthracnose and Botrytis </a:t>
            </a:r>
            <a:endParaRPr lang="en-US" dirty="0"/>
          </a:p>
        </p:txBody>
      </p:sp>
      <p:pic>
        <p:nvPicPr>
          <p:cNvPr id="3" name="Picture 2" descr="Screen Shot 2018-04-16 at 9.22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3" y="1600199"/>
            <a:ext cx="8126436" cy="49031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831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-36512" y="86767"/>
            <a:ext cx="918051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Weather conditions setting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94944" y="5779008"/>
            <a:ext cx="144016" cy="144016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40"/>
            <a:ext cx="2322575" cy="50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07504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Fig. 40 – Condições ruins 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40"/>
            <a:ext cx="2322575" cy="50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2386608" y="141277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161308" y="6272783"/>
            <a:ext cx="38884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Settings for wind speed, temperature, relative humidity and rainfall probability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9728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Forecast for the next few hours.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152" y="1234440"/>
            <a:ext cx="2322575" cy="50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ight Arrow 15"/>
          <p:cNvSpPr/>
          <p:nvPr/>
        </p:nvSpPr>
        <p:spPr>
          <a:xfrm>
            <a:off x="2952368" y="3429000"/>
            <a:ext cx="395496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15679" y="1295464"/>
            <a:ext cx="312832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Forecast for the next 48 hours (NWS)</a:t>
            </a:r>
          </a:p>
          <a:p>
            <a:pPr marL="285750" indent="-285750">
              <a:buFontTx/>
              <a:buChar char="-"/>
            </a:pPr>
            <a:endParaRPr lang="en-US" sz="1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Expected conditions based on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: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Temperature, </a:t>
            </a: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Wind speed,</a:t>
            </a: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Relative humidity, </a:t>
            </a: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Rainfall probability;</a:t>
            </a:r>
          </a:p>
          <a:p>
            <a:pPr marL="285750" indent="-285750">
              <a:buFontTx/>
              <a:buChar char="-"/>
            </a:pPr>
            <a:endParaRPr lang="en-US" sz="1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User can verify current conditions and forecast</a:t>
            </a:r>
            <a:endParaRPr lang="en-US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015" y="5157192"/>
            <a:ext cx="3128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Thresholds for bad, fair and good conditions can be modified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. </a:t>
            </a: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994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  <p:bldP spid="8" grpId="1" animBg="1"/>
      <p:bldP spid="18" grpId="0" animBg="1"/>
      <p:bldP spid="17" grpId="0" animBg="1"/>
      <p:bldP spid="16" grpId="0" animBg="1"/>
      <p:bldP spid="21" grpId="0"/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Spray restrictions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6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457200" y="5696712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Restrictions menu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5678" y="1611372"/>
            <a:ext cx="301047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Highlighted according to priority</a:t>
            </a:r>
          </a:p>
          <a:p>
            <a:pPr marL="285750" indent="-285750">
              <a:buFontTx/>
              <a:buChar char="-"/>
            </a:pPr>
            <a:endParaRPr lang="pt-BR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Restrictions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due to the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fungicide group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are colored red.</a:t>
            </a:r>
            <a:b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</a:b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Restrictions due to reentry time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are colored gray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742950" lvl="1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152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064148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List of active restrictions.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952368" y="3429000"/>
            <a:ext cx="395496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396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9" grpId="0"/>
      <p:bldP spid="1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latin typeface="Helvetica Neue"/>
                <a:cs typeface="Helvetica Neue"/>
              </a:rPr>
              <a:t>SAS Pro </a:t>
            </a:r>
            <a:r>
              <a:rPr lang="mr-IN" sz="3600" dirty="0" smtClean="0">
                <a:latin typeface="Helvetica Neue"/>
                <a:cs typeface="Helvetica Neue"/>
              </a:rPr>
              <a:t>–</a:t>
            </a:r>
            <a:r>
              <a:rPr lang="pt-BR" sz="3600" dirty="0" smtClean="0">
                <a:latin typeface="Helvetica Neue"/>
                <a:cs typeface="Helvetica Neue"/>
              </a:rPr>
              <a:t> Spray </a:t>
            </a:r>
            <a:r>
              <a:rPr lang="pt-BR" sz="3600" dirty="0" err="1" smtClean="0">
                <a:latin typeface="Helvetica Neue"/>
                <a:cs typeface="Helvetica Neue"/>
              </a:rPr>
              <a:t>restrictions</a:t>
            </a:r>
            <a:endParaRPr lang="pt-BR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03848" y="6272784"/>
            <a:ext cx="3096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product is recommended due to active restrictions.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765" y="1234440"/>
            <a:ext cx="2322575" cy="50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015678" y="1609344"/>
            <a:ext cx="30104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Restriction indicators</a:t>
            </a:r>
          </a:p>
          <a:p>
            <a:pPr marL="285750" indent="-285750">
              <a:buFontTx/>
              <a:buChar char="-"/>
            </a:pPr>
            <a:endParaRPr lang="pt-BR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A restriction indicator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is added to products belonging to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restricted groups.  </a:t>
            </a: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40"/>
            <a:ext cx="2322575" cy="50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-36512" y="6272784"/>
            <a:ext cx="33123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Indicators of active restrictions .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975488" y="4364122"/>
            <a:ext cx="3010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Products belonging to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restricted groups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are not listed in the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recommendations.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69524" y="3657600"/>
            <a:ext cx="2605963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709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3" grpId="0" animBg="1"/>
      <p:bldP spid="16" grpId="0"/>
      <p:bldP spid="16" grpId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Notifications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03848" y="6272784"/>
            <a:ext cx="3096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Notification requesting additional information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765" y="1234440"/>
            <a:ext cx="2322574" cy="50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015678" y="1609344"/>
            <a:ext cx="30104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Spray recommendation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Field A: Spray fungicide, Recommended products: </a:t>
            </a:r>
            <a:r>
              <a:rPr lang="en-US" dirty="0" err="1" smtClean="0">
                <a:latin typeface="Helvetica Neue" charset="0"/>
                <a:ea typeface="Helvetica Neue" charset="0"/>
                <a:cs typeface="Helvetica Neue" charset="0"/>
              </a:rPr>
              <a:t>Captan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or </a:t>
            </a:r>
            <a:r>
              <a:rPr lang="en-US" dirty="0" err="1" smtClean="0">
                <a:latin typeface="Helvetica Neue" charset="0"/>
                <a:ea typeface="Helvetica Neue" charset="0"/>
                <a:cs typeface="Helvetica Neue" charset="0"/>
              </a:rPr>
              <a:t>Thiram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Information request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Field B: Anthracnose symptoms are present? </a:t>
            </a: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40"/>
            <a:ext cx="2322574" cy="50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19088" y="6272784"/>
            <a:ext cx="2884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Notification that spraying is needed and recommended products.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044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23528" y="86767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 Neue"/>
                <a:cs typeface="Helvetica Neue"/>
              </a:rPr>
              <a:t>SAS Pro – Additional information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5301208"/>
            <a:ext cx="9180512" cy="1556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694944" y="5779008"/>
            <a:ext cx="144016" cy="144016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9280" y="6272784"/>
            <a:ext cx="25282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Peak of bloom and expected duration.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0146" y="6272784"/>
            <a:ext cx="2880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Turn symptoms present ON/OFF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647" y="1234440"/>
            <a:ext cx="2322575" cy="50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015678" y="1282207"/>
            <a:ext cx="30104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Information request</a:t>
            </a:r>
          </a:p>
          <a:p>
            <a:pPr marL="285750" indent="-285750">
              <a:buFontTx/>
              <a:buChar char="-"/>
            </a:pPr>
            <a:endParaRPr lang="en-US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Peak of bloom and estimated duration</a:t>
            </a:r>
          </a:p>
          <a:p>
            <a:pPr marL="285750" indent="-285750">
              <a:buFontTx/>
              <a:buChar char="-"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Anthracnose e Botrytis symptoms present</a:t>
            </a:r>
          </a:p>
          <a:p>
            <a:pPr marL="742950" lvl="1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Tx/>
              <a:buChar char="-"/>
            </a:pPr>
            <a:endParaRPr lang="pt-BR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11952" y="2528368"/>
            <a:ext cx="2605963" cy="551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37505" y="6582505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145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app is ready for </a:t>
            </a:r>
            <a:r>
              <a:rPr lang="en-US" dirty="0" err="1" smtClean="0"/>
              <a:t>iOS</a:t>
            </a:r>
            <a:r>
              <a:rPr lang="en-US" dirty="0" smtClean="0"/>
              <a:t> (iPhone) devices but not yet released</a:t>
            </a:r>
            <a:endParaRPr lang="en-US" dirty="0" smtClean="0"/>
          </a:p>
          <a:p>
            <a:r>
              <a:rPr lang="en-US" dirty="0" smtClean="0"/>
              <a:t>We would like to </a:t>
            </a:r>
            <a:r>
              <a:rPr lang="en-US" dirty="0" smtClean="0"/>
              <a:t>meet with a group of growers to explain the app and obtain feedback for improvements/simplifications before releasing it</a:t>
            </a:r>
          </a:p>
          <a:p>
            <a:r>
              <a:rPr lang="en-US" dirty="0" smtClean="0"/>
              <a:t>It will be available at no cost in the App store by the end of July, Android version will follow.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537505" y="6582505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244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56418"/>
            <a:ext cx="5042030" cy="15696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 smtClean="0"/>
              <a:t>Clyde </a:t>
            </a:r>
            <a:r>
              <a:rPr lang="en-US" sz="2400" dirty="0"/>
              <a:t>Fraisse</a:t>
            </a:r>
          </a:p>
          <a:p>
            <a:r>
              <a:rPr lang="en-US" sz="2400" dirty="0"/>
              <a:t>Agricultural &amp; Biological Engineering</a:t>
            </a:r>
          </a:p>
          <a:p>
            <a:r>
              <a:rPr lang="en-US" sz="2400" dirty="0"/>
              <a:t>University of Florida </a:t>
            </a:r>
            <a:r>
              <a:rPr lang="en-US" sz="2400" dirty="0" smtClean="0"/>
              <a:t>– IFAS</a:t>
            </a:r>
            <a:endParaRPr lang="en-US" sz="2400" dirty="0"/>
          </a:p>
          <a:p>
            <a:r>
              <a:rPr lang="en-US" sz="2400" dirty="0" smtClean="0">
                <a:hlinkClick r:id="rId2"/>
              </a:rPr>
              <a:t>cfraisse</a:t>
            </a:r>
            <a:r>
              <a:rPr lang="en-US" sz="2400" dirty="0">
                <a:hlinkClick r:id="rId2"/>
              </a:rPr>
              <a:t>@ufl.edu</a:t>
            </a:r>
            <a:endParaRPr lang="en-US" sz="2400" dirty="0"/>
          </a:p>
        </p:txBody>
      </p:sp>
      <p:pic>
        <p:nvPicPr>
          <p:cNvPr id="5" name="Picture 4" descr="AgroClimate_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4107"/>
            <a:ext cx="3042319" cy="902382"/>
          </a:xfrm>
          <a:prstGeom prst="rect">
            <a:avLst/>
          </a:prstGeom>
        </p:spPr>
      </p:pic>
      <p:pic>
        <p:nvPicPr>
          <p:cNvPr id="6" name="Picture 5" descr="IFASExt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4" y="6282955"/>
            <a:ext cx="3278016" cy="491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5700" y="3944023"/>
            <a:ext cx="6608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project is funded by the Florida Strawberry Growers Association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st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927100"/>
            <a:ext cx="1834896" cy="2481072"/>
          </a:xfrm>
          <a:prstGeom prst="rect">
            <a:avLst/>
          </a:prstGeom>
        </p:spPr>
      </p:pic>
      <p:pic>
        <p:nvPicPr>
          <p:cNvPr id="8" name="Picture 7" descr="FSGA-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4405688"/>
            <a:ext cx="2222500" cy="13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5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Strawberry Advisory System (SAS)</a:t>
            </a:r>
            <a:br>
              <a:rPr lang="en-US" dirty="0" smtClean="0"/>
            </a:br>
            <a:r>
              <a:rPr lang="en-US" dirty="0" smtClean="0"/>
              <a:t>Anthracnose and Botrytis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98462" y="1555419"/>
            <a:ext cx="8126437" cy="4973321"/>
            <a:chOff x="598462" y="1555419"/>
            <a:chExt cx="8126437" cy="4973321"/>
          </a:xfrm>
        </p:grpSpPr>
        <p:sp>
          <p:nvSpPr>
            <p:cNvPr id="4" name="Rectangle 3"/>
            <p:cNvSpPr/>
            <p:nvPr/>
          </p:nvSpPr>
          <p:spPr>
            <a:xfrm>
              <a:off x="598462" y="1555419"/>
              <a:ext cx="8126437" cy="49733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Screen Shot 2018-04-16 at 9.28.08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2" y="1555419"/>
              <a:ext cx="8050238" cy="4292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39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4-16 at 9.2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3" y="1555419"/>
            <a:ext cx="8126436" cy="4973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Strawberry Advisory System (SAS)</a:t>
            </a:r>
            <a:br>
              <a:rPr lang="en-US" dirty="0" smtClean="0"/>
            </a:br>
            <a:r>
              <a:rPr lang="en-US" dirty="0" smtClean="0"/>
              <a:t>Anthracnose and Botrytis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4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4-16 at 9.34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2" y="1555418"/>
            <a:ext cx="8050238" cy="4679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Strawberry Advisory System (SAS)</a:t>
            </a:r>
            <a:br>
              <a:rPr lang="en-US" dirty="0" smtClean="0"/>
            </a:br>
            <a:r>
              <a:rPr lang="en-US" dirty="0" smtClean="0"/>
              <a:t>Anthracnose and Botrytis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8462" y="1555419"/>
            <a:ext cx="8126437" cy="4973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2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4-16 at 9.3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2" y="1555419"/>
            <a:ext cx="8137939" cy="4845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Strawberry Advisory System (SAS)</a:t>
            </a:r>
            <a:br>
              <a:rPr lang="en-US" dirty="0" smtClean="0"/>
            </a:br>
            <a:r>
              <a:rPr lang="en-US" dirty="0" smtClean="0"/>
              <a:t>Anthracnose and Botrytis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8462" y="1555419"/>
            <a:ext cx="8126437" cy="4973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2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424113"/>
            <a:ext cx="7105737" cy="496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 smtClean="0"/>
              <a:t>SAS </a:t>
            </a:r>
            <a:r>
              <a:rPr lang="pt-BR" sz="3600" dirty="0" err="1" smtClean="0"/>
              <a:t>App</a:t>
            </a:r>
            <a:endParaRPr lang="pt-BR" sz="3600" dirty="0"/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304800" y="1497231"/>
            <a:ext cx="4240463" cy="240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buSzPct val="125000"/>
              <a:buFont typeface="Arial"/>
              <a:buChar char="•"/>
            </a:pPr>
            <a:r>
              <a:rPr lang="en-US" sz="2000" dirty="0" smtClean="0"/>
              <a:t>Monitors infection risk for Anthracnose and Botrytis fruit rot</a:t>
            </a:r>
          </a:p>
          <a:p>
            <a:pPr marL="342900" indent="-342900">
              <a:lnSpc>
                <a:spcPct val="50000"/>
              </a:lnSpc>
              <a:buSzPct val="125000"/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SzPct val="125000"/>
              <a:buFont typeface="Arial"/>
              <a:buChar char="•"/>
            </a:pPr>
            <a:r>
              <a:rPr lang="en-US" sz="2000" dirty="0"/>
              <a:t> Users receive </a:t>
            </a:r>
            <a:r>
              <a:rPr lang="en-US" sz="2000" dirty="0" smtClean="0"/>
              <a:t>notification messages when the model detects a potential infection risk according to observed weather conditions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997" r="21998"/>
          <a:stretch/>
        </p:blipFill>
        <p:spPr>
          <a:xfrm>
            <a:off x="740859" y="3983795"/>
            <a:ext cx="2946056" cy="2325685"/>
          </a:xfrm>
          <a:prstGeom prst="rect">
            <a:avLst/>
          </a:prstGeom>
        </p:spPr>
      </p:pic>
      <p:pic>
        <p:nvPicPr>
          <p:cNvPr id="10" name="Picture 9" descr="a_low@2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80" y="515013"/>
            <a:ext cx="457200" cy="457200"/>
          </a:xfrm>
          <a:prstGeom prst="rect">
            <a:avLst/>
          </a:prstGeom>
        </p:spPr>
      </p:pic>
      <p:pic>
        <p:nvPicPr>
          <p:cNvPr id="11" name="Picture 10" descr="b_moderate@2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20" y="515013"/>
            <a:ext cx="457200" cy="457200"/>
          </a:xfrm>
          <a:prstGeom prst="rect">
            <a:avLst/>
          </a:prstGeom>
        </p:spPr>
      </p:pic>
      <p:pic>
        <p:nvPicPr>
          <p:cNvPr id="12" name="Picture 11" descr="a_high@2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36" y="515013"/>
            <a:ext cx="457200" cy="457200"/>
          </a:xfrm>
          <a:prstGeom prst="rect">
            <a:avLst/>
          </a:prstGeom>
        </p:spPr>
      </p:pic>
      <p:pic>
        <p:nvPicPr>
          <p:cNvPr id="9" name="Picture 8" descr="AgroClimate_giant_mobi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11" y="378598"/>
            <a:ext cx="3384938" cy="784376"/>
          </a:xfrm>
          <a:prstGeom prst="rect">
            <a:avLst/>
          </a:prstGeom>
        </p:spPr>
      </p:pic>
      <p:pic>
        <p:nvPicPr>
          <p:cNvPr id="13" name="Picture 12" descr="iPhone_568h_1_e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73" y="1570067"/>
            <a:ext cx="2855256" cy="5068080"/>
          </a:xfrm>
          <a:prstGeom prst="rect">
            <a:avLst/>
          </a:prstGeom>
        </p:spPr>
      </p:pic>
      <p:pic>
        <p:nvPicPr>
          <p:cNvPr id="14" name="Picture 13" descr="iPhone_568h_2_e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35" y="1630951"/>
            <a:ext cx="2820956" cy="5007196"/>
          </a:xfrm>
          <a:prstGeom prst="rect">
            <a:avLst/>
          </a:prstGeom>
        </p:spPr>
      </p:pic>
      <p:pic>
        <p:nvPicPr>
          <p:cNvPr id="15" name="Picture 14" descr="iPhone_568h_3_1_e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68" y="1617583"/>
            <a:ext cx="2828485" cy="5020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iPhone_568h_5_1_e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07" y="1617588"/>
            <a:ext cx="2828483" cy="5020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846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SAS </a:t>
            </a:r>
            <a:r>
              <a:rPr lang="mr-IN" sz="2000" dirty="0" smtClean="0"/>
              <a:t>vs</a:t>
            </a:r>
            <a:r>
              <a:rPr lang="en-US" dirty="0" smtClean="0"/>
              <a:t> SAS Pro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8"/>
            <a:ext cx="5562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Current SAS </a:t>
            </a:r>
            <a:r>
              <a:rPr lang="en-US" dirty="0" smtClean="0"/>
              <a:t>relates to a </a:t>
            </a:r>
            <a:r>
              <a:rPr lang="en-US" b="1" dirty="0" smtClean="0"/>
              <a:t>weather </a:t>
            </a:r>
            <a:r>
              <a:rPr lang="en-US" b="1" dirty="0" smtClean="0"/>
              <a:t>station</a:t>
            </a:r>
            <a:r>
              <a:rPr lang="en-US" dirty="0" smtClean="0"/>
              <a:t>, not </a:t>
            </a:r>
            <a:r>
              <a:rPr lang="en-US" dirty="0" smtClean="0"/>
              <a:t>to a </a:t>
            </a:r>
            <a:r>
              <a:rPr lang="en-US" b="1" dirty="0" smtClean="0"/>
              <a:t>field</a:t>
            </a:r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507" y="3211983"/>
            <a:ext cx="1970293" cy="2627057"/>
          </a:xfrm>
          <a:prstGeom prst="rect">
            <a:avLst/>
          </a:prstGeom>
        </p:spPr>
      </p:pic>
      <p:pic>
        <p:nvPicPr>
          <p:cNvPr id="8" name="Picture 7" descr="sas_ic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4" t="38667" r="39568" b="44002"/>
          <a:stretch/>
        </p:blipFill>
        <p:spPr>
          <a:xfrm>
            <a:off x="6907585" y="530860"/>
            <a:ext cx="1361440" cy="13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37505" y="6579541"/>
            <a:ext cx="159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Fraisse, Clyde. UF-IFAS</a:t>
            </a:r>
            <a:endParaRPr lang="en-US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SAS </a:t>
            </a:r>
            <a:r>
              <a:rPr lang="mr-IN" sz="2000" dirty="0" smtClean="0"/>
              <a:t>vs</a:t>
            </a:r>
            <a:r>
              <a:rPr lang="en-US" dirty="0" smtClean="0"/>
              <a:t> SAS Pro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8"/>
            <a:ext cx="5562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Current SAS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relates to a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weather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station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not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to a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field</a:t>
            </a:r>
          </a:p>
          <a:p>
            <a:r>
              <a:rPr lang="en-US" b="1" dirty="0" err="1" smtClean="0"/>
              <a:t>SAS</a:t>
            </a:r>
            <a:r>
              <a:rPr lang="en-US" sz="2200" b="1" dirty="0" err="1" smtClean="0"/>
              <a:t>Pro</a:t>
            </a:r>
            <a:r>
              <a:rPr lang="en-US" dirty="0" smtClean="0"/>
              <a:t> </a:t>
            </a:r>
            <a:r>
              <a:rPr lang="en-US" dirty="0" smtClean="0"/>
              <a:t>focus on the </a:t>
            </a:r>
            <a:r>
              <a:rPr lang="en-US" b="1" dirty="0" smtClean="0"/>
              <a:t>field</a:t>
            </a:r>
            <a:r>
              <a:rPr lang="en-US" dirty="0" smtClean="0"/>
              <a:t> and requires additional information  to improve recommendations and services: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rigin of plant materials</a:t>
            </a:r>
          </a:p>
          <a:p>
            <a:pPr lvl="1"/>
            <a:r>
              <a:rPr lang="en-US" dirty="0" smtClean="0"/>
              <a:t>Variety</a:t>
            </a:r>
          </a:p>
          <a:p>
            <a:pPr lvl="1"/>
            <a:r>
              <a:rPr lang="en-US" dirty="0" smtClean="0"/>
              <a:t>Spray records </a:t>
            </a:r>
          </a:p>
          <a:p>
            <a:pPr lvl="1"/>
            <a:r>
              <a:rPr lang="en-US" dirty="0" smtClean="0"/>
              <a:t>Location, acreage planted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507" y="3211983"/>
            <a:ext cx="1970293" cy="2627057"/>
          </a:xfrm>
          <a:prstGeom prst="rect">
            <a:avLst/>
          </a:prstGeom>
        </p:spPr>
      </p:pic>
      <p:pic>
        <p:nvPicPr>
          <p:cNvPr id="8" name="Picture 7" descr="sas_ic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4" t="38667" r="39568" b="44002"/>
          <a:stretch/>
        </p:blipFill>
        <p:spPr>
          <a:xfrm>
            <a:off x="6907585" y="530860"/>
            <a:ext cx="1361440" cy="13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4026</TotalTime>
  <Words>1061</Words>
  <Application>Microsoft Macintosh PowerPoint</Application>
  <PresentationFormat>On-screen Show (4:3)</PresentationFormat>
  <Paragraphs>225</Paragraphs>
  <Slides>26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SAS Pro: A Mobile Tool for Strawberry Disease Control and Fungicide Resistance Strategies</vt:lpstr>
      <vt:lpstr>Strawberry Advisory System (SAS) Anthracnose and Botrytis </vt:lpstr>
      <vt:lpstr>Strawberry Advisory System (SAS) Anthracnose and Botrytis </vt:lpstr>
      <vt:lpstr>Strawberry Advisory System (SAS) Anthracnose and Botrytis </vt:lpstr>
      <vt:lpstr>Strawberry Advisory System (SAS) Anthracnose and Botrytis </vt:lpstr>
      <vt:lpstr>Strawberry Advisory System (SAS) Anthracnose and Botrytis </vt:lpstr>
      <vt:lpstr>PowerPoint Presentation</vt:lpstr>
      <vt:lpstr>SAS vs SAS Pro </vt:lpstr>
      <vt:lpstr>SAS vs SAS Pro </vt:lpstr>
      <vt:lpstr>SAS Pro 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Thanks!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and Climate in Agriculture</dc:title>
  <dc:creator>Clyde Fraisse</dc:creator>
  <cp:lastModifiedBy>Clyde Fraisse</cp:lastModifiedBy>
  <cp:revision>463</cp:revision>
  <cp:lastPrinted>2017-04-02T21:32:44Z</cp:lastPrinted>
  <dcterms:created xsi:type="dcterms:W3CDTF">2013-09-30T15:53:46Z</dcterms:created>
  <dcterms:modified xsi:type="dcterms:W3CDTF">2018-04-17T00:45:54Z</dcterms:modified>
</cp:coreProperties>
</file>