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8" r:id="rId2"/>
    <p:sldId id="357" r:id="rId3"/>
    <p:sldId id="343" r:id="rId4"/>
    <p:sldId id="359" r:id="rId5"/>
    <p:sldId id="338" r:id="rId6"/>
    <p:sldId id="360" r:id="rId7"/>
    <p:sldId id="361" r:id="rId8"/>
    <p:sldId id="362" r:id="rId9"/>
    <p:sldId id="363" r:id="rId10"/>
    <p:sldId id="365" r:id="rId11"/>
    <p:sldId id="366" r:id="rId12"/>
    <p:sldId id="354" r:id="rId13"/>
    <p:sldId id="368" r:id="rId14"/>
    <p:sldId id="367" r:id="rId15"/>
    <p:sldId id="371" r:id="rId16"/>
    <p:sldId id="370" r:id="rId17"/>
    <p:sldId id="372" r:id="rId18"/>
    <p:sldId id="373" r:id="rId19"/>
    <p:sldId id="374" r:id="rId20"/>
    <p:sldId id="30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98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692E7-06C7-43D6-9E6A-40F54953C37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F6EA4-1E0D-42E1-B0AB-154B70A8C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7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6EA4-1E0D-42E1-B0AB-154B70A8C7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36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6EA4-1E0D-42E1-B0AB-154B70A8C75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28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6EA4-1E0D-42E1-B0AB-154B70A8C75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7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6EA4-1E0D-42E1-B0AB-154B70A8C75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5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Trialed as 13.26-134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6EA4-1E0D-42E1-B0AB-154B70A8C75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0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 Cecilia Nunes: After only</a:t>
            </a:r>
            <a:r>
              <a:rPr lang="en-US" baseline="0" dirty="0" smtClean="0"/>
              <a:t> 5</a:t>
            </a:r>
            <a:r>
              <a:rPr lang="en-US" dirty="0" smtClean="0"/>
              <a:t> days of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6EA4-1E0D-42E1-B0AB-154B70A8C75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36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Gloss</a:t>
            </a:r>
            <a:r>
              <a:rPr lang="en-US" baseline="0" dirty="0" smtClean="0"/>
              <a:t> – never seedy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6EA4-1E0D-42E1-B0AB-154B70A8C75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6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Planted Oct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6EA4-1E0D-42E1-B0AB-154B70A8C75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1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Complement to current</a:t>
            </a:r>
            <a:r>
              <a:rPr lang="en-US" baseline="0" dirty="0" smtClean="0"/>
              <a:t> varieties in Florida – especially for early planting niche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6EA4-1E0D-42E1-B0AB-154B70A8C75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2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go before Oct</a:t>
            </a:r>
            <a:r>
              <a:rPr lang="en-US" baseline="0" dirty="0" smtClean="0"/>
              <a:t> 1 on light soils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6EA4-1E0D-42E1-B0AB-154B70A8C7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4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03D25-0FE4-46D4-A0D6-05F5F8071B0E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94C04-4FC1-441B-9376-5F4BAF79A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sda.gov/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://www.google.com/url?sa=i&amp;rct=j&amp;q=fresh+from+florida&amp;source=images&amp;cd=&amp;cad=rja&amp;docid=pJ--xotwCOaYzM&amp;tbnid=WHqRosCqFdgdqM:&amp;ved=0CAUQjRw&amp;url=http://www.foodchannel.com/contributors/FreshFromFlorida&amp;ei=z6unUYKWAoyI9QTqioDwBQ&amp;bvm=bv.47244034,d.eWU&amp;psig=AFQjCNEMOSOPoahthoc0eriCt2U8wPyhow&amp;ust=1370029383610055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2"/>
            <a:ext cx="9144793" cy="6852498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tx2"/>
                </a:solidFill>
              </a:rPr>
              <a:t>Agritech</a:t>
            </a:r>
            <a:r>
              <a:rPr lang="en-US" sz="2800" dirty="0" smtClean="0">
                <a:solidFill>
                  <a:schemeClr val="tx2"/>
                </a:solidFill>
              </a:rPr>
              <a:t> Conference, Plant City, FL</a:t>
            </a:r>
            <a:endParaRPr lang="en-US" sz="28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April </a:t>
            </a:r>
            <a:r>
              <a:rPr lang="en-US" sz="2000" dirty="0" smtClean="0">
                <a:solidFill>
                  <a:schemeClr val="tx2"/>
                </a:solidFill>
              </a:rPr>
              <a:t>17, 2018</a:t>
            </a:r>
            <a:endParaRPr lang="en-US" sz="2000" dirty="0" smtClean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Vance M. Whitaker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2503" y="1445049"/>
            <a:ext cx="84582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Managing </a:t>
            </a:r>
          </a:p>
          <a:p>
            <a:r>
              <a:rPr lang="en-US" sz="4000" b="1" dirty="0" smtClean="0"/>
              <a:t>‘Florida </a:t>
            </a:r>
            <a:r>
              <a:rPr lang="en-US" sz="4000" b="1" dirty="0"/>
              <a:t>Beauty’ and </a:t>
            </a:r>
            <a:r>
              <a:rPr lang="en-US" sz="4000" b="1" dirty="0" smtClean="0"/>
              <a:t>‘Florida Brilliance’</a:t>
            </a:r>
          </a:p>
          <a:p>
            <a:r>
              <a:rPr lang="en-US" sz="4000" b="1" dirty="0" smtClean="0"/>
              <a:t>for Optimum Performance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399" y="4611231"/>
            <a:ext cx="366452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Very early short-day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Easy to harvest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Resilient plant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</a:t>
            </a:r>
            <a:r>
              <a:rPr lang="en-US" sz="2800" dirty="0" smtClean="0"/>
              <a:t>hape, firm, gloss and size</a:t>
            </a:r>
          </a:p>
        </p:txBody>
      </p:sp>
    </p:spTree>
    <p:extLst>
      <p:ext uri="{BB962C8B-B14F-4D97-AF65-F5344CB8AC3E}">
        <p14:creationId xmlns:p14="http://schemas.microsoft.com/office/powerpoint/2010/main" val="83355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75893" y="6043796"/>
            <a:ext cx="219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‘FL Brilliance’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5892" y="2611487"/>
            <a:ext cx="219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‘</a:t>
            </a:r>
            <a:r>
              <a:rPr lang="en-US" sz="2800" b="1" dirty="0" smtClean="0">
                <a:solidFill>
                  <a:schemeClr val="bg1"/>
                </a:solidFill>
              </a:rPr>
              <a:t>FL Radiance</a:t>
            </a:r>
            <a:r>
              <a:rPr lang="en-US" sz="2800" b="1" dirty="0" smtClean="0">
                <a:solidFill>
                  <a:schemeClr val="bg1"/>
                </a:solidFill>
              </a:rPr>
              <a:t>’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4707"/>
            <a:ext cx="9144000" cy="2909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7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43400" y="51816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‘Florida Beauty’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Nov 9, 2016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(planted Sept 29 at FSGA)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68524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371600"/>
            <a:ext cx="7431128" cy="46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2498"/>
          </a:xfrm>
          <a:prstGeom prst="rect">
            <a:avLst/>
          </a:prstGeom>
        </p:spPr>
      </p:pic>
      <p:sp>
        <p:nvSpPr>
          <p:cNvPr id="3" name="Title 8"/>
          <p:cNvSpPr>
            <a:spLocks noGrp="1"/>
          </p:cNvSpPr>
          <p:nvPr>
            <p:ph type="title"/>
          </p:nvPr>
        </p:nvSpPr>
        <p:spPr>
          <a:xfrm>
            <a:off x="190896" y="7620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2016-17 </a:t>
            </a:r>
            <a:r>
              <a:rPr lang="en-US" b="1" dirty="0" err="1" smtClean="0"/>
              <a:t>Astin</a:t>
            </a:r>
            <a:r>
              <a:rPr lang="en-US" b="1" dirty="0" smtClean="0"/>
              <a:t> Ranch: Planted Sept 25</a:t>
            </a:r>
            <a:r>
              <a:rPr lang="en-US" b="1" baseline="30000" dirty="0" smtClean="0"/>
              <a:t>th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51" y="1763353"/>
            <a:ext cx="7843580" cy="503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0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6852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96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Consumer Sensory Data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85799" y="1676402"/>
          <a:ext cx="7620000" cy="464819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70001"/>
                <a:gridCol w="553779"/>
                <a:gridCol w="849129"/>
                <a:gridCol w="590698"/>
                <a:gridCol w="738371"/>
                <a:gridCol w="590698"/>
                <a:gridCol w="664534"/>
                <a:gridCol w="590698"/>
                <a:gridCol w="664534"/>
                <a:gridCol w="590698"/>
                <a:gridCol w="516860"/>
              </a:tblGrid>
              <a:tr h="7078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Cultivar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Overall </a:t>
                      </a:r>
                      <a:r>
                        <a:rPr lang="en-US" sz="1600" dirty="0" smtClean="0">
                          <a:effectLst/>
                        </a:rPr>
                        <a:t>Acceptability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Texture </a:t>
                      </a:r>
                      <a:r>
                        <a:rPr lang="en-US" sz="1600" dirty="0" smtClean="0">
                          <a:effectLst/>
                        </a:rPr>
                        <a:t>Acceptability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Flavor </a:t>
                      </a:r>
                      <a:r>
                        <a:rPr lang="en-US" sz="1600" dirty="0" smtClean="0">
                          <a:effectLst/>
                        </a:rPr>
                        <a:t>Intensity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Sweetness </a:t>
                      </a:r>
                      <a:r>
                        <a:rPr lang="en-US" sz="1600" dirty="0" smtClean="0">
                          <a:effectLst/>
                        </a:rPr>
                        <a:t>Intensity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Sourness </a:t>
                      </a:r>
                      <a:r>
                        <a:rPr lang="en-US" sz="1600" dirty="0" smtClean="0">
                          <a:effectLst/>
                        </a:rPr>
                        <a:t>Intensity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2390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February </a:t>
                      </a:r>
                      <a:r>
                        <a:rPr lang="en-US" sz="1600" dirty="0" smtClean="0">
                          <a:effectLst/>
                        </a:rPr>
                        <a:t>7, 2017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2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FL 13.26-134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31.8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err="1">
                          <a:effectLst/>
                        </a:rPr>
                        <a:t>b</a:t>
                      </a:r>
                      <a:r>
                        <a:rPr lang="en-US" sz="1600" baseline="30000" dirty="0" err="1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32.7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33.9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30.0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18.1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2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Sensation®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38.4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38.0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36.4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34.3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14.8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2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F. Radiance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30.2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33.6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ab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30.0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28.5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18.4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2390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February </a:t>
                      </a:r>
                      <a:r>
                        <a:rPr lang="en-US" sz="1600" dirty="0" smtClean="0">
                          <a:effectLst/>
                        </a:rPr>
                        <a:t>14, 2017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2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FL 13.26-134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28.0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29.6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29.6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26.9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15.2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b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462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Sensation®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33.4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36.6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32.5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29.7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15.3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ab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2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F. Radiance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25.4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30.9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27.3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22.5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b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</a:rPr>
                        <a:t>18.6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</a:rPr>
                        <a:t>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241248">
                <a:tc gridSpan="1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9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24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56683"/>
            <a:ext cx="8229600" cy="1143000"/>
          </a:xfrm>
        </p:spPr>
        <p:txBody>
          <a:bodyPr/>
          <a:lstStyle/>
          <a:p>
            <a:r>
              <a:rPr lang="en-US" b="1" dirty="0" smtClean="0"/>
              <a:t>Disease Resistance Overview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5074635"/>
              </p:ext>
            </p:extLst>
          </p:nvPr>
        </p:nvGraphicFramePr>
        <p:xfrm>
          <a:off x="457201" y="1981200"/>
          <a:ext cx="8077200" cy="3533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3087"/>
                <a:gridCol w="1766887"/>
                <a:gridCol w="1514475"/>
                <a:gridCol w="1682751"/>
              </a:tblGrid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Disease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FL Radiance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Sensation®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FL </a:t>
                      </a:r>
                      <a:r>
                        <a:rPr lang="en-US" sz="1800" b="1" dirty="0" smtClean="0">
                          <a:effectLst/>
                        </a:rPr>
                        <a:t>13.26-134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Anthracnose fruit rot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MR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R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</a:rPr>
                        <a:t>MR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Botrytis fruit rot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Charcoal rot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MS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MR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</a:rPr>
                        <a:t>MR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Colletotrichum crown rot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MR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2806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MR</a:t>
                      </a:r>
                      <a:endParaRPr lang="en-US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Phytophthora root rot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HS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Powdery mildew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MR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S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MR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57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86" y="0"/>
            <a:ext cx="9161380" cy="6864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96" y="8001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Ideal Planting Window by Variety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94196" y="4086558"/>
            <a:ext cx="762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66800" y="3972258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396" y="3965331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77200" y="3965331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4196" y="4138273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Sept 1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91000" y="4138273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Oct 1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87804" y="411186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Nov 1</a:t>
            </a:r>
            <a:endParaRPr lang="en-US" sz="20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5035308" y="3539554"/>
            <a:ext cx="1760346" cy="342721"/>
            <a:chOff x="5021454" y="3208957"/>
            <a:chExt cx="2065146" cy="342721"/>
          </a:xfrm>
        </p:grpSpPr>
        <p:sp>
          <p:nvSpPr>
            <p:cNvPr id="15" name="Rectangle 14"/>
            <p:cNvSpPr/>
            <p:nvPr/>
          </p:nvSpPr>
          <p:spPr>
            <a:xfrm>
              <a:off x="5021454" y="3208957"/>
              <a:ext cx="2065146" cy="34272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51285" y="3208957"/>
              <a:ext cx="18054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‘</a:t>
              </a:r>
              <a:r>
                <a:rPr lang="en-US" sz="1600" b="1" dirty="0" smtClean="0"/>
                <a:t>FL </a:t>
              </a:r>
              <a:r>
                <a:rPr lang="en-US" sz="1600" b="1" dirty="0" smtClean="0"/>
                <a:t>Radiance’</a:t>
              </a:r>
              <a:endParaRPr lang="en-US" sz="16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61457" y="2029691"/>
            <a:ext cx="1421878" cy="342721"/>
            <a:chOff x="3200400" y="2289085"/>
            <a:chExt cx="1752600" cy="342721"/>
          </a:xfrm>
        </p:grpSpPr>
        <p:sp>
          <p:nvSpPr>
            <p:cNvPr id="19" name="Rectangle 18"/>
            <p:cNvSpPr/>
            <p:nvPr/>
          </p:nvSpPr>
          <p:spPr>
            <a:xfrm>
              <a:off x="3200400" y="2289085"/>
              <a:ext cx="1752600" cy="34272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54565" y="2291168"/>
              <a:ext cx="1532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‘</a:t>
              </a:r>
              <a:r>
                <a:rPr lang="en-US" sz="1600" b="1" dirty="0" smtClean="0"/>
                <a:t>FL </a:t>
              </a:r>
              <a:r>
                <a:rPr lang="en-US" sz="1600" b="1" dirty="0" smtClean="0"/>
                <a:t>Beauty’</a:t>
              </a:r>
              <a:endParaRPr lang="en-US" sz="1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09031" y="3052489"/>
            <a:ext cx="1786623" cy="342721"/>
            <a:chOff x="4557346" y="2743200"/>
            <a:chExt cx="2529254" cy="342721"/>
          </a:xfrm>
        </p:grpSpPr>
        <p:sp>
          <p:nvSpPr>
            <p:cNvPr id="18" name="Rectangle 17"/>
            <p:cNvSpPr/>
            <p:nvPr/>
          </p:nvSpPr>
          <p:spPr>
            <a:xfrm>
              <a:off x="4557346" y="2743200"/>
              <a:ext cx="2529254" cy="34272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36850" y="2743575"/>
              <a:ext cx="2370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Sweet Sensation®</a:t>
              </a:r>
              <a:endParaRPr lang="en-US" sz="16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72396" y="2544360"/>
            <a:ext cx="1904604" cy="342721"/>
            <a:chOff x="5021454" y="3208957"/>
            <a:chExt cx="2065146" cy="342721"/>
          </a:xfrm>
        </p:grpSpPr>
        <p:sp>
          <p:nvSpPr>
            <p:cNvPr id="24" name="Rectangle 23"/>
            <p:cNvSpPr/>
            <p:nvPr/>
          </p:nvSpPr>
          <p:spPr>
            <a:xfrm>
              <a:off x="5021454" y="3208957"/>
              <a:ext cx="2065146" cy="34272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51285" y="3208957"/>
              <a:ext cx="18054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‘</a:t>
              </a:r>
              <a:r>
                <a:rPr lang="en-US" sz="1600" b="1" dirty="0" smtClean="0"/>
                <a:t>FL Brilliance’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53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6852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‘Florida Brilliance’ Management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24400"/>
          </a:xfrm>
        </p:spPr>
        <p:txBody>
          <a:bodyPr/>
          <a:lstStyle/>
          <a:p>
            <a:r>
              <a:rPr lang="en-US" dirty="0" smtClean="0"/>
              <a:t>Moderate Early Nitrogen</a:t>
            </a:r>
          </a:p>
          <a:p>
            <a:r>
              <a:rPr lang="en-US" dirty="0" smtClean="0"/>
              <a:t>In Early Season Allow to Ripen </a:t>
            </a:r>
            <a:endParaRPr lang="en-US" dirty="0" smtClean="0"/>
          </a:p>
          <a:p>
            <a:r>
              <a:rPr lang="en-US" dirty="0" smtClean="0"/>
              <a:t>Dr. Peres Disea</a:t>
            </a:r>
            <a:r>
              <a:rPr lang="en-US" dirty="0" smtClean="0"/>
              <a:t>se Recommendations: </a:t>
            </a:r>
          </a:p>
          <a:p>
            <a:pPr marL="457200" lvl="1" indent="0">
              <a:buNone/>
            </a:pPr>
            <a:r>
              <a:rPr lang="en-US" dirty="0" smtClean="0"/>
              <a:t>Any m</a:t>
            </a:r>
            <a:r>
              <a:rPr lang="en-US" dirty="0" smtClean="0"/>
              <a:t>ortality likely due to </a:t>
            </a:r>
            <a:r>
              <a:rPr lang="en-US" dirty="0" err="1" smtClean="0"/>
              <a:t>Phytophthora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Use </a:t>
            </a:r>
            <a:r>
              <a:rPr lang="en-US" dirty="0" err="1" smtClean="0"/>
              <a:t>Ridomil</a:t>
            </a:r>
            <a:r>
              <a:rPr lang="en-US" dirty="0" smtClean="0"/>
              <a:t> and </a:t>
            </a:r>
            <a:r>
              <a:rPr lang="en-US" dirty="0" err="1" smtClean="0"/>
              <a:t>Phosphites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4411" y="4546747"/>
            <a:ext cx="2211386" cy="2156102"/>
          </a:xfrm>
          <a:prstGeom prst="rect">
            <a:avLst/>
          </a:prstGeom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20161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857"/>
            <a:ext cx="9144000" cy="6871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152400"/>
            <a:ext cx="8153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Questions?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6852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96" y="63341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Diminishing Returns with Early Planting</a:t>
            </a:r>
            <a:endParaRPr lang="en-US" sz="36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96241"/>
            <a:ext cx="4040188" cy="639762"/>
          </a:xfrm>
        </p:spPr>
        <p:txBody>
          <a:bodyPr/>
          <a:lstStyle/>
          <a:p>
            <a:r>
              <a:rPr lang="en-US" dirty="0" smtClean="0"/>
              <a:t>‘Florida Radiance’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421793"/>
            <a:ext cx="4040188" cy="3951288"/>
          </a:xfrm>
        </p:spPr>
        <p:txBody>
          <a:bodyPr/>
          <a:lstStyle/>
          <a:p>
            <a:r>
              <a:rPr lang="en-US" dirty="0" smtClean="0"/>
              <a:t>Gap in Yield</a:t>
            </a:r>
          </a:p>
          <a:p>
            <a:r>
              <a:rPr lang="en-US" dirty="0" smtClean="0"/>
              <a:t>“Bullet” Fruit</a:t>
            </a:r>
          </a:p>
          <a:p>
            <a:r>
              <a:rPr lang="en-US" dirty="0" smtClean="0"/>
              <a:t>Less efficient to harvest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7955" y="1699172"/>
            <a:ext cx="4041775" cy="639762"/>
          </a:xfrm>
        </p:spPr>
        <p:txBody>
          <a:bodyPr/>
          <a:lstStyle/>
          <a:p>
            <a:r>
              <a:rPr lang="en-US" dirty="0" smtClean="0"/>
              <a:t>Sweet Sensation® ‘Florida127’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4" y="2421793"/>
            <a:ext cx="4041775" cy="3951288"/>
          </a:xfrm>
        </p:spPr>
        <p:txBody>
          <a:bodyPr/>
          <a:lstStyle/>
          <a:p>
            <a:r>
              <a:rPr lang="en-US" dirty="0" smtClean="0"/>
              <a:t>Gap in Yield</a:t>
            </a:r>
          </a:p>
          <a:p>
            <a:r>
              <a:rPr lang="en-US" dirty="0" smtClean="0"/>
              <a:t>Overgrown Plant</a:t>
            </a:r>
          </a:p>
          <a:p>
            <a:r>
              <a:rPr lang="en-US" dirty="0" smtClean="0"/>
              <a:t>Poor Coloring</a:t>
            </a:r>
            <a:endParaRPr lang="en-US" dirty="0"/>
          </a:p>
        </p:txBody>
      </p:sp>
      <p:pic>
        <p:nvPicPr>
          <p:cNvPr id="8" name="Picture 7" descr="'Florida Fortuna' IFAS Tyler Jon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011729"/>
            <a:ext cx="2857500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955" y="4011729"/>
            <a:ext cx="286116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 You!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768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Lab </a:t>
            </a:r>
            <a:r>
              <a:rPr lang="en-US" dirty="0" smtClean="0"/>
              <a:t>Members</a:t>
            </a:r>
          </a:p>
          <a:p>
            <a:pPr lvl="1"/>
            <a:r>
              <a:rPr lang="en-US" dirty="0" smtClean="0"/>
              <a:t>Manuela Rodriguez</a:t>
            </a:r>
          </a:p>
          <a:p>
            <a:pPr lvl="1"/>
            <a:r>
              <a:rPr lang="en-US" dirty="0" smtClean="0"/>
              <a:t>Mariel Gallardo</a:t>
            </a:r>
          </a:p>
          <a:p>
            <a:pPr lvl="1"/>
            <a:r>
              <a:rPr lang="en-US" dirty="0" smtClean="0"/>
              <a:t>Tomas </a:t>
            </a:r>
            <a:r>
              <a:rPr lang="en-US" dirty="0" smtClean="0"/>
              <a:t>Hasing</a:t>
            </a:r>
          </a:p>
          <a:p>
            <a:pPr lvl="1"/>
            <a:r>
              <a:rPr lang="en-US" dirty="0" smtClean="0"/>
              <a:t>Catalina Moyer</a:t>
            </a:r>
          </a:p>
          <a:p>
            <a:pPr lvl="1"/>
            <a:r>
              <a:rPr lang="en-US" dirty="0" smtClean="0"/>
              <a:t>Luis Osorio</a:t>
            </a:r>
          </a:p>
          <a:p>
            <a:pPr lvl="1"/>
            <a:r>
              <a:rPr lang="en-US" dirty="0" smtClean="0"/>
              <a:t>David </a:t>
            </a:r>
            <a:r>
              <a:rPr lang="en-US" dirty="0" smtClean="0"/>
              <a:t>Moore</a:t>
            </a:r>
          </a:p>
          <a:p>
            <a:pPr lvl="1"/>
            <a:r>
              <a:rPr lang="en-US" dirty="0" smtClean="0"/>
              <a:t>Israel </a:t>
            </a:r>
            <a:r>
              <a:rPr lang="en-US" dirty="0" err="1" smtClean="0"/>
              <a:t>Cepeda</a:t>
            </a:r>
            <a:endParaRPr lang="en-US" dirty="0" smtClean="0"/>
          </a:p>
          <a:p>
            <a:pPr lvl="1"/>
            <a:r>
              <a:rPr lang="en-US" dirty="0" smtClean="0"/>
              <a:t>Jim Sumler</a:t>
            </a:r>
          </a:p>
          <a:p>
            <a:pPr lvl="1"/>
            <a:r>
              <a:rPr lang="en-US" dirty="0" err="1" smtClean="0"/>
              <a:t>Angelita</a:t>
            </a:r>
            <a:r>
              <a:rPr lang="en-US" dirty="0" smtClean="0"/>
              <a:t> Arredondo</a:t>
            </a:r>
          </a:p>
          <a:p>
            <a:pPr lvl="1"/>
            <a:r>
              <a:rPr lang="en-US" dirty="0" smtClean="0"/>
              <a:t>Kelsey </a:t>
            </a:r>
            <a:r>
              <a:rPr lang="en-US" dirty="0" err="1" smtClean="0"/>
              <a:t>Cearley</a:t>
            </a:r>
            <a:endParaRPr lang="en-US" dirty="0" smtClean="0"/>
          </a:p>
          <a:p>
            <a:pPr lvl="1"/>
            <a:r>
              <a:rPr lang="en-US" dirty="0" err="1" smtClean="0"/>
              <a:t>Sujeet</a:t>
            </a:r>
            <a:r>
              <a:rPr lang="en-US" dirty="0" smtClean="0"/>
              <a:t> </a:t>
            </a:r>
            <a:r>
              <a:rPr lang="en-US" dirty="0" err="1" smtClean="0"/>
              <a:t>Verma</a:t>
            </a:r>
            <a:endParaRPr lang="en-US" dirty="0" smtClean="0"/>
          </a:p>
          <a:p>
            <a:pPr lvl="1"/>
            <a:r>
              <a:rPr lang="en-US" dirty="0" smtClean="0"/>
              <a:t>Zhen Fan</a:t>
            </a:r>
          </a:p>
          <a:p>
            <a:pPr lvl="1"/>
            <a:r>
              <a:rPr lang="en-US" dirty="0" err="1" smtClean="0"/>
              <a:t>Wantanee</a:t>
            </a:r>
            <a:r>
              <a:rPr lang="en-US" dirty="0" smtClean="0"/>
              <a:t> Prescott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Key Collaborators</a:t>
            </a:r>
          </a:p>
          <a:p>
            <a:pPr lvl="1"/>
            <a:r>
              <a:rPr lang="en-US" dirty="0" smtClean="0"/>
              <a:t>Natalia </a:t>
            </a:r>
            <a:r>
              <a:rPr lang="en-US" dirty="0" smtClean="0"/>
              <a:t>Peres</a:t>
            </a:r>
          </a:p>
          <a:p>
            <a:pPr lvl="1"/>
            <a:r>
              <a:rPr lang="en-US" dirty="0" smtClean="0"/>
              <a:t>Shinsuke Agehara</a:t>
            </a:r>
            <a:endParaRPr lang="en-US" dirty="0" smtClean="0"/>
          </a:p>
          <a:p>
            <a:pPr lvl="1"/>
            <a:r>
              <a:rPr lang="en-US" dirty="0" smtClean="0"/>
              <a:t>Anne Plotto</a:t>
            </a:r>
          </a:p>
          <a:p>
            <a:pPr lvl="1"/>
            <a:r>
              <a:rPr lang="en-US" dirty="0" smtClean="0"/>
              <a:t>Cecilia Nunes</a:t>
            </a:r>
          </a:p>
          <a:p>
            <a:pPr lvl="1"/>
            <a:r>
              <a:rPr lang="en-US" dirty="0" smtClean="0"/>
              <a:t>Charlie Sims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Funding and Support</a:t>
            </a:r>
          </a:p>
          <a:p>
            <a:pPr lvl="1"/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957" y="5045074"/>
            <a:ext cx="1111086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99060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http://www.foodchannel.com/media/accounts/images/Fresh-from-Florida-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5181600"/>
            <a:ext cx="990600" cy="990600"/>
          </a:xfrm>
          <a:prstGeom prst="rect">
            <a:avLst/>
          </a:prstGeom>
          <a:noFill/>
        </p:spPr>
      </p:pic>
      <p:pic>
        <p:nvPicPr>
          <p:cNvPr id="59394" name="Picture 2" descr="USDA Log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5943600"/>
            <a:ext cx="914400" cy="7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021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88117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5069827"/>
            <a:ext cx="5029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‘Florida Beauty</a:t>
            </a:r>
            <a:r>
              <a:rPr lang="en-US" sz="4800" b="1" dirty="0" smtClean="0">
                <a:solidFill>
                  <a:schemeClr val="bg1"/>
                </a:solidFill>
              </a:rPr>
              <a:t>’</a:t>
            </a:r>
            <a:endParaRPr lang="en-US" sz="4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Nov </a:t>
            </a:r>
            <a:r>
              <a:rPr lang="en-US" sz="3200" b="1" dirty="0" smtClean="0">
                <a:solidFill>
                  <a:schemeClr val="bg1"/>
                </a:solidFill>
              </a:rPr>
              <a:t>9, 2016 FSGA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(planted Sept 29)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3810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Low-Chill 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Day-Neutral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599" y="3742936"/>
            <a:ext cx="4357255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Immediate </a:t>
            </a:r>
            <a:r>
              <a:rPr lang="en-US" sz="2800" dirty="0" smtClean="0"/>
              <a:t>flowering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Compact plant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</a:t>
            </a:r>
            <a:r>
              <a:rPr lang="en-US" sz="2800" dirty="0" smtClean="0"/>
              <a:t>ew </a:t>
            </a:r>
            <a:r>
              <a:rPr lang="en-US" sz="2800" dirty="0"/>
              <a:t>runners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Quality (shape, color, flavor, rain tolerance)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Biggest Challenge: </a:t>
            </a:r>
            <a:r>
              <a:rPr lang="en-US" sz="2800" dirty="0" smtClean="0"/>
              <a:t>small </a:t>
            </a:r>
            <a:r>
              <a:rPr lang="en-US" sz="2800" dirty="0"/>
              <a:t>fruit at end of first hand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183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24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56683"/>
            <a:ext cx="8229600" cy="1143000"/>
          </a:xfrm>
        </p:spPr>
        <p:txBody>
          <a:bodyPr/>
          <a:lstStyle/>
          <a:p>
            <a:r>
              <a:rPr lang="en-US" dirty="0" smtClean="0"/>
              <a:t>Disease Resistance Overview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012879"/>
              </p:ext>
            </p:extLst>
          </p:nvPr>
        </p:nvGraphicFramePr>
        <p:xfrm>
          <a:off x="723900" y="1899683"/>
          <a:ext cx="769620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6243"/>
                <a:gridCol w="1683544"/>
                <a:gridCol w="1598613"/>
                <a:gridCol w="1447800"/>
              </a:tblGrid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Disease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FL Radiance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Sensation®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FL Beauty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Anthracnose fruit rot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R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HR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MS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Angular leaf spot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MS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Botrytis fruit rot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S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Charcoal rot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MR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MR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MS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Colletotrichum crown rot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MS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MR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MS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Phytophthora root rot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S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MR</a:t>
                      </a:r>
                      <a:endParaRPr lang="en-US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825"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Powdery mildew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MR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S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806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 S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12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" y="33211"/>
            <a:ext cx="9144793" cy="6852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96" y="8001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Ideal Planting Window by Variety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94196" y="4086558"/>
            <a:ext cx="762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66800" y="3972258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396" y="3965331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77200" y="3965331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4196" y="4138273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Sept 1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91000" y="4138273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Oct 1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87804" y="411186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Nov 1</a:t>
            </a:r>
            <a:endParaRPr lang="en-US" sz="20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5035308" y="3539554"/>
            <a:ext cx="1760346" cy="342721"/>
            <a:chOff x="5021454" y="3208957"/>
            <a:chExt cx="2065146" cy="342721"/>
          </a:xfrm>
        </p:grpSpPr>
        <p:sp>
          <p:nvSpPr>
            <p:cNvPr id="15" name="Rectangle 14"/>
            <p:cNvSpPr/>
            <p:nvPr/>
          </p:nvSpPr>
          <p:spPr>
            <a:xfrm>
              <a:off x="5021454" y="3208957"/>
              <a:ext cx="2065146" cy="34272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51285" y="3208957"/>
              <a:ext cx="18054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‘</a:t>
              </a:r>
              <a:r>
                <a:rPr lang="en-US" sz="1600" b="1" dirty="0" smtClean="0"/>
                <a:t>FL </a:t>
              </a:r>
              <a:r>
                <a:rPr lang="en-US" sz="1600" b="1" dirty="0" smtClean="0"/>
                <a:t>Radiance’</a:t>
              </a:r>
              <a:endParaRPr lang="en-US" sz="16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61457" y="2550881"/>
            <a:ext cx="1421878" cy="342721"/>
            <a:chOff x="3200400" y="2289085"/>
            <a:chExt cx="1752600" cy="342721"/>
          </a:xfrm>
        </p:grpSpPr>
        <p:sp>
          <p:nvSpPr>
            <p:cNvPr id="19" name="Rectangle 18"/>
            <p:cNvSpPr/>
            <p:nvPr/>
          </p:nvSpPr>
          <p:spPr>
            <a:xfrm>
              <a:off x="3200400" y="2289085"/>
              <a:ext cx="1752600" cy="34272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54565" y="2291168"/>
              <a:ext cx="1532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‘</a:t>
              </a:r>
              <a:r>
                <a:rPr lang="en-US" sz="1600" b="1" dirty="0" smtClean="0"/>
                <a:t>FL </a:t>
              </a:r>
              <a:r>
                <a:rPr lang="en-US" sz="1600" b="1" dirty="0" smtClean="0"/>
                <a:t>Beauty’</a:t>
              </a:r>
              <a:endParaRPr lang="en-US" sz="1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09031" y="3052489"/>
            <a:ext cx="1786623" cy="342721"/>
            <a:chOff x="4557346" y="2743200"/>
            <a:chExt cx="2529254" cy="342721"/>
          </a:xfrm>
        </p:grpSpPr>
        <p:sp>
          <p:nvSpPr>
            <p:cNvPr id="18" name="Rectangle 17"/>
            <p:cNvSpPr/>
            <p:nvPr/>
          </p:nvSpPr>
          <p:spPr>
            <a:xfrm>
              <a:off x="4557346" y="2743200"/>
              <a:ext cx="2529254" cy="34272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36850" y="2743575"/>
              <a:ext cx="2370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Sweet Sensation®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871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0"/>
            <a:ext cx="9144793" cy="6852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‘Florida Beauty’ Management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24400"/>
          </a:xfrm>
        </p:spPr>
        <p:txBody>
          <a:bodyPr/>
          <a:lstStyle/>
          <a:p>
            <a:r>
              <a:rPr lang="en-US" dirty="0" smtClean="0"/>
              <a:t>Consider bed plastic with white center strip</a:t>
            </a:r>
          </a:p>
          <a:p>
            <a:r>
              <a:rPr lang="en-US" dirty="0" smtClean="0"/>
              <a:t>Trim </a:t>
            </a:r>
            <a:r>
              <a:rPr lang="en-US" dirty="0" smtClean="0"/>
              <a:t>first blooms </a:t>
            </a:r>
            <a:r>
              <a:rPr lang="en-US" dirty="0" smtClean="0"/>
              <a:t>after overhead watering</a:t>
            </a:r>
          </a:p>
          <a:p>
            <a:r>
              <a:rPr lang="en-US" dirty="0" smtClean="0"/>
              <a:t>Trim</a:t>
            </a:r>
            <a:r>
              <a:rPr lang="en-US" dirty="0"/>
              <a:t> </a:t>
            </a:r>
            <a:r>
              <a:rPr lang="en-US" dirty="0" smtClean="0"/>
              <a:t>blooms </a:t>
            </a:r>
            <a:r>
              <a:rPr lang="en-US" dirty="0" smtClean="0"/>
              <a:t>again when trimming leaves</a:t>
            </a:r>
            <a:endParaRPr lang="en-US" dirty="0" smtClean="0"/>
          </a:p>
          <a:p>
            <a:r>
              <a:rPr lang="en-US" dirty="0" smtClean="0"/>
              <a:t>Needs Early Nitrogen</a:t>
            </a:r>
            <a:endParaRPr lang="en-US" dirty="0" smtClean="0"/>
          </a:p>
          <a:p>
            <a:r>
              <a:rPr lang="en-US" dirty="0" smtClean="0"/>
              <a:t>Dr. Peres Disea</a:t>
            </a:r>
            <a:r>
              <a:rPr lang="en-US" dirty="0" smtClean="0"/>
              <a:t>se Recommendations: </a:t>
            </a:r>
          </a:p>
          <a:p>
            <a:pPr marL="457200" lvl="1" indent="0">
              <a:buNone/>
            </a:pPr>
            <a:r>
              <a:rPr lang="en-US" dirty="0" smtClean="0"/>
              <a:t>No </a:t>
            </a:r>
            <a:r>
              <a:rPr lang="en-US" dirty="0" err="1" smtClean="0"/>
              <a:t>Ridomil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F</a:t>
            </a:r>
            <a:r>
              <a:rPr lang="en-US" dirty="0" smtClean="0"/>
              <a:t>ocus </a:t>
            </a:r>
            <a:r>
              <a:rPr lang="en-US" dirty="0" smtClean="0"/>
              <a:t>on anthracnose and mildew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5380037"/>
            <a:ext cx="1306074" cy="117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1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56" y="-1"/>
            <a:ext cx="9157855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838200"/>
            <a:ext cx="8153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Questions on 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‘Florida Beauty’?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00" t="3333" r="4167" b="3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72200"/>
            <a:ext cx="1127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‘Florida Brilliance’   </a:t>
            </a:r>
            <a:r>
              <a:rPr lang="en-US" sz="3200" b="1" dirty="0" smtClean="0">
                <a:solidFill>
                  <a:schemeClr val="bg1"/>
                </a:solidFill>
              </a:rPr>
              <a:t>FL 10-153 x FL 11.31-14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3259</TotalTime>
  <Words>572</Words>
  <Application>Microsoft Office PowerPoint</Application>
  <PresentationFormat>On-screen Show (4:3)</PresentationFormat>
  <Paragraphs>247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Diminishing Returns with Early Planting</vt:lpstr>
      <vt:lpstr>PowerPoint Presentation</vt:lpstr>
      <vt:lpstr>PowerPoint Presentation</vt:lpstr>
      <vt:lpstr>Disease Resistance Overview</vt:lpstr>
      <vt:lpstr>Ideal Planting Window by Variety</vt:lpstr>
      <vt:lpstr>‘Florida Beauty’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2016-17 Astin Ranch: Planted Sept 25th</vt:lpstr>
      <vt:lpstr>Consumer Sensory Data</vt:lpstr>
      <vt:lpstr>Disease Resistance Overview</vt:lpstr>
      <vt:lpstr>Ideal Planting Window by Variety</vt:lpstr>
      <vt:lpstr>‘Florida Brilliance’ Management</vt:lpstr>
      <vt:lpstr>PowerPoint Presentation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Consumer-Assisted Strawberry Breeding</dc:title>
  <dc:creator>vwhitaker</dc:creator>
  <cp:lastModifiedBy>Whitaker,Vance M</cp:lastModifiedBy>
  <cp:revision>214</cp:revision>
  <dcterms:created xsi:type="dcterms:W3CDTF">2013-04-10T20:20:39Z</dcterms:created>
  <dcterms:modified xsi:type="dcterms:W3CDTF">2018-04-16T19:15:00Z</dcterms:modified>
</cp:coreProperties>
</file>