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776" r:id="rId2"/>
    <p:sldId id="697" r:id="rId3"/>
    <p:sldId id="741" r:id="rId4"/>
    <p:sldId id="780" r:id="rId5"/>
    <p:sldId id="781" r:id="rId6"/>
    <p:sldId id="766" r:id="rId7"/>
    <p:sldId id="773" r:id="rId8"/>
    <p:sldId id="775" r:id="rId9"/>
    <p:sldId id="777" r:id="rId10"/>
    <p:sldId id="758" r:id="rId11"/>
    <p:sldId id="778" r:id="rId12"/>
    <p:sldId id="782" r:id="rId13"/>
    <p:sldId id="783" r:id="rId14"/>
    <p:sldId id="784" r:id="rId15"/>
    <p:sldId id="785" r:id="rId16"/>
    <p:sldId id="759" r:id="rId17"/>
    <p:sldId id="774" r:id="rId18"/>
    <p:sldId id="786" r:id="rId19"/>
    <p:sldId id="787" r:id="rId20"/>
    <p:sldId id="769" r:id="rId21"/>
    <p:sldId id="770" r:id="rId22"/>
    <p:sldId id="772" r:id="rId23"/>
    <p:sldId id="788" r:id="rId24"/>
    <p:sldId id="606" r:id="rId25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ehara, Shinsuke" initials="AS" lastIdx="1" clrIdx="0">
    <p:extLst>
      <p:ext uri="{19B8F6BF-5375-455C-9EA6-DF929625EA0E}">
        <p15:presenceInfo xmlns:p15="http://schemas.microsoft.com/office/powerpoint/2012/main" userId="S-1-5-21-1308237860-4193317556-336787646-1634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6600"/>
    <a:srgbClr val="FF5050"/>
    <a:srgbClr val="0000FF"/>
    <a:srgbClr val="FFFF00"/>
    <a:srgbClr val="FFCC00"/>
    <a:srgbClr val="CC66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6395" autoAdjust="0"/>
  </p:normalViewPr>
  <p:slideViewPr>
    <p:cSldViewPr snapToGrid="0">
      <p:cViewPr varScale="1">
        <p:scale>
          <a:sx n="128" d="100"/>
          <a:sy n="128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372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372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877B1152-F0A2-4E21-A1D1-A6539BB10AA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068"/>
            <a:ext cx="2971800" cy="46237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3068"/>
            <a:ext cx="2971800" cy="46237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739A426A-9AAF-4732-A41A-89013C5B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372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372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C0BA0318-3E5E-4BEA-9D7A-5324217A777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152525"/>
            <a:ext cx="4143375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5" tIns="45918" rIns="91835" bIns="459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4929"/>
            <a:ext cx="5486400" cy="3628579"/>
          </a:xfrm>
          <a:prstGeom prst="rect">
            <a:avLst/>
          </a:prstGeom>
        </p:spPr>
        <p:txBody>
          <a:bodyPr vert="horz" lIns="91835" tIns="45918" rIns="91835" bIns="459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8"/>
            <a:ext cx="2971800" cy="46237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8"/>
            <a:ext cx="2971800" cy="46237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F5C6291A-78FB-44CB-8AFE-2BF41CAF1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6291A-78FB-44CB-8AFE-2BF41CAF1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D05E-429E-4F04-9193-566630B38C2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FB20-A008-4472-B038-FC3AE92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3990E.50912E00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iff"/><Relationship Id="rId5" Type="http://schemas.openxmlformats.org/officeDocument/2006/relationships/image" Target="../media/image6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65760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on Strawberry Cultural Practice Study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1256098" cy="8229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28799" y="5989320"/>
            <a:ext cx="5486400" cy="82559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Shinsuke Agehara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Professor, Plant Physiology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Gulf Coast Research and Education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09360"/>
            <a:ext cx="1371600" cy="45444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39" y="91440"/>
            <a:ext cx="8961120" cy="3657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AgriTech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(Plant City, FL – Apr 17-18, 2018)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229600" cy="462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3040"/>
            <a:ext cx="2377440" cy="178308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4" name="Picture 4" descr="image00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778" r="2663"/>
          <a:stretch/>
        </p:blipFill>
        <p:spPr bwMode="auto">
          <a:xfrm>
            <a:off x="5394960" y="3474720"/>
            <a:ext cx="3133878" cy="192091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1828800" cy="251675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84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3291840" cy="2468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194560"/>
            <a:ext cx="3291840" cy="2468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64592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Black mulch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760" y="164592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White-striped mulch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Thermographic 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4846320"/>
            <a:ext cx="32918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Max:	42.3 °C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Average:	31.0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7760" y="4846320"/>
            <a:ext cx="32918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Max:	33.9 °C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Average:	28.1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4624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60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planting (Sep 28)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5200" cy="32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planting (Oct 12)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5200" cy="3268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4938" y="3903784"/>
            <a:ext cx="5574324" cy="7297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103120"/>
            <a:ext cx="2926080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389120"/>
            <a:ext cx="2926080" cy="2194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08960" y="4389120"/>
            <a:ext cx="2926080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" y="2103120"/>
            <a:ext cx="292608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389120"/>
            <a:ext cx="2926080" cy="2194560"/>
          </a:xfrm>
          <a:prstGeom prst="rect">
            <a:avLst/>
          </a:prstGeom>
        </p:spPr>
      </p:pic>
      <p:pic>
        <p:nvPicPr>
          <p:cNvPr id="7" name="Picture 1" descr="cid:image003.png@01D3990E.50912E00"/>
          <p:cNvPicPr>
            <a:picLocks noChangeAspect="1" noChangeArrowheads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7" t="1" r="1125" b="1015"/>
          <a:stretch/>
        </p:blipFill>
        <p:spPr bwMode="auto">
          <a:xfrm rot="5400000">
            <a:off x="6492240" y="173736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changes in canopy and soil micro environments</a:t>
            </a:r>
          </a:p>
        </p:txBody>
      </p:sp>
    </p:spTree>
    <p:extLst>
      <p:ext uri="{BB962C8B-B14F-4D97-AF65-F5344CB8AC3E}">
        <p14:creationId xmlns:p14="http://schemas.microsoft.com/office/powerpoint/2010/main" val="28982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06"/>
          <a:stretch/>
        </p:blipFill>
        <p:spPr>
          <a:xfrm>
            <a:off x="2224153" y="1765181"/>
            <a:ext cx="4572000" cy="45909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 tissue temperature 2.5-3.1°C↘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12605" y="1837426"/>
            <a:ext cx="1336437" cy="75507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49042" y="1571781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mulch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6153" y="2757945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&amp; Metalized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34928" y="2975252"/>
            <a:ext cx="432295" cy="46582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167223" y="2958000"/>
            <a:ext cx="1628930" cy="20005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12606" y="3541117"/>
            <a:ext cx="1493702" cy="28271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6308" y="3660523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temperature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light reflection quantity and quality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193" y="4194165"/>
            <a:ext cx="2370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PPF:  63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R/FR:  0.564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3778" r="2783"/>
          <a:stretch/>
        </p:blipFill>
        <p:spPr bwMode="auto">
          <a:xfrm>
            <a:off x="3314700" y="2456805"/>
            <a:ext cx="2514600" cy="154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age0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778" r="2663"/>
          <a:stretch/>
        </p:blipFill>
        <p:spPr bwMode="auto">
          <a:xfrm>
            <a:off x="6122007" y="2456805"/>
            <a:ext cx="2514600" cy="15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70975" y="4194165"/>
            <a:ext cx="240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PPF:  489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R/FR:  0.862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389963"/>
            <a:ext cx="2743200" cy="16081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7950" y="1999605"/>
            <a:ext cx="238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Sunlight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0227" y="1816725"/>
            <a:ext cx="25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reflection from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black mulch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935" y="1816725"/>
            <a:ext cx="25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reflection from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white stripe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950" y="4194165"/>
            <a:ext cx="246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PPF:  1315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R/FR:  1.158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31520" y="4937760"/>
            <a:ext cx="7680960" cy="1645920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712" algn="ctr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vs White-striped mulch</a:t>
            </a:r>
          </a:p>
          <a:p>
            <a:pPr marL="342900" indent="-230188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Light reflection ↗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(63 → 489)</a:t>
            </a:r>
          </a:p>
          <a:p>
            <a:pPr marL="342900" indent="-230188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R/FR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ratio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reflected light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↘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0.86) →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Flowering ↗</a:t>
            </a:r>
          </a:p>
        </p:txBody>
      </p:sp>
    </p:spTree>
    <p:extLst>
      <p:ext uri="{BB962C8B-B14F-4D97-AF65-F5344CB8AC3E}">
        <p14:creationId xmlns:p14="http://schemas.microsoft.com/office/powerpoint/2010/main" val="2145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11680"/>
            <a:ext cx="3840480" cy="227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11680"/>
            <a:ext cx="3840480" cy="227820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97680" y="2743200"/>
            <a:ext cx="731520" cy="4572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680" y="1371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Early season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5000" y="1371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 season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5880" y="4297680"/>
            <a:ext cx="6583680" cy="237744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0" rIns="9144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69913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Root-zone temperature during establishment 8.1°F↘</a:t>
            </a:r>
          </a:p>
          <a:p>
            <a:pPr marL="569913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 tissue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4.5°F ↘</a:t>
            </a:r>
          </a:p>
          <a:p>
            <a:pPr marL="569913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soil warming effects during winter months</a:t>
            </a:r>
          </a:p>
          <a:p>
            <a:pPr marL="569913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reflection from mulch ↗</a:t>
            </a:r>
          </a:p>
          <a:p>
            <a:pPr marL="569913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Red/far-red ↘ (light quality to induce flowering)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white/metalized striped mulch vs. black mulch </a:t>
            </a:r>
          </a:p>
        </p:txBody>
      </p:sp>
    </p:spTree>
    <p:extLst>
      <p:ext uri="{BB962C8B-B14F-4D97-AF65-F5344CB8AC3E}">
        <p14:creationId xmlns:p14="http://schemas.microsoft.com/office/powerpoint/2010/main" val="210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transplants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3600" y="2743200"/>
            <a:ext cx="3291840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63040"/>
            <a:ext cx="5852160" cy="4389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47119" y="59436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Jiffy-plug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3040" y="59436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Tray-plug</a:t>
            </a:r>
          </a:p>
        </p:txBody>
      </p:sp>
    </p:spTree>
    <p:extLst>
      <p:ext uri="{BB962C8B-B14F-4D97-AF65-F5344CB8AC3E}">
        <p14:creationId xmlns:p14="http://schemas.microsoft.com/office/powerpoint/2010/main" val="35312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1680"/>
            <a:ext cx="7315200" cy="31982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399" y="5303520"/>
            <a:ext cx="2646485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Planting date = Sep 28, 2017</a:t>
            </a:r>
          </a:p>
        </p:txBody>
      </p:sp>
    </p:spTree>
    <p:extLst>
      <p:ext uri="{BB962C8B-B14F-4D97-AF65-F5344CB8AC3E}">
        <p14:creationId xmlns:p14="http://schemas.microsoft.com/office/powerpoint/2010/main" val="6538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20" y="274320"/>
            <a:ext cx="859536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Strawberry Horticulture Programs </a:t>
            </a: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914400" y="1645920"/>
            <a:ext cx="7315200" cy="448515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t"/>
          <a:lstStyle/>
          <a:p>
            <a:pPr marL="690563" indent="-679450">
              <a:lnSpc>
                <a:spcPct val="11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Nitrogen fertilization rates and plant spacing</a:t>
            </a:r>
          </a:p>
          <a:p>
            <a:pPr marL="690563" indent="-679450">
              <a:lnSpc>
                <a:spcPct val="11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lastic mulch with a white/metalized stripe</a:t>
            </a:r>
          </a:p>
          <a:p>
            <a:pPr marL="690563" indent="-679450">
              <a:lnSpc>
                <a:spcPct val="110000"/>
              </a:lnSpc>
              <a:spcAft>
                <a:spcPts val="1800"/>
              </a:spcAft>
              <a:buFontTx/>
              <a:buAutoNum type="arabicParenR" startAt="3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transplants</a:t>
            </a:r>
          </a:p>
          <a:p>
            <a:pPr marL="690563" indent="-679450">
              <a:lnSpc>
                <a:spcPct val="110000"/>
              </a:lnSpc>
              <a:spcAft>
                <a:spcPts val="1800"/>
              </a:spcAft>
              <a:buAutoNum type="arabicParenR" startAt="3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physiology</a:t>
            </a:r>
          </a:p>
        </p:txBody>
      </p:sp>
    </p:spTree>
    <p:extLst>
      <p:ext uri="{BB962C8B-B14F-4D97-AF65-F5344CB8AC3E}">
        <p14:creationId xmlns:p14="http://schemas.microsoft.com/office/powerpoint/2010/main" val="30285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physiology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838" y="1828800"/>
            <a:ext cx="8229600" cy="237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056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Trimmed vs. untrimmed bare-root transplants</a:t>
            </a:r>
          </a:p>
          <a:p>
            <a:pPr marL="69056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Bare-root vs. plug transplants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6000" y="4023360"/>
            <a:ext cx="2926081" cy="2194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2194560" cy="2926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5029200" y="3657600"/>
            <a:ext cx="38404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Rhizotron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297680"/>
            <a:ext cx="1828800" cy="2438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97680"/>
            <a:ext cx="1828800" cy="2438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4297680"/>
            <a:ext cx="1828800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737360"/>
            <a:ext cx="1828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37360"/>
            <a:ext cx="1828800" cy="213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737360"/>
            <a:ext cx="1828800" cy="21336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65760" y="1737360"/>
            <a:ext cx="128016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760" y="4297680"/>
            <a:ext cx="1280160" cy="243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35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423160" y="3895344"/>
            <a:ext cx="274320" cy="36576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34840" y="3895344"/>
            <a:ext cx="274320" cy="36576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446520" y="3895344"/>
            <a:ext cx="274320" cy="36576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45920" y="13716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Trimmed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57600" y="13716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Untrimmed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669280" y="13716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Plug transplant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45920" y="1097280"/>
            <a:ext cx="384048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Bare-root transplant</a:t>
            </a:r>
          </a:p>
        </p:txBody>
      </p:sp>
    </p:spTree>
    <p:extLst>
      <p:ext uri="{BB962C8B-B14F-4D97-AF65-F5344CB8AC3E}">
        <p14:creationId xmlns:p14="http://schemas.microsoft.com/office/powerpoint/2010/main" val="31674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320" y="9144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days after transplanting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4592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Trimmed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bare-root transplant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5760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Untrimmed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bare-root transplant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66928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Plug transplant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05" y="1930081"/>
            <a:ext cx="1125830" cy="8056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881221"/>
            <a:ext cx="1828800" cy="2516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81220"/>
            <a:ext cx="1828800" cy="25167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881222"/>
            <a:ext cx="1828800" cy="2516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31" y="1289178"/>
            <a:ext cx="1554698" cy="154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21" y="1289178"/>
            <a:ext cx="1232359" cy="159204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40708"/>
              </p:ext>
            </p:extLst>
          </p:nvPr>
        </p:nvGraphicFramePr>
        <p:xfrm>
          <a:off x="457200" y="5577840"/>
          <a:ext cx="8229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1000958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152362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489099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Leaf area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Root surface area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8123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Trimmed vs. Untrimmed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→ 105 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(38%↗)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→ 11.6 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(53%↗)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43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Untrimmed bare vs. Plug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→ 193 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(83%↗)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 → 26.0 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(125%↗)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31046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214528" y="2898472"/>
            <a:ext cx="862641" cy="149237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12691" y="2898472"/>
            <a:ext cx="1315908" cy="1958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457200" y="1645920"/>
            <a:ext cx="8229600" cy="448515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t"/>
          <a:lstStyle/>
          <a:p>
            <a:pPr marL="457200" indent="-4460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high N fertilization is beneficial to accelerate the establishment of productive bush</a:t>
            </a:r>
          </a:p>
          <a:p>
            <a:pPr marL="457200" indent="-4460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canopy size depends on many factors – yield, insect damage, fruit exposure, spray penetration, etc.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460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White/metalized striped mulch can improve early and total season yields by optimizing microenvironments</a:t>
            </a:r>
          </a:p>
          <a:p>
            <a:pPr marL="457200" indent="-4460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transplants have very high yield potential – can be combined with other production practices (e.g. white/metalized striped mulch)</a:t>
            </a:r>
          </a:p>
        </p:txBody>
      </p:sp>
    </p:spTree>
    <p:extLst>
      <p:ext uri="{BB962C8B-B14F-4D97-AF65-F5344CB8AC3E}">
        <p14:creationId xmlns:p14="http://schemas.microsoft.com/office/powerpoint/2010/main" val="6570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57199" y="1463040"/>
            <a:ext cx="8357249" cy="530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Florida Strawberry Grower Association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Dynamics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Ralf Dujardin, IMAFLEX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Dolan,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Intergro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Florida Strawberry Research and Education Foundation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Physiology Lab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Tia Silvasy (Biological Scientist II)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Syuan-You Lin (PhD)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Stephen Deschamps (MS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DelCastillo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Anthony Ellis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Evangelon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James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McClenthan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Lukas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Vallad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Sana Shahzad</a:t>
            </a:r>
          </a:p>
          <a:p>
            <a:pPr marL="461963" indent="-461963">
              <a:spcBef>
                <a:spcPts val="6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5063" indent="-2405063">
              <a:spcBef>
                <a:spcPts val="6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5063" indent="-2405063">
              <a:spcBef>
                <a:spcPts val="600"/>
              </a:spcBef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640962" y="482661"/>
            <a:ext cx="4173487" cy="3019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ctr">
              <a:spcBef>
                <a:spcPts val="600"/>
              </a:spcBef>
              <a:buNone/>
            </a:pPr>
            <a:r>
              <a:rPr lang="en-US" sz="1800" dirty="0">
                <a:cs typeface="Arial" panose="020B0604020202020204" pitchFamily="34" charset="0"/>
              </a:rPr>
              <a:t>	</a:t>
            </a:r>
          </a:p>
          <a:p>
            <a:pPr marL="461963" indent="-461963" algn="ctr">
              <a:spcBef>
                <a:spcPts val="600"/>
              </a:spcBef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2405063" indent="-2405063" algn="ctr">
              <a:spcBef>
                <a:spcPts val="600"/>
              </a:spcBef>
              <a:buNone/>
            </a:pPr>
            <a:endParaRPr lang="en-US" sz="18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cs typeface="Arial" panose="020B0604020202020204" pitchFamily="34" charset="0"/>
            </a:endParaRPr>
          </a:p>
          <a:p>
            <a:pPr algn="ctr"/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80560"/>
            <a:ext cx="4754880" cy="2101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47" y="1289054"/>
            <a:ext cx="2743200" cy="17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0160"/>
            <a:ext cx="1645920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280160"/>
            <a:ext cx="1645920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280160"/>
            <a:ext cx="1645920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1280160"/>
            <a:ext cx="1645920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fertilization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88722"/>
              </p:ext>
            </p:extLst>
          </p:nvPr>
        </p:nvGraphicFramePr>
        <p:xfrm>
          <a:off x="182880" y="3474720"/>
          <a:ext cx="86868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9620361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7831339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Preplant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practice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0-40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practice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0.75-1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13403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" y="4848045"/>
            <a:ext cx="8412480" cy="182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season trial</a:t>
            </a:r>
          </a:p>
          <a:p>
            <a:pPr marL="457200" indent="-2238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Cultivars: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Radiance, Beauty, and Brilliance</a:t>
            </a:r>
          </a:p>
          <a:p>
            <a:pPr marL="457200" indent="-2238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treatment (duration of 2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/A/d):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 3, 6, and 9 weeks (1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thereafter)</a:t>
            </a:r>
          </a:p>
          <a:p>
            <a:pPr marL="457200" indent="-2238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 date: 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28, 2017</a:t>
            </a:r>
          </a:p>
        </p:txBody>
      </p:sp>
    </p:spTree>
    <p:extLst>
      <p:ext uri="{BB962C8B-B14F-4D97-AF65-F5344CB8AC3E}">
        <p14:creationId xmlns:p14="http://schemas.microsoft.com/office/powerpoint/2010/main" val="3471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657600"/>
            <a:ext cx="7863840" cy="287584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responses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463040"/>
            <a:ext cx="146304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463040"/>
            <a:ext cx="146304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463040"/>
            <a:ext cx="1463040" cy="1828800"/>
          </a:xfrm>
          <a:prstGeom prst="rect">
            <a:avLst/>
          </a:prstGeom>
        </p:spPr>
      </p:pic>
      <p:sp>
        <p:nvSpPr>
          <p:cNvPr id="3" name="Right Bracket 2"/>
          <p:cNvSpPr/>
          <p:nvPr/>
        </p:nvSpPr>
        <p:spPr>
          <a:xfrm rot="16200000">
            <a:off x="3089979" y="3836279"/>
            <a:ext cx="91440" cy="1463040"/>
          </a:xfrm>
          <a:prstGeom prst="rightBracket">
            <a:avLst>
              <a:gd name="adj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67019" y="4205539"/>
            <a:ext cx="1737360" cy="32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35-40%↗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ket 16"/>
          <p:cNvSpPr/>
          <p:nvPr/>
        </p:nvSpPr>
        <p:spPr>
          <a:xfrm rot="16200000">
            <a:off x="5282814" y="4009486"/>
            <a:ext cx="91440" cy="1463040"/>
          </a:xfrm>
          <a:prstGeom prst="rightBracket">
            <a:avLst>
              <a:gd name="adj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58992" y="4376095"/>
            <a:ext cx="1737360" cy="32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17-23%↗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Bracket 18"/>
          <p:cNvSpPr/>
          <p:nvPr/>
        </p:nvSpPr>
        <p:spPr>
          <a:xfrm rot="16200000">
            <a:off x="7461847" y="3671402"/>
            <a:ext cx="91440" cy="1463040"/>
          </a:xfrm>
          <a:prstGeom prst="rightBracket">
            <a:avLst>
              <a:gd name="adj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38887" y="4032084"/>
            <a:ext cx="1737360" cy="3200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14-27%↗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 animBg="1"/>
      <p:bldP spid="18" grpId="0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5200" cy="35917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Marketable &amp; unmarketable yields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5501" y="2085976"/>
            <a:ext cx="638174" cy="32918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8720" y="5760720"/>
            <a:ext cx="6766560" cy="731520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N 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Smaller canopy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Thrip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damage ↗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spacing – Florida Beauty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45920"/>
            <a:ext cx="7315200" cy="4261837"/>
          </a:xfrm>
          <a:prstGeom prst="rect">
            <a:avLst/>
          </a:prstGeom>
        </p:spPr>
      </p:pic>
      <p:sp>
        <p:nvSpPr>
          <p:cNvPr id="13" name="Right Bracket 12"/>
          <p:cNvSpPr/>
          <p:nvPr/>
        </p:nvSpPr>
        <p:spPr>
          <a:xfrm rot="21600000">
            <a:off x="8064851" y="2457977"/>
            <a:ext cx="91440" cy="987552"/>
          </a:xfrm>
          <a:prstGeom prst="rightBracket">
            <a:avLst>
              <a:gd name="adj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 rot="21600000">
            <a:off x="8064851" y="4086752"/>
            <a:ext cx="91440" cy="987552"/>
          </a:xfrm>
          <a:prstGeom prst="rightBracket">
            <a:avLst>
              <a:gd name="adj" fmla="val 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38160" y="2791733"/>
            <a:ext cx="914400" cy="32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38160" y="4420508"/>
            <a:ext cx="914400" cy="32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mulch with a white stripe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7" y="182880"/>
            <a:ext cx="7010400" cy="152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45920"/>
            <a:ext cx="3355848" cy="896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6385" y="2320506"/>
            <a:ext cx="362309" cy="221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00400" y="2631055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1990-1991 season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53" y="3273725"/>
            <a:ext cx="4473909" cy="3441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62" y="3088255"/>
            <a:ext cx="1264365" cy="353872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103120" y="5129117"/>
            <a:ext cx="292608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03120" y="4716254"/>
            <a:ext cx="292608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93044" y="4596865"/>
            <a:ext cx="1885726" cy="221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93044" y="5009728"/>
            <a:ext cx="1885726" cy="2215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06758" y="3002163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18678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 benefits of black and white colors in one plastic mulch?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122098"/>
            <a:ext cx="2743200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22098"/>
            <a:ext cx="2743200" cy="329184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4477971" y="4610819"/>
            <a:ext cx="213935" cy="1820174"/>
          </a:xfrm>
          <a:prstGeom prst="rightBrace">
            <a:avLst>
              <a:gd name="adj1" fmla="val 350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4127738" y="5669280"/>
            <a:ext cx="914400" cy="45720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t"/>
          <a:lstStyle/>
          <a:p>
            <a:pPr marL="11113" algn="ctr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20”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3417101" y="5370122"/>
            <a:ext cx="213935" cy="301567"/>
          </a:xfrm>
          <a:prstGeom prst="rightBrace">
            <a:avLst>
              <a:gd name="adj1" fmla="val 350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5530394" y="5378570"/>
            <a:ext cx="213935" cy="284672"/>
          </a:xfrm>
          <a:prstGeom prst="rightBrace">
            <a:avLst>
              <a:gd name="adj1" fmla="val 350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>
            <a:spLocks/>
          </p:cNvSpPr>
          <p:nvPr/>
        </p:nvSpPr>
        <p:spPr>
          <a:xfrm>
            <a:off x="3066868" y="5669280"/>
            <a:ext cx="914400" cy="45720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t"/>
          <a:lstStyle/>
          <a:p>
            <a:pPr marL="11113" algn="ctr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22098"/>
            <a:ext cx="2743200" cy="3291840"/>
          </a:xfrm>
          <a:prstGeom prst="rect">
            <a:avLst/>
          </a:prstGeom>
        </p:spPr>
      </p:pic>
      <p:sp>
        <p:nvSpPr>
          <p:cNvPr id="13" name="Rounded Rectangle 12"/>
          <p:cNvSpPr>
            <a:spLocks/>
          </p:cNvSpPr>
          <p:nvPr/>
        </p:nvSpPr>
        <p:spPr>
          <a:xfrm>
            <a:off x="5188608" y="5669280"/>
            <a:ext cx="914400" cy="45720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t"/>
          <a:lstStyle/>
          <a:p>
            <a:pPr marL="11113" algn="ctr"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4”</a:t>
            </a:r>
          </a:p>
        </p:txBody>
      </p:sp>
    </p:spTree>
    <p:extLst>
      <p:ext uri="{BB962C8B-B14F-4D97-AF65-F5344CB8AC3E}">
        <p14:creationId xmlns:p14="http://schemas.microsoft.com/office/powerpoint/2010/main" val="25251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400" b="1" dirty="0" smtClean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24136</TotalTime>
  <Words>551</Words>
  <Application>Microsoft Office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Agehara,Shinsuke</dc:creator>
  <cp:lastModifiedBy>Agehara, Shinsuke</cp:lastModifiedBy>
  <cp:revision>847</cp:revision>
  <cp:lastPrinted>2016-11-02T15:12:00Z</cp:lastPrinted>
  <dcterms:created xsi:type="dcterms:W3CDTF">2015-07-30T19:09:05Z</dcterms:created>
  <dcterms:modified xsi:type="dcterms:W3CDTF">2018-04-18T12:10:53Z</dcterms:modified>
</cp:coreProperties>
</file>