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639" r:id="rId3"/>
    <p:sldId id="668" r:id="rId4"/>
    <p:sldId id="669" r:id="rId5"/>
    <p:sldId id="670" r:id="rId6"/>
    <p:sldId id="692" r:id="rId7"/>
    <p:sldId id="693" r:id="rId8"/>
    <p:sldId id="671" r:id="rId9"/>
    <p:sldId id="672" r:id="rId10"/>
    <p:sldId id="640" r:id="rId11"/>
    <p:sldId id="673" r:id="rId12"/>
    <p:sldId id="681" r:id="rId13"/>
    <p:sldId id="682" r:id="rId14"/>
    <p:sldId id="674" r:id="rId15"/>
    <p:sldId id="675" r:id="rId16"/>
    <p:sldId id="678" r:id="rId17"/>
    <p:sldId id="694" r:id="rId18"/>
    <p:sldId id="685" r:id="rId19"/>
    <p:sldId id="686" r:id="rId20"/>
    <p:sldId id="677" r:id="rId21"/>
    <p:sldId id="667" r:id="rId22"/>
    <p:sldId id="687" r:id="rId23"/>
    <p:sldId id="688" r:id="rId24"/>
    <p:sldId id="689" r:id="rId25"/>
    <p:sldId id="684" r:id="rId26"/>
    <p:sldId id="603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viewer" initials="Re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A00"/>
    <a:srgbClr val="FFFFFF"/>
    <a:srgbClr val="0021A5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86430" autoAdjust="0"/>
  </p:normalViewPr>
  <p:slideViewPr>
    <p:cSldViewPr snapToGrid="0" snapToObjects="1">
      <p:cViewPr varScale="1">
        <p:scale>
          <a:sx n="76" d="100"/>
          <a:sy n="76" d="100"/>
        </p:scale>
        <p:origin x="1522" y="53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-1625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-54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fl.edu\ifas\GCREC\groups\Peres-Lab\PATHOLOGY\2016-2017%20SB%20Field%20Trials\2016-17%20Bot%20fung%20trial\Plans%20(2016-17%20Bot%20fung)_LC%2004-1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forcelini\Desktop\C.%20acutatum\Fungicide%20resistance\2016\C.%20acutatum%20colle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2016-17</a:t>
            </a:r>
            <a:r>
              <a:rPr lang="en-US" baseline="0"/>
              <a:t> Botrytis fungicide trial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Control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Sheet1!$K$13:$K$25</c:f>
              <c:numCache>
                <c:formatCode>m/d/yyyy</c:formatCode>
                <c:ptCount val="13"/>
                <c:pt idx="0">
                  <c:v>42759</c:v>
                </c:pt>
                <c:pt idx="1">
                  <c:v>42762</c:v>
                </c:pt>
                <c:pt idx="2">
                  <c:v>42766</c:v>
                </c:pt>
                <c:pt idx="3">
                  <c:v>42769</c:v>
                </c:pt>
                <c:pt idx="4">
                  <c:v>42773</c:v>
                </c:pt>
                <c:pt idx="5">
                  <c:v>42776</c:v>
                </c:pt>
                <c:pt idx="6">
                  <c:v>42780</c:v>
                </c:pt>
                <c:pt idx="7">
                  <c:v>42783</c:v>
                </c:pt>
                <c:pt idx="8">
                  <c:v>42787</c:v>
                </c:pt>
                <c:pt idx="9">
                  <c:v>42790</c:v>
                </c:pt>
                <c:pt idx="10">
                  <c:v>42794</c:v>
                </c:pt>
                <c:pt idx="11">
                  <c:v>42797</c:v>
                </c:pt>
                <c:pt idx="12">
                  <c:v>42801</c:v>
                </c:pt>
              </c:numCache>
            </c:numRef>
          </c:cat>
          <c:val>
            <c:numRef>
              <c:f>Sheet1!$L$13:$L$25</c:f>
              <c:numCache>
                <c:formatCode>0.0</c:formatCode>
                <c:ptCount val="13"/>
                <c:pt idx="0">
                  <c:v>1.5625</c:v>
                </c:pt>
                <c:pt idx="1">
                  <c:v>1.8064516129032258</c:v>
                </c:pt>
                <c:pt idx="2">
                  <c:v>3.0330882352941178</c:v>
                </c:pt>
                <c:pt idx="3">
                  <c:v>5.0591049817056009</c:v>
                </c:pt>
                <c:pt idx="4">
                  <c:v>3.1368123746172523</c:v>
                </c:pt>
                <c:pt idx="5">
                  <c:v>2.8102355072463769</c:v>
                </c:pt>
                <c:pt idx="6">
                  <c:v>4.666241496598639</c:v>
                </c:pt>
                <c:pt idx="7">
                  <c:v>1.2820512820512819</c:v>
                </c:pt>
                <c:pt idx="8">
                  <c:v>3.3852116875372689</c:v>
                </c:pt>
                <c:pt idx="9">
                  <c:v>5.203227124183007</c:v>
                </c:pt>
                <c:pt idx="10">
                  <c:v>24.148143523143524</c:v>
                </c:pt>
                <c:pt idx="11">
                  <c:v>10.687669376693767</c:v>
                </c:pt>
                <c:pt idx="12">
                  <c:v>10.429126794258373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FF-44C7-A23C-1055BE140FB2}"/>
            </c:ext>
          </c:extLst>
        </c:ser>
        <c:ser>
          <c:idx val="2"/>
          <c:order val="1"/>
          <c:tx>
            <c:strRef>
              <c:f>Sheet1!$N$2</c:f>
              <c:strCache>
                <c:ptCount val="1"/>
                <c:pt idx="0">
                  <c:v>Kenja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Sheet1!$K$13:$K$25</c:f>
              <c:numCache>
                <c:formatCode>m/d/yyyy</c:formatCode>
                <c:ptCount val="13"/>
                <c:pt idx="0">
                  <c:v>42759</c:v>
                </c:pt>
                <c:pt idx="1">
                  <c:v>42762</c:v>
                </c:pt>
                <c:pt idx="2">
                  <c:v>42766</c:v>
                </c:pt>
                <c:pt idx="3">
                  <c:v>42769</c:v>
                </c:pt>
                <c:pt idx="4">
                  <c:v>42773</c:v>
                </c:pt>
                <c:pt idx="5">
                  <c:v>42776</c:v>
                </c:pt>
                <c:pt idx="6">
                  <c:v>42780</c:v>
                </c:pt>
                <c:pt idx="7">
                  <c:v>42783</c:v>
                </c:pt>
                <c:pt idx="8">
                  <c:v>42787</c:v>
                </c:pt>
                <c:pt idx="9">
                  <c:v>42790</c:v>
                </c:pt>
                <c:pt idx="10">
                  <c:v>42794</c:v>
                </c:pt>
                <c:pt idx="11">
                  <c:v>42797</c:v>
                </c:pt>
                <c:pt idx="12">
                  <c:v>42801</c:v>
                </c:pt>
              </c:numCache>
            </c:numRef>
          </c:cat>
          <c:val>
            <c:numRef>
              <c:f>Sheet1!$N$13:$N$25</c:f>
              <c:numCache>
                <c:formatCode>0.0</c:formatCode>
                <c:ptCount val="13"/>
                <c:pt idx="0">
                  <c:v>0</c:v>
                </c:pt>
                <c:pt idx="1">
                  <c:v>2.5862068965517242</c:v>
                </c:pt>
                <c:pt idx="2">
                  <c:v>5.2564102564102564</c:v>
                </c:pt>
                <c:pt idx="3">
                  <c:v>8.6335403726708062</c:v>
                </c:pt>
                <c:pt idx="4">
                  <c:v>2.9365079365079363</c:v>
                </c:pt>
                <c:pt idx="5">
                  <c:v>0</c:v>
                </c:pt>
                <c:pt idx="6">
                  <c:v>2.2399203583872573</c:v>
                </c:pt>
                <c:pt idx="7">
                  <c:v>0</c:v>
                </c:pt>
                <c:pt idx="8">
                  <c:v>1.9914215686274508</c:v>
                </c:pt>
                <c:pt idx="9">
                  <c:v>6.620553359683794</c:v>
                </c:pt>
                <c:pt idx="10">
                  <c:v>14.378048594597889</c:v>
                </c:pt>
                <c:pt idx="11">
                  <c:v>8.1675224646983295</c:v>
                </c:pt>
                <c:pt idx="12">
                  <c:v>3.017723130528009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FF-44C7-A23C-1055BE140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086248"/>
        <c:axId val="458089200"/>
      </c:lineChart>
      <c:dateAx>
        <c:axId val="4580862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089200"/>
        <c:crosses val="autoZero"/>
        <c:auto val="1"/>
        <c:lblOffset val="100"/>
        <c:baseTimeUnit val="days"/>
      </c:dateAx>
      <c:valAx>
        <c:axId val="45808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086248"/>
        <c:crosses val="autoZero"/>
        <c:crossBetween val="between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52386065378192E-2"/>
          <c:y val="3.2872783096105737E-2"/>
          <c:w val="0.90250071581961344"/>
          <c:h val="0.832833145122927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Sheet1!$N$31</c:f>
              <c:strCache>
                <c:ptCount val="1"/>
                <c:pt idx="0">
                  <c:v>Sensitive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p3d/>
          </c:spPr>
          <c:invertIfNegative val="0"/>
          <c:cat>
            <c:strRef>
              <c:f>Sheet1!$M$32:$M$46</c:f>
              <c:strCache>
                <c:ptCount val="1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</c:strCache>
            </c:strRef>
          </c:cat>
          <c:val>
            <c:numRef>
              <c:f>Sheet1!$N$32:$N$46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8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1</c:v>
                </c:pt>
                <c:pt idx="10">
                  <c:v>5</c:v>
                </c:pt>
                <c:pt idx="11">
                  <c:v>12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9-4BE7-A97F-7D2CD7825BE6}"/>
            </c:ext>
          </c:extLst>
        </c:ser>
        <c:ser>
          <c:idx val="1"/>
          <c:order val="1"/>
          <c:tx>
            <c:strRef>
              <c:f>Sheet1!$O$31</c:f>
              <c:strCache>
                <c:ptCount val="1"/>
                <c:pt idx="0">
                  <c:v>Resistant</c:v>
                </c:pt>
              </c:strCache>
            </c:strRef>
          </c:tx>
          <c:spPr>
            <a:solidFill>
              <a:srgbClr val="A0101A"/>
            </a:solidFill>
            <a:ln>
              <a:noFill/>
            </a:ln>
            <a:effectLst/>
            <a:sp3d/>
          </c:spPr>
          <c:invertIfNegative val="0"/>
          <c:cat>
            <c:strRef>
              <c:f>Sheet1!$M$32:$M$46</c:f>
              <c:strCache>
                <c:ptCount val="1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</c:strCache>
            </c:strRef>
          </c:cat>
          <c:val>
            <c:numRef>
              <c:f>Sheet1!$O$32:$O$46</c:f>
              <c:numCache>
                <c:formatCode>General</c:formatCode>
                <c:ptCount val="15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2</c:v>
                </c:pt>
                <c:pt idx="6">
                  <c:v>15</c:v>
                </c:pt>
                <c:pt idx="7">
                  <c:v>7</c:v>
                </c:pt>
                <c:pt idx="8">
                  <c:v>35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9-4BE7-A97F-7D2CD7825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749376"/>
        <c:axId val="35100864"/>
        <c:axId val="0"/>
      </c:bar3DChart>
      <c:catAx>
        <c:axId val="171749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700" b="1" dirty="0" smtClean="0">
                    <a:solidFill>
                      <a:sysClr val="windowText" lastClr="000000"/>
                    </a:solidFill>
                  </a:rPr>
                  <a:t>Nursery</a:t>
                </a:r>
                <a:endParaRPr lang="en-US" sz="1700" b="1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0864"/>
        <c:crosses val="autoZero"/>
        <c:auto val="1"/>
        <c:lblAlgn val="ctr"/>
        <c:lblOffset val="100"/>
        <c:noMultiLvlLbl val="0"/>
      </c:catAx>
      <c:valAx>
        <c:axId val="35100864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700" b="1">
                    <a:solidFill>
                      <a:sysClr val="windowText" lastClr="000000"/>
                    </a:solidFill>
                  </a:rPr>
                  <a:t>Nº</a:t>
                </a:r>
                <a:r>
                  <a:rPr lang="en-US" sz="1700" b="1" baseline="0">
                    <a:solidFill>
                      <a:sysClr val="windowText" lastClr="000000"/>
                    </a:solidFill>
                  </a:rPr>
                  <a:t> of isolates</a:t>
                </a:r>
                <a:endParaRPr lang="en-US" sz="1700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4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380291099976136"/>
          <c:y val="0.22947889764012655"/>
          <c:w val="0.17034263350007939"/>
          <c:h val="0.2712791863478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0B71-BA1A-4146-B871-0D5ED5A0F36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DC039-D4E7-4DDC-A8A7-FCD7A1977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2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</a:p>
          <a:p>
            <a:r>
              <a:rPr lang="en-US" dirty="0" smtClean="0"/>
              <a:t>Existence of disease requires the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C039-D4E7-4DDC-A8A7-FCD7A1977C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8037D-9D48-4334-9F79-41657D971888}" type="slidenum">
              <a:rPr lang="en-US"/>
              <a:pPr/>
              <a:t>3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0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years of trials… different products every year… contact me or Jim if you want to know how a certain product worked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C039-D4E7-4DDC-A8A7-FCD7A1977C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new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F7550-6CDD-460E-BE61-E0A01903D5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8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C039-D4E7-4DDC-A8A7-FCD7A1977C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C039-D4E7-4DDC-A8A7-FCD7A1977C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7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D2690-0350-43C8-A444-4235EF14ADAC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6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1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4024D7-AC6C-8B42-A9A0-7A59ACF2DAE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EB8A8-CAD3-AA42-9D36-729F9D4E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8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4024D7-AC6C-8B42-A9A0-7A59ACF2DAE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EB8A8-CAD3-AA42-9D36-729F9D4E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3B16-6BE1-4FF0-B562-642FAC6F6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57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7B2A-3363-46F1-ADC2-01DB26A6A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8316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4024D7-AC6C-8B42-A9A0-7A59ACF2DAE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EB8A8-CAD3-AA42-9D36-729F9D4E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7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4024D7-AC6C-8B42-A9A0-7A59ACF2DAE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EB8A8-CAD3-AA42-9D36-729F9D4E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4024D7-AC6C-8B42-A9A0-7A59ACF2DAE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EB8A8-CAD3-AA42-9D36-729F9D4E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2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4024D7-AC6C-8B42-A9A0-7A59ACF2DAE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EB8A8-CAD3-AA42-9D36-729F9D4E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4024D7-AC6C-8B42-A9A0-7A59ACF2DAE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EB8A8-CAD3-AA42-9D36-729F9D4E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6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4024D7-AC6C-8B42-A9A0-7A59ACF2DAE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EB8A8-CAD3-AA42-9D36-729F9D4E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4024D7-AC6C-8B42-A9A0-7A59ACF2DAE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EB8A8-CAD3-AA42-9D36-729F9D4E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4024D7-AC6C-8B42-A9A0-7A59ACF2DAE3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EB8A8-CAD3-AA42-9D36-729F9D4E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5" cstate="screen">
            <a:alphaModFix amt="6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843"/>
          <a:stretch/>
        </p:blipFill>
        <p:spPr>
          <a:xfrm>
            <a:off x="-1" y="1397613"/>
            <a:ext cx="9144000" cy="5460387"/>
          </a:xfrm>
          <a:prstGeom prst="rect">
            <a:avLst/>
          </a:prstGeom>
        </p:spPr>
      </p:pic>
      <p:pic>
        <p:nvPicPr>
          <p:cNvPr id="10" name="Picture 9" descr="PlantPathologyLogo1.jpg"/>
          <p:cNvPicPr>
            <a:picLocks noChangeAspect="1"/>
          </p:cNvPicPr>
          <p:nvPr userDrawn="1"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3" t="33590" r="8487" b="19051"/>
          <a:stretch/>
        </p:blipFill>
        <p:spPr>
          <a:xfrm>
            <a:off x="7590388" y="5994736"/>
            <a:ext cx="1553611" cy="8632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21A5"/>
          </a:solidFill>
          <a:ln>
            <a:solidFill>
              <a:srgbClr val="0021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92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0" y="6218462"/>
            <a:ext cx="1794933" cy="5941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53692"/>
          </a:xfrm>
          <a:prstGeom prst="rect">
            <a:avLst/>
          </a:prstGeom>
          <a:solidFill>
            <a:srgbClr val="FF4A00"/>
          </a:solidFill>
          <a:ln>
            <a:solidFill>
              <a:srgbClr val="FF4A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Palatino"/>
          <a:ea typeface="+mj-ea"/>
          <a:cs typeface="Palatin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1A5"/>
          </a:solidFill>
          <a:latin typeface="Palatino"/>
          <a:ea typeface="+mn-ea"/>
          <a:cs typeface="Palatin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4A00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1A5"/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groclimate.org/tools/strawberr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71903"/>
            <a:ext cx="9143999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j-lt"/>
              </a:rPr>
            </a:br>
            <a:r>
              <a:rPr lang="en-US" sz="3200" b="1" dirty="0">
                <a:latin typeface="+mj-lt"/>
              </a:rPr>
              <a:t>Recent research findings on foliar/fruit diseases: anthracnose, Botrytis and </a:t>
            </a:r>
            <a:r>
              <a:rPr lang="en-US" sz="3200" b="1" dirty="0" smtClean="0">
                <a:latin typeface="+mj-lt"/>
              </a:rPr>
              <a:t>powdery mildew</a:t>
            </a:r>
            <a:br>
              <a:rPr lang="en-US" sz="3200" b="1" dirty="0" smtClean="0">
                <a:latin typeface="+mj-lt"/>
              </a:rPr>
            </a:br>
            <a:r>
              <a:rPr lang="en-US" sz="3200" b="1" dirty="0" smtClean="0">
                <a:solidFill>
                  <a:srgbClr val="FF4A00"/>
                </a:solidFill>
                <a:latin typeface="+mj-lt"/>
              </a:rPr>
              <a:t>Natalia Peres</a:t>
            </a:r>
            <a:endParaRPr lang="en-US" sz="3200" b="1" dirty="0">
              <a:solidFill>
                <a:srgbClr val="FF4A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545" y="3653351"/>
            <a:ext cx="7398327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University of Florida</a:t>
            </a:r>
          </a:p>
          <a:p>
            <a:r>
              <a:rPr lang="en-US" sz="2000" dirty="0" smtClean="0"/>
              <a:t>Gulf Coast Research and Education Center</a:t>
            </a:r>
            <a:endParaRPr lang="en-US" sz="2000" dirty="0"/>
          </a:p>
        </p:txBody>
      </p:sp>
      <p:pic>
        <p:nvPicPr>
          <p:cNvPr id="4" name="Picture 7" descr="100_06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024" y="4456885"/>
            <a:ext cx="3200394" cy="2401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1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Disease Triangle</a:t>
            </a:r>
            <a:endParaRPr lang="en-US" b="1" dirty="0"/>
          </a:p>
        </p:txBody>
      </p:sp>
      <p:pic>
        <p:nvPicPr>
          <p:cNvPr id="21506" name="Picture 2" descr="https://www.apsnet.org/edcenter/instcomm/TeachingArticles/PublishingImages/Triangle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75" y="1604395"/>
            <a:ext cx="51486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3015" y="5677317"/>
            <a:ext cx="2270928" cy="472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4A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762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Mid Dec to Mid Jan</a:t>
            </a:r>
            <a:endParaRPr 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t="20995" r="20999" b="15654"/>
          <a:stretch/>
        </p:blipFill>
        <p:spPr bwMode="auto">
          <a:xfrm>
            <a:off x="975547" y="1400100"/>
            <a:ext cx="749803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4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Mid Jan to Mid Feb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72" t="30246" r="7750" b="7612"/>
          <a:stretch/>
        </p:blipFill>
        <p:spPr>
          <a:xfrm>
            <a:off x="699595" y="1371600"/>
            <a:ext cx="774481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Mid Jan to Mid Feb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072" t="64902" r="8695" b="7612"/>
          <a:stretch/>
        </p:blipFill>
        <p:spPr>
          <a:xfrm>
            <a:off x="751731" y="1436504"/>
            <a:ext cx="7640537" cy="2426677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453641"/>
              </p:ext>
            </p:extLst>
          </p:nvPr>
        </p:nvGraphicFramePr>
        <p:xfrm>
          <a:off x="1980907" y="3918037"/>
          <a:ext cx="54635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89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gray">
          <a:xfrm>
            <a:off x="23334" y="497205"/>
            <a:ext cx="9120666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de-D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  <a:ea typeface="ＭＳ Ｐゴシック" pitchFamily="-109" charset="-128"/>
              </a:rPr>
              <a:t>Botrytis outbreak 2012</a:t>
            </a:r>
            <a:endParaRPr lang="de-D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  <a:ea typeface="ＭＳ Ｐゴシック" pitchFamily="-109" charset="-128"/>
            </a:endParaRP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extLst/>
          </p:nvPr>
        </p:nvGraphicFramePr>
        <p:xfrm>
          <a:off x="30480" y="5560665"/>
          <a:ext cx="228600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Worksheet" r:id="rId3" imgW="3829134" imgH="1457460" progId="Excel.Sheet.12">
                  <p:embed/>
                </p:oleObj>
              </mc:Choice>
              <mc:Fallback>
                <p:oleObj name="Worksheet" r:id="rId3" imgW="3829134" imgH="1457460" progId="Excel.Sheet.12">
                  <p:embed/>
                  <p:pic>
                    <p:nvPicPr>
                      <p:cNvPr id="105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" y="5560665"/>
                        <a:ext cx="2286001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1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33650" y="5391090"/>
            <a:ext cx="394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6E6E6">
                    <a:lumMod val="10000"/>
                  </a:srgbClr>
                </a:solidFill>
              </a:rPr>
              <a:t>Peak bloom </a:t>
            </a:r>
            <a:endParaRPr lang="en-US" sz="2000" b="1" dirty="0">
              <a:solidFill>
                <a:srgbClr val="E6E6E6">
                  <a:lumMod val="1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50000"/>
          <a:stretch/>
        </p:blipFill>
        <p:spPr>
          <a:xfrm>
            <a:off x="222570" y="1981200"/>
            <a:ext cx="8769030" cy="346587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48000" y="2209800"/>
            <a:ext cx="0" cy="25146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416" y="5482530"/>
            <a:ext cx="1659584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3" t="8000" r="18651"/>
          <a:stretch/>
        </p:blipFill>
        <p:spPr>
          <a:xfrm rot="16200000">
            <a:off x="6110882" y="5484464"/>
            <a:ext cx="137547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965" y="229284"/>
            <a:ext cx="9615055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Current </a:t>
            </a:r>
            <a:r>
              <a:rPr lang="en-US" sz="3400" b="1" dirty="0" smtClean="0"/>
              <a:t>recommendations for </a:t>
            </a:r>
            <a:r>
              <a:rPr lang="en-US" sz="3400" b="1" dirty="0"/>
              <a:t>B</a:t>
            </a:r>
            <a:r>
              <a:rPr lang="en-US" sz="3400" b="1" dirty="0" smtClean="0"/>
              <a:t>FR control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3940"/>
            <a:ext cx="91440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/>
              <a:t>Apply only when </a:t>
            </a:r>
            <a:r>
              <a:rPr lang="en-US" sz="2400" b="1" dirty="0" smtClean="0"/>
              <a:t>weather conditions </a:t>
            </a:r>
            <a:r>
              <a:rPr lang="en-US" sz="2400" b="1" dirty="0"/>
              <a:t>are conducive for BFR </a:t>
            </a:r>
            <a:r>
              <a:rPr lang="en-US" sz="2400" b="1" dirty="0" smtClean="0"/>
              <a:t>development</a:t>
            </a:r>
            <a:endParaRPr lang="en-US" sz="2400" b="1" dirty="0"/>
          </a:p>
          <a:p>
            <a:pPr marL="1081088" lvl="2" indent="-45720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21A5"/>
                </a:solidFill>
              </a:rPr>
              <a:t>Moderately favorable </a:t>
            </a:r>
            <a:r>
              <a:rPr lang="en-US" b="1" dirty="0">
                <a:solidFill>
                  <a:srgbClr val="0021A5"/>
                </a:solidFill>
              </a:rPr>
              <a:t>conditions</a:t>
            </a:r>
          </a:p>
          <a:p>
            <a:pPr marL="1538288" lvl="5" indent="-457200">
              <a:buFont typeface="Wingdings" pitchFamily="2" charset="2"/>
              <a:buChar char="ü"/>
            </a:pPr>
            <a:r>
              <a:rPr lang="en-US" sz="2400" b="1" dirty="0" err="1" smtClean="0"/>
              <a:t>Captan</a:t>
            </a:r>
            <a:r>
              <a:rPr lang="en-US" sz="2400" b="1" dirty="0" smtClean="0"/>
              <a:t> (if not bloom), </a:t>
            </a:r>
            <a:r>
              <a:rPr lang="en-US" sz="2400" b="1" dirty="0" err="1" smtClean="0"/>
              <a:t>Thiram</a:t>
            </a:r>
            <a:r>
              <a:rPr lang="en-US" sz="2400" b="1" dirty="0" smtClean="0"/>
              <a:t> (if bloom),</a:t>
            </a:r>
            <a:endParaRPr lang="en-US" sz="2400" b="1" dirty="0"/>
          </a:p>
          <a:p>
            <a:pPr marL="1538288" lvl="5" indent="-457200">
              <a:buFont typeface="Wingdings" pitchFamily="2" charset="2"/>
              <a:buChar char="ü"/>
            </a:pPr>
            <a:r>
              <a:rPr lang="en-US" sz="2400" b="1" dirty="0" err="1" smtClean="0"/>
              <a:t>Captevate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captan</a:t>
            </a:r>
            <a:r>
              <a:rPr lang="en-US" sz="2400" b="1" dirty="0" smtClean="0"/>
              <a:t> + </a:t>
            </a:r>
            <a:r>
              <a:rPr lang="en-US" sz="2400" b="1" dirty="0" err="1" smtClean="0"/>
              <a:t>fenhexamid</a:t>
            </a:r>
            <a:r>
              <a:rPr lang="en-US" sz="2400" b="1" dirty="0" smtClean="0"/>
              <a:t>), </a:t>
            </a:r>
          </a:p>
          <a:p>
            <a:pPr marL="1538288" lvl="5" indent="-457200">
              <a:buFont typeface="Wingdings" pitchFamily="2" charset="2"/>
              <a:buChar char="ü"/>
            </a:pPr>
            <a:r>
              <a:rPr lang="en-US" sz="2400" b="1" dirty="0" err="1" smtClean="0"/>
              <a:t>Fontelis</a:t>
            </a:r>
            <a:r>
              <a:rPr lang="en-US" sz="2400" b="1" dirty="0" smtClean="0"/>
              <a:t> (penthiopyrad) OR </a:t>
            </a:r>
            <a:r>
              <a:rPr lang="en-US" sz="2400" b="1" dirty="0" err="1" smtClean="0"/>
              <a:t>Merivon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fluxapyroxad</a:t>
            </a:r>
            <a:r>
              <a:rPr lang="en-US" sz="2400" b="1" dirty="0" smtClean="0"/>
              <a:t>) – G7</a:t>
            </a:r>
          </a:p>
          <a:p>
            <a:pPr marL="1538288" lvl="6" indent="0">
              <a:buNone/>
            </a:pPr>
            <a:r>
              <a:rPr lang="en-US" sz="2400" b="1" dirty="0" smtClean="0">
                <a:solidFill>
                  <a:srgbClr val="FF4A00"/>
                </a:solidFill>
              </a:rPr>
              <a:t>+ </a:t>
            </a:r>
            <a:r>
              <a:rPr lang="en-US" sz="2400" b="1" dirty="0" err="1">
                <a:solidFill>
                  <a:srgbClr val="FF4A00"/>
                </a:solidFill>
              </a:rPr>
              <a:t>t</a:t>
            </a:r>
            <a:r>
              <a:rPr lang="en-US" sz="2400" b="1" dirty="0" err="1" smtClean="0">
                <a:solidFill>
                  <a:srgbClr val="FF4A00"/>
                </a:solidFill>
              </a:rPr>
              <a:t>hiram</a:t>
            </a:r>
            <a:r>
              <a:rPr lang="en-US" sz="2400" b="1" dirty="0" smtClean="0">
                <a:solidFill>
                  <a:srgbClr val="FF4A00"/>
                </a:solidFill>
              </a:rPr>
              <a:t> or </a:t>
            </a:r>
            <a:r>
              <a:rPr lang="en-US" sz="2400" b="1" dirty="0" err="1" smtClean="0">
                <a:solidFill>
                  <a:srgbClr val="FF4A00"/>
                </a:solidFill>
              </a:rPr>
              <a:t>captan</a:t>
            </a:r>
            <a:endParaRPr lang="en-US" sz="2400" b="1" dirty="0">
              <a:solidFill>
                <a:srgbClr val="FF4A00"/>
              </a:solidFill>
            </a:endParaRPr>
          </a:p>
          <a:p>
            <a:pPr marL="1081088" lvl="2" indent="-45720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21A5"/>
                </a:solidFill>
              </a:rPr>
              <a:t> </a:t>
            </a:r>
            <a:r>
              <a:rPr lang="en-US" b="1" dirty="0">
                <a:solidFill>
                  <a:srgbClr val="0021A5"/>
                </a:solidFill>
              </a:rPr>
              <a:t>Highly conducive</a:t>
            </a:r>
          </a:p>
          <a:p>
            <a:pPr marL="1538288" lvl="5" indent="-457200">
              <a:buFont typeface="Wingdings" pitchFamily="2" charset="2"/>
              <a:buChar char="ü"/>
            </a:pPr>
            <a:r>
              <a:rPr lang="en-US" sz="2400" b="1" dirty="0" smtClean="0"/>
              <a:t>Switch (</a:t>
            </a:r>
            <a:r>
              <a:rPr lang="en-US" sz="2400" b="1" dirty="0" err="1" smtClean="0"/>
              <a:t>fludioxonil</a:t>
            </a:r>
            <a:r>
              <a:rPr lang="en-US" sz="2400" b="1" dirty="0" smtClean="0"/>
              <a:t> + </a:t>
            </a:r>
            <a:r>
              <a:rPr lang="en-US" sz="2400" b="1" dirty="0" err="1" smtClean="0"/>
              <a:t>cyprodinil</a:t>
            </a:r>
            <a:r>
              <a:rPr lang="en-US" sz="2400" b="1" dirty="0" smtClean="0"/>
              <a:t>)</a:t>
            </a:r>
          </a:p>
          <a:p>
            <a:pPr marL="1538288" lvl="5" indent="-457200">
              <a:buFont typeface="Wingdings" pitchFamily="2" charset="2"/>
              <a:buChar char="ü"/>
            </a:pPr>
            <a:r>
              <a:rPr lang="en-US" sz="2400" b="1" dirty="0" err="1" smtClean="0"/>
              <a:t>Kenja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isofetamid</a:t>
            </a:r>
            <a:r>
              <a:rPr lang="en-US" sz="2400" b="1" dirty="0" smtClean="0"/>
              <a:t>)</a:t>
            </a:r>
          </a:p>
          <a:p>
            <a:pPr marL="1538288" lvl="5" indent="-457200">
              <a:buFont typeface="Wingdings" pitchFamily="2" charset="2"/>
              <a:buChar char="ü"/>
            </a:pPr>
            <a:r>
              <a:rPr lang="en-US" sz="2400" b="1" dirty="0" smtClean="0"/>
              <a:t>Luna Tranquility (</a:t>
            </a:r>
            <a:r>
              <a:rPr lang="en-US" sz="2400" b="1" dirty="0" err="1" smtClean="0"/>
              <a:t>fluopyram</a:t>
            </a:r>
            <a:r>
              <a:rPr lang="en-US" sz="2400" b="1" dirty="0" smtClean="0"/>
              <a:t> + </a:t>
            </a:r>
            <a:r>
              <a:rPr lang="en-US" sz="2400" b="1" dirty="0" err="1" smtClean="0"/>
              <a:t>pyrimethanil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marL="1828800" lvl="3" indent="-457200">
              <a:buFont typeface="Wingdings" pitchFamily="2" charset="2"/>
              <a:buChar char="ü"/>
            </a:pPr>
            <a:endParaRPr lang="en-US" sz="2400" b="1" dirty="0"/>
          </a:p>
          <a:p>
            <a:pPr>
              <a:buFont typeface="Wingdings" pitchFamily="2" charset="2"/>
              <a:buChar char="ü"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34189" y="6457890"/>
            <a:ext cx="478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FF4A00"/>
                </a:solidFill>
              </a:rPr>
              <a:t>Topsin</a:t>
            </a:r>
            <a:r>
              <a:rPr lang="en-US" sz="2000" b="1" dirty="0" smtClean="0">
                <a:solidFill>
                  <a:srgbClr val="FF4A00"/>
                </a:solidFill>
              </a:rPr>
              <a:t>, Scala, Pristine not recommended</a:t>
            </a:r>
            <a:endParaRPr lang="en-US" sz="2000" b="1" dirty="0">
              <a:solidFill>
                <a:srgbClr val="FF4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965" y="229284"/>
            <a:ext cx="9615055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Current </a:t>
            </a:r>
            <a:r>
              <a:rPr lang="en-US" sz="3400" b="1" dirty="0" smtClean="0"/>
              <a:t>recommendations for AFR control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3396"/>
            <a:ext cx="9144000" cy="4525963"/>
          </a:xfrm>
        </p:spPr>
        <p:txBody>
          <a:bodyPr>
            <a:noAutofit/>
          </a:bodyPr>
          <a:lstStyle/>
          <a:p>
            <a:pPr marL="695325" indent="-128588">
              <a:buFont typeface="Wingdings" pitchFamily="2" charset="2"/>
              <a:buChar char="ü"/>
            </a:pPr>
            <a:r>
              <a:rPr lang="en-US" sz="2400" b="1" dirty="0" smtClean="0"/>
              <a:t>  Highly susceptible cultivars + early season infection</a:t>
            </a:r>
          </a:p>
          <a:p>
            <a:pPr marL="914400" lvl="1" indent="55563">
              <a:buFont typeface="Wingdings" pitchFamily="2" charset="2"/>
              <a:buChar char="ü"/>
            </a:pPr>
            <a:r>
              <a:rPr lang="en-US" sz="2000" b="1" dirty="0" smtClean="0"/>
              <a:t> Weekly applications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(difficult to control)</a:t>
            </a:r>
          </a:p>
          <a:p>
            <a:pPr lvl="1">
              <a:buFont typeface="Wingdings" pitchFamily="2" charset="2"/>
              <a:buChar char="ü"/>
            </a:pPr>
            <a:endParaRPr lang="en-US" sz="2000" b="1" dirty="0"/>
          </a:p>
          <a:p>
            <a:pPr marL="1081088" lvl="2" indent="-45720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21A5"/>
                </a:solidFill>
              </a:rPr>
              <a:t>Moderately susceptible cultivars (Radiance, Sensation) – SAS recommendation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2000" b="1" dirty="0" smtClean="0">
                <a:solidFill>
                  <a:schemeClr val="tx1"/>
                </a:solidFill>
              </a:rPr>
              <a:t> Moderately favorable conditions: </a:t>
            </a:r>
            <a:r>
              <a:rPr lang="en-US" altLang="en-US" sz="2000" b="1" dirty="0" err="1" smtClean="0">
                <a:solidFill>
                  <a:schemeClr val="tx1"/>
                </a:solidFill>
              </a:rPr>
              <a:t>Captan</a:t>
            </a:r>
            <a:endParaRPr lang="en-US" altLang="en-US" sz="2000" b="1" dirty="0" smtClean="0">
              <a:solidFill>
                <a:schemeClr val="tx1"/>
              </a:solidFill>
            </a:endParaRPr>
          </a:p>
          <a:p>
            <a:pPr marL="1206500" lvl="2" indent="-292100">
              <a:buFont typeface="Wingdings" panose="05000000000000000000" pitchFamily="2" charset="2"/>
              <a:buChar char="ü"/>
            </a:pPr>
            <a:r>
              <a:rPr lang="en-US" altLang="en-US" sz="2000" b="1" dirty="0" smtClean="0">
                <a:solidFill>
                  <a:schemeClr val="tx1"/>
                </a:solidFill>
              </a:rPr>
              <a:t>Highly favorable conditions: Group 11 (</a:t>
            </a:r>
            <a:r>
              <a:rPr lang="en-US" altLang="en-US" sz="2000" b="1" dirty="0" err="1" smtClean="0">
                <a:solidFill>
                  <a:schemeClr val="tx1"/>
                </a:solidFill>
              </a:rPr>
              <a:t>strobs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) - </a:t>
            </a:r>
            <a:r>
              <a:rPr lang="en-US" altLang="en-US" sz="2000" b="1" dirty="0">
                <a:solidFill>
                  <a:schemeClr val="tx1"/>
                </a:solidFill>
              </a:rPr>
              <a:t>if no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resistance</a:t>
            </a:r>
          </a:p>
          <a:p>
            <a:pPr marL="1206500" lvl="2" indent="-292100">
              <a:buFont typeface="Wingdings" panose="05000000000000000000" pitchFamily="2" charset="2"/>
              <a:buChar char="ü"/>
            </a:pPr>
            <a:r>
              <a:rPr lang="en-US" altLang="en-US" sz="2000" b="1" dirty="0" smtClean="0">
                <a:solidFill>
                  <a:schemeClr val="tx1"/>
                </a:solidFill>
              </a:rPr>
              <a:t>If </a:t>
            </a:r>
            <a:r>
              <a:rPr lang="en-US" altLang="en-US" sz="2000" b="1" dirty="0">
                <a:solidFill>
                  <a:schemeClr val="tx1"/>
                </a:solidFill>
              </a:rPr>
              <a:t>resistance confirmed: </a:t>
            </a:r>
            <a:r>
              <a:rPr lang="en-US" altLang="en-US" sz="2000" b="1" dirty="0" err="1">
                <a:solidFill>
                  <a:schemeClr val="tx1"/>
                </a:solidFill>
              </a:rPr>
              <a:t>Captan</a:t>
            </a:r>
            <a:r>
              <a:rPr lang="en-US" altLang="en-US" sz="2000" b="1" dirty="0">
                <a:solidFill>
                  <a:schemeClr val="tx1"/>
                </a:solidFill>
              </a:rPr>
              <a:t>, </a:t>
            </a:r>
            <a:r>
              <a:rPr lang="en-US" altLang="en-US" sz="2000" b="1" dirty="0" err="1">
                <a:solidFill>
                  <a:schemeClr val="tx1"/>
                </a:solidFill>
              </a:rPr>
              <a:t>captan</a:t>
            </a:r>
            <a:r>
              <a:rPr lang="en-US" altLang="en-US" sz="2000" b="1" dirty="0">
                <a:solidFill>
                  <a:schemeClr val="tx1"/>
                </a:solidFill>
              </a:rPr>
              <a:t>, </a:t>
            </a:r>
            <a:r>
              <a:rPr lang="en-US" altLang="en-US" sz="2000" b="1" dirty="0" err="1">
                <a:solidFill>
                  <a:schemeClr val="tx1"/>
                </a:solidFill>
              </a:rPr>
              <a:t>captan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….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 marL="1206500" lvl="2" indent="-292100">
              <a:buFont typeface="Wingdings" panose="05000000000000000000" pitchFamily="2" charset="2"/>
              <a:buChar char="ü"/>
            </a:pPr>
            <a:endParaRPr lang="en-US" altLang="en-US" sz="2000" b="1" dirty="0" smtClean="0">
              <a:solidFill>
                <a:schemeClr val="tx1"/>
              </a:solidFill>
            </a:endParaRPr>
          </a:p>
          <a:p>
            <a:pPr marL="1081088" lvl="2" indent="-45720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21A5"/>
                </a:solidFill>
              </a:rPr>
              <a:t>Highly conducive for AFR + BFR</a:t>
            </a:r>
            <a:endParaRPr lang="en-US" b="1" dirty="0">
              <a:solidFill>
                <a:srgbClr val="0021A5"/>
              </a:solidFill>
            </a:endParaRPr>
          </a:p>
          <a:p>
            <a:pPr marL="1538288" lvl="5" indent="-457200">
              <a:buFont typeface="Wingdings" pitchFamily="2" charset="2"/>
              <a:buChar char="ü"/>
            </a:pPr>
            <a:r>
              <a:rPr lang="en-US" sz="2400" b="1" dirty="0" smtClean="0"/>
              <a:t>Switch (</a:t>
            </a:r>
            <a:r>
              <a:rPr lang="en-US" sz="2400" b="1" dirty="0" err="1" smtClean="0"/>
              <a:t>cyprodinil</a:t>
            </a:r>
            <a:r>
              <a:rPr lang="en-US" sz="2400" b="1" dirty="0" smtClean="0"/>
              <a:t> + </a:t>
            </a:r>
            <a:r>
              <a:rPr lang="en-US" sz="2400" b="1" u="sng" dirty="0" err="1" smtClean="0"/>
              <a:t>fludioxonil</a:t>
            </a:r>
            <a:r>
              <a:rPr lang="en-US" sz="2400" b="1" dirty="0" smtClean="0"/>
              <a:t>)</a:t>
            </a:r>
          </a:p>
          <a:p>
            <a:pPr marL="1828800" lvl="3" indent="-457200">
              <a:buFont typeface="Wingdings" pitchFamily="2" charset="2"/>
              <a:buChar char="ü"/>
            </a:pPr>
            <a:endParaRPr lang="en-US" sz="2400" b="1" dirty="0"/>
          </a:p>
          <a:p>
            <a:pPr>
              <a:buFont typeface="Wingdings" pitchFamily="2" charset="2"/>
              <a:buChar char="ü"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17633" y="4340680"/>
            <a:ext cx="67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(test)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2016-17 AFR trial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80" y="1515261"/>
            <a:ext cx="87480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FSGA funded project</a:t>
            </a:r>
            <a:endParaRPr lang="en-US" sz="4000" b="1" dirty="0"/>
          </a:p>
        </p:txBody>
      </p:sp>
      <p:pic>
        <p:nvPicPr>
          <p:cNvPr id="4" name="Picture 2" descr="C:\Users\Michelle\Documents\Pictures\EUA pictures\Experiment\Strawberry transplant productio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/>
          <a:stretch/>
        </p:blipFill>
        <p:spPr bwMode="auto">
          <a:xfrm>
            <a:off x="0" y="2332037"/>
            <a:ext cx="341526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06" y="2892343"/>
            <a:ext cx="2743200" cy="3657600"/>
          </a:xfrm>
          <a:prstGeom prst="rect">
            <a:avLst/>
          </a:prstGeom>
        </p:spPr>
      </p:pic>
      <p:pic>
        <p:nvPicPr>
          <p:cNvPr id="6" name="Picture 2" descr="Powdery mildew plant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9094" y="2892343"/>
            <a:ext cx="2678112" cy="3162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028" y="1591115"/>
            <a:ext cx="860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Current nursery IPM practices and incidence surveys for soil and foliar pests associated with strawberry transplants in FL production fields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27752" y="6507904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262" y="5458046"/>
            <a:ext cx="817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NC,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Canada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8934" y="4684569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2741" y="2246450"/>
            <a:ext cx="1888722" cy="646331"/>
          </a:xfrm>
          <a:prstGeom prst="rect">
            <a:avLst/>
          </a:prstGeom>
          <a:noFill/>
          <a:ln>
            <a:solidFill>
              <a:srgbClr val="FF4A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Group 11 (</a:t>
            </a:r>
            <a:r>
              <a:rPr lang="en-US" dirty="0" err="1" smtClean="0"/>
              <a:t>strobs</a:t>
            </a:r>
            <a:r>
              <a:rPr lang="en-US" dirty="0" smtClean="0"/>
              <a:t>);</a:t>
            </a:r>
          </a:p>
          <a:p>
            <a:pPr algn="ctr"/>
            <a:r>
              <a:rPr lang="en-US" dirty="0" smtClean="0"/>
              <a:t>Group 7 (SDHIs)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885" t="20523" b="31435"/>
          <a:stretch/>
        </p:blipFill>
        <p:spPr>
          <a:xfrm>
            <a:off x="672649" y="1713184"/>
            <a:ext cx="7815920" cy="4214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284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Nursery disease management survey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83366" y="2195551"/>
            <a:ext cx="1028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Triazoles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437904" y="2602827"/>
            <a:ext cx="126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Strobirulins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83366" y="2978713"/>
            <a:ext cx="982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(Group 7)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830205" y="3348657"/>
            <a:ext cx="962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Quintec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t="17168" r="19638" b="22573"/>
          <a:stretch/>
        </p:blipFill>
        <p:spPr>
          <a:xfrm>
            <a:off x="1986858" y="1776390"/>
            <a:ext cx="206153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Disease Triangle</a:t>
            </a:r>
            <a:endParaRPr lang="en-US" b="1" dirty="0"/>
          </a:p>
        </p:txBody>
      </p:sp>
      <p:pic>
        <p:nvPicPr>
          <p:cNvPr id="21506" name="Picture 2" descr="https://www.apsnet.org/edcenter/instcomm/TeachingArticles/PublishingImages/Triangle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75" y="1604395"/>
            <a:ext cx="51486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/>
              <a:t>Strobirulin</a:t>
            </a:r>
            <a:r>
              <a:rPr lang="en-US" sz="3600" b="1" dirty="0" smtClean="0"/>
              <a:t> resistance distribution</a:t>
            </a:r>
            <a:br>
              <a:rPr lang="en-US" sz="3600" b="1" dirty="0" smtClean="0"/>
            </a:br>
            <a:r>
              <a:rPr lang="en-US" sz="3600" b="1" dirty="0" smtClean="0"/>
              <a:t>(2013-16)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6002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8971" y="612616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(n=15)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2046" y="3352800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(n=115) (10)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92046" y="2768002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(n=55) (5)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92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Nursery recommendations for disease control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Multi-site fungicides: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i="1" dirty="0" smtClean="0"/>
              <a:t>C. </a:t>
            </a:r>
            <a:r>
              <a:rPr lang="en-US" sz="2400" i="1" dirty="0" err="1" smtClean="0"/>
              <a:t>acutatum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C. </a:t>
            </a:r>
            <a:r>
              <a:rPr lang="en-US" sz="2400" i="1" dirty="0" err="1" smtClean="0"/>
              <a:t>gloeosporioides</a:t>
            </a:r>
            <a:r>
              <a:rPr lang="en-US" sz="2400" i="1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Captan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Chlorothalonil</a:t>
            </a:r>
            <a:r>
              <a:rPr lang="en-US" sz="2400" dirty="0" smtClean="0"/>
              <a:t> (Omega</a:t>
            </a:r>
            <a:r>
              <a:rPr lang="en-US" sz="2400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Botrytis – </a:t>
            </a:r>
            <a:r>
              <a:rPr lang="en-US" sz="2400" dirty="0" err="1" smtClean="0">
                <a:solidFill>
                  <a:schemeClr val="tx1"/>
                </a:solidFill>
              </a:rPr>
              <a:t>Thiram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</a:rPr>
              <a:t>Chlorothalonil</a:t>
            </a:r>
            <a:r>
              <a:rPr lang="en-US" sz="2400" dirty="0" smtClean="0">
                <a:solidFill>
                  <a:schemeClr val="tx1"/>
                </a:solidFill>
              </a:rPr>
              <a:t> (Omega)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Powdery mildew – Sulfur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i="1" dirty="0" err="1" smtClean="0">
                <a:solidFill>
                  <a:schemeClr val="tx1"/>
                </a:solidFill>
              </a:rPr>
              <a:t>Phytophthora</a:t>
            </a:r>
            <a:r>
              <a:rPr lang="en-US" sz="2400" dirty="0" smtClean="0">
                <a:solidFill>
                  <a:schemeClr val="tx1"/>
                </a:solidFill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</a:rPr>
              <a:t>Phosphites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To </a:t>
            </a:r>
            <a:r>
              <a:rPr lang="en-US" sz="2800" b="1" dirty="0"/>
              <a:t>integrate strawberry disease management across the nursery and fruit </a:t>
            </a:r>
            <a:r>
              <a:rPr lang="en-US" sz="2800" b="1" dirty="0" smtClean="0"/>
              <a:t>production system (2014-2019)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477618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600" b="1" dirty="0" smtClean="0">
                <a:solidFill>
                  <a:schemeClr val="bg1"/>
                </a:solidFill>
                <a:latin typeface="Palatino"/>
              </a:rPr>
              <a:t> USDA-SCRI funded project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1664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ALS symptoms  lower surf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3" y="2971800"/>
            <a:ext cx="1780789" cy="13716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572" y="4343400"/>
            <a:ext cx="253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Angular leaf spot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err="1" smtClean="0"/>
              <a:t>Xanthomonas</a:t>
            </a:r>
            <a:r>
              <a:rPr lang="en-US" i="1" dirty="0" smtClean="0"/>
              <a:t> </a:t>
            </a:r>
            <a:r>
              <a:rPr lang="en-US" i="1" dirty="0" err="1" smtClean="0"/>
              <a:t>fragariae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4038600"/>
            <a:ext cx="2672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Anthracnose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err="1" smtClean="0"/>
              <a:t>Colletotrichum</a:t>
            </a:r>
            <a:r>
              <a:rPr lang="en-US" i="1" dirty="0" smtClean="0"/>
              <a:t> </a:t>
            </a:r>
            <a:r>
              <a:rPr lang="en-US" i="1" dirty="0" err="1" smtClean="0"/>
              <a:t>acutatum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06012" y="4267200"/>
            <a:ext cx="179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Gray mold 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smtClean="0"/>
              <a:t>Botrytis </a:t>
            </a:r>
            <a:r>
              <a:rPr lang="en-US" i="1" dirty="0" err="1" smtClean="0"/>
              <a:t>cinerea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71" y="4800600"/>
            <a:ext cx="1828800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969" y="6172200"/>
            <a:ext cx="23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Powdery Mildew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err="1" smtClean="0"/>
              <a:t>Podosphaera</a:t>
            </a:r>
            <a:r>
              <a:rPr lang="en-US" i="1" dirty="0" smtClean="0"/>
              <a:t> </a:t>
            </a:r>
            <a:r>
              <a:rPr lang="en-US" i="1" dirty="0" err="1" smtClean="0"/>
              <a:t>aphanis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3" descr="Colletotrichum fruit rot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667000"/>
            <a:ext cx="1031482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42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80" y="1600200"/>
            <a:ext cx="87629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 smtClean="0">
              <a:cs typeface="Arial" charset="0"/>
            </a:endParaRPr>
          </a:p>
          <a:p>
            <a:pPr marL="0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  <a:cs typeface="Arial" charset="0"/>
              </a:rPr>
              <a:t>   </a:t>
            </a:r>
          </a:p>
          <a:p>
            <a:pPr marL="0" indent="0">
              <a:buNone/>
            </a:pP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en-US" sz="1600" dirty="0" smtClean="0">
                <a:solidFill>
                  <a:schemeClr val="tx1"/>
                </a:solidFill>
                <a:cs typeface="Arial" charset="0"/>
              </a:rPr>
              <a:t>             Bill </a:t>
            </a:r>
            <a:r>
              <a:rPr lang="en-US" altLang="en-US" sz="1600" dirty="0" err="1" smtClean="0">
                <a:solidFill>
                  <a:schemeClr val="tx1"/>
                </a:solidFill>
                <a:cs typeface="Arial" charset="0"/>
              </a:rPr>
              <a:t>Turechek</a:t>
            </a:r>
            <a:endParaRPr lang="en-US" altLang="en-US" sz="16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7" y="2837763"/>
            <a:ext cx="3192069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ALS symptoms  lower surf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2815" y="4955458"/>
            <a:ext cx="2374385" cy="18288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38" y="4864100"/>
            <a:ext cx="2682240" cy="2011680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2404378" y="1600200"/>
            <a:ext cx="4412054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1A5"/>
                </a:solidFill>
                <a:latin typeface="Palatino"/>
                <a:ea typeface="+mn-ea"/>
                <a:cs typeface="Palatin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4A00"/>
                </a:solidFill>
                <a:latin typeface="Palatino"/>
                <a:ea typeface="+mn-ea"/>
                <a:cs typeface="Palatin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1A5"/>
                </a:solidFill>
                <a:latin typeface="Palatino"/>
                <a:ea typeface="+mn-ea"/>
                <a:cs typeface="Palatin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Heat treatment (“Plant sauna”)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2061899"/>
            <a:ext cx="2693324" cy="201168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Palatino"/>
                <a:ea typeface="+mj-ea"/>
                <a:cs typeface="Palatino"/>
              </a:defRPr>
            </a:lvl1pPr>
          </a:lstStyle>
          <a:p>
            <a:pPr marL="457200" indent="-457200"/>
            <a:r>
              <a:rPr lang="en-US" sz="2400" b="1" dirty="0" smtClean="0"/>
              <a:t>Develop non-chemical suppressive methods for strawberry diseases for use by nurseries and fruit production fields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56956" y="2108302"/>
            <a:ext cx="338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cs typeface="Arial" charset="0"/>
              </a:rPr>
              <a:t>Ole </a:t>
            </a:r>
            <a:r>
              <a:rPr lang="en-US" altLang="en-US" dirty="0" smtClean="0">
                <a:cs typeface="Arial" charset="0"/>
              </a:rPr>
              <a:t>Myhrene</a:t>
            </a:r>
            <a:endParaRPr lang="en-US" altLang="en-US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74952" y="5555673"/>
            <a:ext cx="155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Lassen Canyon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97" y="2852420"/>
            <a:ext cx="268224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2015-16 Plant Sauna Trials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1" y="1456890"/>
            <a:ext cx="3643744" cy="5273791"/>
          </a:xfrm>
        </p:spPr>
      </p:pic>
      <p:sp>
        <p:nvSpPr>
          <p:cNvPr id="3" name="TextBox 2"/>
          <p:cNvSpPr txBox="1"/>
          <p:nvPr/>
        </p:nvSpPr>
        <p:spPr>
          <a:xfrm>
            <a:off x="571500" y="1600200"/>
            <a:ext cx="1796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C. </a:t>
            </a:r>
            <a:r>
              <a:rPr lang="en-US" sz="2400" b="1" i="1" dirty="0" err="1"/>
              <a:t>a</a:t>
            </a:r>
            <a:r>
              <a:rPr lang="en-US" sz="2400" b="1" i="1" dirty="0" err="1" smtClean="0"/>
              <a:t>cutatum</a:t>
            </a:r>
            <a:r>
              <a:rPr lang="en-US" sz="2400" b="1" i="1" dirty="0" smtClean="0"/>
              <a:t>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178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+mj-lt"/>
              </a:rPr>
              <a:t>Nursery meeting </a:t>
            </a:r>
            <a:br>
              <a:rPr lang="en-US" sz="36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>Balm, January 2017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5464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Final considerations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9818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Reduce number applications of single-site fungicides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Screening/label of materials for nursery usage only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Integrated management with non-chemical alternatives (cultivar resistance, plant sauna, UV)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Improved communication among fruit producers, nursery, researchers, etc..</a:t>
            </a:r>
          </a:p>
          <a:p>
            <a:pPr marL="566928" indent="-457200"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3" descr="Al Herdon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7891" name="WordArt 18"/>
          <p:cNvSpPr>
            <a:spLocks noChangeArrowheads="1" noChangeShapeType="1" noTextEdit="1"/>
          </p:cNvSpPr>
          <p:nvPr/>
        </p:nvSpPr>
        <p:spPr bwMode="auto">
          <a:xfrm>
            <a:off x="3053443" y="598551"/>
            <a:ext cx="358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Thank you!!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816" y="594360"/>
            <a:ext cx="1905000" cy="1123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66" y="598551"/>
            <a:ext cx="2712720" cy="1115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8216" y="1908836"/>
            <a:ext cx="2577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nperes@ufl.edu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813-633-4133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53" y="3054127"/>
            <a:ext cx="5705274" cy="38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0" name="Picture 2" descr="Powdery mildew plan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2678112" cy="3162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60131" name="Picture 3" descr="Powdery mildew leaf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7575" y="2209800"/>
            <a:ext cx="2619825" cy="31638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60132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b="1" dirty="0">
                <a:solidFill>
                  <a:schemeClr val="bg1"/>
                </a:solidFill>
              </a:rPr>
              <a:t>Powdery mildew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(</a:t>
            </a:r>
            <a:r>
              <a:rPr lang="en-US" sz="3600" b="1" i="1" dirty="0" err="1" smtClean="0">
                <a:solidFill>
                  <a:schemeClr val="bg1"/>
                </a:solidFill>
              </a:rPr>
              <a:t>Podosphaerea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aphanis</a:t>
            </a:r>
            <a:r>
              <a:rPr lang="en-US" sz="3600" b="1" i="1" dirty="0" smtClean="0">
                <a:solidFill>
                  <a:schemeClr val="bg1"/>
                </a:solidFill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60134" name="Picture 6" descr="UF IF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6237288"/>
            <a:ext cx="1874838" cy="606425"/>
          </a:xfrm>
          <a:prstGeom prst="rect">
            <a:avLst/>
          </a:prstGeom>
          <a:noFill/>
        </p:spPr>
      </p:pic>
      <p:pic>
        <p:nvPicPr>
          <p:cNvPr id="6" name="Picture 31" descr="PM fruit symptoms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3504" y="2209800"/>
            <a:ext cx="2828832" cy="31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9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Powdery mildew 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37181"/>
            <a:ext cx="8120063" cy="4114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Tx/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  <a:latin typeface="Arial" charset="0"/>
              </a:rPr>
              <a:t>Initial inoculum on infected transplants</a:t>
            </a:r>
          </a:p>
          <a:p>
            <a:pPr marL="0" indent="0">
              <a:buClr>
                <a:schemeClr val="tx1"/>
              </a:buClr>
              <a:buSzTx/>
              <a:buNone/>
            </a:pPr>
            <a:endParaRPr lang="en-US" sz="2800" b="1" dirty="0">
              <a:solidFill>
                <a:schemeClr val="tx1"/>
              </a:solidFill>
              <a:latin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Spores are wind dispersed</a:t>
            </a:r>
          </a:p>
          <a:p>
            <a:pPr>
              <a:buClr>
                <a:schemeClr val="tx1"/>
              </a:buClr>
              <a:buSzTx/>
              <a:buFont typeface="Wingdings" pitchFamily="2" charset="2"/>
              <a:buChar char="ü"/>
            </a:pPr>
            <a:endParaRPr lang="en-US" sz="2800" b="1" dirty="0" smtClean="0">
              <a:solidFill>
                <a:schemeClr val="tx1"/>
              </a:solidFill>
              <a:latin typeface="Arial" charset="0"/>
            </a:endParaRPr>
          </a:p>
          <a:p>
            <a:pPr>
              <a:buClr>
                <a:schemeClr val="tx1"/>
              </a:buClr>
              <a:buSzTx/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  <a:latin typeface="Arial" charset="0"/>
              </a:rPr>
              <a:t>Favored 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by humid 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</a:rPr>
              <a:t>weather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, but not rain</a:t>
            </a:r>
          </a:p>
          <a:p>
            <a:pPr>
              <a:buClr>
                <a:schemeClr val="tx1"/>
              </a:buClr>
              <a:buSzTx/>
              <a:buFont typeface="Wingdings" pitchFamily="2" charset="2"/>
              <a:buChar char="ü"/>
            </a:pPr>
            <a:endParaRPr lang="en-US" sz="2800" b="1" dirty="0">
              <a:solidFill>
                <a:schemeClr val="tx1"/>
              </a:solidFill>
              <a:latin typeface="Arial" charset="0"/>
            </a:endParaRPr>
          </a:p>
          <a:p>
            <a:pPr>
              <a:buClr>
                <a:schemeClr val="tx1"/>
              </a:buClr>
              <a:buSzTx/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  <a:latin typeface="Arial" charset="0"/>
              </a:rPr>
              <a:t>FL-127 (Sensation) highly susceptible</a:t>
            </a:r>
            <a:endParaRPr lang="en-US" sz="2800" b="1" dirty="0">
              <a:solidFill>
                <a:schemeClr val="tx1"/>
              </a:solidFill>
              <a:latin typeface="Arial" charset="0"/>
            </a:endParaRPr>
          </a:p>
          <a:p>
            <a:pPr>
              <a:buClr>
                <a:schemeClr val="tx1"/>
              </a:buClr>
              <a:buSzTx/>
              <a:buFont typeface="Wingdings" pitchFamily="2" charset="2"/>
              <a:buChar char="ü"/>
            </a:pPr>
            <a:endParaRPr lang="en-US" sz="2800" b="1" dirty="0">
              <a:solidFill>
                <a:schemeClr val="tx1"/>
              </a:solidFill>
              <a:latin typeface="Arial" charset="0"/>
            </a:endParaRPr>
          </a:p>
          <a:p>
            <a:pPr>
              <a:buClr>
                <a:schemeClr val="tx1"/>
              </a:buClr>
              <a:buSzTx/>
              <a:buFont typeface="Wingdings" pitchFamily="2" charset="2"/>
              <a:buChar char="ü"/>
            </a:pPr>
            <a:endParaRPr lang="en-US" sz="2800" b="1" dirty="0">
              <a:solidFill>
                <a:schemeClr val="tx1"/>
              </a:solidFill>
              <a:latin typeface="Arial" charset="0"/>
            </a:endParaRPr>
          </a:p>
          <a:p>
            <a:pPr>
              <a:buClr>
                <a:schemeClr val="tx1"/>
              </a:buClr>
              <a:buSzTx/>
              <a:buFont typeface="Wingdings" pitchFamily="2" charset="2"/>
              <a:buChar char="ü"/>
            </a:pPr>
            <a:endParaRPr lang="en-US" sz="2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62180" name="Picture 4" descr="UF IF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6237288"/>
            <a:ext cx="1874838" cy="60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4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0559" y="3828421"/>
            <a:ext cx="7726680" cy="15876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4A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7391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Fungicides currently available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control of Powdery Mildew in FL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753048" y="1378452"/>
            <a:ext cx="849143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sz="2600" b="1" dirty="0"/>
              <a:t>Group M2 - </a:t>
            </a:r>
            <a:r>
              <a:rPr lang="en-US" sz="2600" b="1" dirty="0" err="1"/>
              <a:t>Wettable</a:t>
            </a:r>
            <a:r>
              <a:rPr lang="en-US" sz="2600" b="1" dirty="0"/>
              <a:t> sulfurs </a:t>
            </a:r>
            <a:endParaRPr lang="en-US" sz="2600" b="1" dirty="0" smtClean="0"/>
          </a:p>
          <a:p>
            <a:pPr marL="457200" indent="-4572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sz="2600" b="1" dirty="0" smtClean="0"/>
              <a:t>Group </a:t>
            </a:r>
            <a:r>
              <a:rPr lang="en-US" sz="2600" b="1" dirty="0"/>
              <a:t>3 -  Procure (</a:t>
            </a:r>
            <a:r>
              <a:rPr lang="en-US" sz="2600" b="1" dirty="0" err="1"/>
              <a:t>triflumizole</a:t>
            </a:r>
            <a:r>
              <a:rPr lang="en-US" sz="2600" b="1" dirty="0" smtClean="0"/>
              <a:t>)</a:t>
            </a:r>
          </a:p>
          <a:p>
            <a:pPr>
              <a:buClr>
                <a:schemeClr val="tx1"/>
              </a:buClr>
              <a:buSzPct val="80000"/>
            </a:pPr>
            <a:r>
              <a:rPr lang="en-US" sz="2600" b="1" dirty="0"/>
              <a:t>	</a:t>
            </a:r>
            <a:r>
              <a:rPr lang="en-US" sz="2600" b="1" dirty="0" smtClean="0"/>
              <a:t>	             Rally (</a:t>
            </a:r>
            <a:r>
              <a:rPr lang="en-US" sz="2600" b="1" dirty="0" err="1" smtClean="0"/>
              <a:t>myclobutanil</a:t>
            </a:r>
            <a:r>
              <a:rPr lang="en-US" sz="2600" b="1" dirty="0" smtClean="0"/>
              <a:t>)</a:t>
            </a:r>
          </a:p>
          <a:p>
            <a:pPr>
              <a:buClr>
                <a:schemeClr val="tx1"/>
              </a:buClr>
              <a:buSzPct val="80000"/>
            </a:pPr>
            <a:r>
              <a:rPr lang="en-US" sz="2600" b="1" dirty="0"/>
              <a:t> </a:t>
            </a:r>
            <a:r>
              <a:rPr lang="en-US" sz="2600" b="1" dirty="0" smtClean="0"/>
              <a:t>      		       Orbit/Tilt (</a:t>
            </a:r>
            <a:r>
              <a:rPr lang="en-US" sz="2600" b="1" dirty="0" err="1" smtClean="0"/>
              <a:t>propiconazole</a:t>
            </a:r>
            <a:r>
              <a:rPr lang="en-US" sz="2600" b="1" dirty="0" smtClean="0"/>
              <a:t>) </a:t>
            </a:r>
          </a:p>
          <a:p>
            <a:pPr>
              <a:buClr>
                <a:schemeClr val="tx1"/>
              </a:buClr>
              <a:buSzPct val="80000"/>
            </a:pPr>
            <a:r>
              <a:rPr lang="en-US" sz="2600" b="1" dirty="0"/>
              <a:t>	</a:t>
            </a:r>
            <a:r>
              <a:rPr lang="en-US" sz="2600" b="1" dirty="0" smtClean="0"/>
              <a:t>			 Mettle (</a:t>
            </a:r>
            <a:r>
              <a:rPr lang="en-US" sz="2600" b="1" dirty="0" err="1" smtClean="0"/>
              <a:t>tetraconazole</a:t>
            </a:r>
            <a:r>
              <a:rPr lang="en-US" sz="2600" b="1" dirty="0" smtClean="0"/>
              <a:t>)</a:t>
            </a:r>
          </a:p>
          <a:p>
            <a:pPr>
              <a:buClr>
                <a:schemeClr val="tx1"/>
              </a:buClr>
              <a:buSzPct val="80000"/>
            </a:pPr>
            <a:r>
              <a:rPr lang="en-US" sz="2600" b="1" dirty="0"/>
              <a:t>	</a:t>
            </a:r>
            <a:r>
              <a:rPr lang="en-US" sz="2600" b="1" dirty="0" smtClean="0"/>
              <a:t>			 Rhyme (</a:t>
            </a:r>
            <a:r>
              <a:rPr lang="en-US" sz="2600" b="1" dirty="0" err="1" smtClean="0"/>
              <a:t>flutriafol</a:t>
            </a:r>
            <a:r>
              <a:rPr lang="en-US" sz="2600" b="1" dirty="0" smtClean="0"/>
              <a:t>)</a:t>
            </a:r>
            <a:endParaRPr lang="en-US" sz="2600" b="1" dirty="0" smtClean="0"/>
          </a:p>
          <a:p>
            <a:pPr marL="457200" indent="-4572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sz="2600" b="1" dirty="0" smtClean="0">
                <a:solidFill>
                  <a:srgbClr val="FF4A00"/>
                </a:solidFill>
              </a:rPr>
              <a:t>Group </a:t>
            </a:r>
            <a:r>
              <a:rPr lang="en-US" sz="2600" b="1" dirty="0">
                <a:solidFill>
                  <a:srgbClr val="FF4A00"/>
                </a:solidFill>
              </a:rPr>
              <a:t>11 - Abound (</a:t>
            </a:r>
            <a:r>
              <a:rPr lang="en-US" sz="2600" b="1" dirty="0" err="1">
                <a:solidFill>
                  <a:srgbClr val="FF4A00"/>
                </a:solidFill>
              </a:rPr>
              <a:t>azoxystrobin</a:t>
            </a:r>
            <a:r>
              <a:rPr lang="en-US" sz="2600" b="1" dirty="0" smtClean="0">
                <a:solidFill>
                  <a:srgbClr val="FF4A00"/>
                </a:solidFill>
              </a:rPr>
              <a:t>)</a:t>
            </a:r>
          </a:p>
          <a:p>
            <a:pPr>
              <a:buClr>
                <a:schemeClr val="tx1"/>
              </a:buClr>
              <a:buSzPct val="80000"/>
            </a:pPr>
            <a:r>
              <a:rPr lang="en-US" sz="2600" b="1" dirty="0">
                <a:solidFill>
                  <a:srgbClr val="FF4A00"/>
                </a:solidFill>
              </a:rPr>
              <a:t>	</a:t>
            </a:r>
            <a:r>
              <a:rPr lang="en-US" sz="2600" b="1" dirty="0" smtClean="0">
                <a:solidFill>
                  <a:srgbClr val="FF4A00"/>
                </a:solidFill>
              </a:rPr>
              <a:t>	              </a:t>
            </a:r>
            <a:r>
              <a:rPr lang="en-US" sz="2600" b="1" dirty="0" err="1" smtClean="0">
                <a:solidFill>
                  <a:srgbClr val="FF4A00"/>
                </a:solidFill>
              </a:rPr>
              <a:t>Cabrio</a:t>
            </a:r>
            <a:r>
              <a:rPr lang="en-US" sz="2600" b="1" dirty="0" smtClean="0">
                <a:solidFill>
                  <a:srgbClr val="FF4A00"/>
                </a:solidFill>
              </a:rPr>
              <a:t> (</a:t>
            </a:r>
            <a:r>
              <a:rPr lang="en-US" sz="2600" b="1" dirty="0" err="1" smtClean="0">
                <a:solidFill>
                  <a:srgbClr val="FF4A00"/>
                </a:solidFill>
              </a:rPr>
              <a:t>pyraclostrobin</a:t>
            </a:r>
            <a:r>
              <a:rPr lang="en-US" sz="2600" b="1" dirty="0" smtClean="0">
                <a:solidFill>
                  <a:srgbClr val="FF4A00"/>
                </a:solidFill>
              </a:rPr>
              <a:t>) </a:t>
            </a:r>
          </a:p>
          <a:p>
            <a:pPr>
              <a:buClr>
                <a:schemeClr val="tx1"/>
              </a:buClr>
              <a:buSzPct val="80000"/>
            </a:pPr>
            <a:r>
              <a:rPr lang="en-US" sz="2600" b="1" dirty="0">
                <a:solidFill>
                  <a:srgbClr val="FF4A00"/>
                </a:solidFill>
              </a:rPr>
              <a:t>	</a:t>
            </a:r>
            <a:r>
              <a:rPr lang="en-US" sz="2600" b="1" dirty="0" smtClean="0">
                <a:solidFill>
                  <a:srgbClr val="FF4A00"/>
                </a:solidFill>
              </a:rPr>
              <a:t>	              Flint (</a:t>
            </a:r>
            <a:r>
              <a:rPr lang="en-US" sz="2600" b="1" dirty="0" err="1" smtClean="0">
                <a:solidFill>
                  <a:srgbClr val="FF4A00"/>
                </a:solidFill>
              </a:rPr>
              <a:t>tryfloxystrobin</a:t>
            </a:r>
            <a:r>
              <a:rPr lang="en-US" sz="2600" b="1" dirty="0">
                <a:solidFill>
                  <a:srgbClr val="FF4A00"/>
                </a:solidFill>
              </a:rPr>
              <a:t>) </a:t>
            </a:r>
            <a:endParaRPr lang="en-US" sz="2600" b="1" dirty="0" smtClean="0">
              <a:solidFill>
                <a:srgbClr val="FF4A00"/>
              </a:solidFill>
            </a:endParaRPr>
          </a:p>
          <a:p>
            <a:pPr marL="342900" indent="-342900"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rgbClr val="FF4A00"/>
                </a:solidFill>
              </a:rPr>
              <a:t>Group </a:t>
            </a:r>
            <a:r>
              <a:rPr lang="en-US" sz="2600" b="1" dirty="0">
                <a:solidFill>
                  <a:srgbClr val="FF4A00"/>
                </a:solidFill>
              </a:rPr>
              <a:t>7 - </a:t>
            </a:r>
            <a:r>
              <a:rPr lang="en-US" sz="2600" b="1" dirty="0" err="1">
                <a:solidFill>
                  <a:srgbClr val="FF4A00"/>
                </a:solidFill>
              </a:rPr>
              <a:t>Fontelis</a:t>
            </a:r>
            <a:r>
              <a:rPr lang="en-US" sz="2600" b="1" dirty="0">
                <a:solidFill>
                  <a:srgbClr val="FF4A00"/>
                </a:solidFill>
              </a:rPr>
              <a:t> (penthiopyrad) </a:t>
            </a:r>
          </a:p>
          <a:p>
            <a:pPr marL="342900" indent="-342900"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600" b="1" dirty="0" smtClean="0"/>
              <a:t>Group 11 + 7 - </a:t>
            </a:r>
            <a:r>
              <a:rPr lang="en-US" sz="2600" b="1" dirty="0" err="1" smtClean="0"/>
              <a:t>Merivon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tryfloxystrobin</a:t>
            </a:r>
            <a:r>
              <a:rPr lang="en-US" sz="2600" b="1" dirty="0" smtClean="0"/>
              <a:t> + </a:t>
            </a:r>
            <a:r>
              <a:rPr lang="en-US" sz="2600" b="1" dirty="0" err="1" smtClean="0"/>
              <a:t>fluxapyroxad</a:t>
            </a:r>
            <a:r>
              <a:rPr lang="en-US" sz="2600" b="1" dirty="0" smtClean="0"/>
              <a:t>)</a:t>
            </a:r>
          </a:p>
          <a:p>
            <a:pPr marL="342900" indent="-342900"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600" b="1" dirty="0" smtClean="0"/>
              <a:t>Group </a:t>
            </a:r>
            <a:r>
              <a:rPr lang="en-US" sz="2600" b="1" dirty="0"/>
              <a:t>13 - </a:t>
            </a:r>
            <a:r>
              <a:rPr lang="en-US" sz="2600" b="1" dirty="0" err="1" smtClean="0"/>
              <a:t>Quintec</a:t>
            </a:r>
            <a:r>
              <a:rPr lang="en-US" sz="2600" b="1" dirty="0" smtClean="0"/>
              <a:t> </a:t>
            </a:r>
            <a:r>
              <a:rPr lang="en-US" sz="2600" b="1" dirty="0"/>
              <a:t>(</a:t>
            </a:r>
            <a:r>
              <a:rPr lang="en-US" sz="2600" b="1" dirty="0" err="1" smtClean="0"/>
              <a:t>quinoxyfen</a:t>
            </a:r>
            <a:r>
              <a:rPr lang="en-US" sz="2600" b="1" dirty="0" smtClean="0"/>
              <a:t>) (E1)*</a:t>
            </a:r>
            <a:endParaRPr lang="en-US" sz="2600" b="1" dirty="0"/>
          </a:p>
          <a:p>
            <a:pPr marL="342900" indent="-342900"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600" b="1" dirty="0" smtClean="0"/>
              <a:t>Group U6 - Torino </a:t>
            </a:r>
            <a:r>
              <a:rPr lang="en-US" sz="2600" b="1" dirty="0"/>
              <a:t>(</a:t>
            </a:r>
            <a:r>
              <a:rPr lang="en-US" sz="2600" b="1" dirty="0" err="1"/>
              <a:t>cyflufenamid</a:t>
            </a:r>
            <a:r>
              <a:rPr lang="en-US" sz="2600" b="1" dirty="0" smtClean="0"/>
              <a:t>)*</a:t>
            </a:r>
          </a:p>
        </p:txBody>
      </p:sp>
      <p:pic>
        <p:nvPicPr>
          <p:cNvPr id="4" name="Picture 4" descr="UF IF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162" y="6237288"/>
            <a:ext cx="18748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6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2015-16 PM trial</a:t>
            </a:r>
            <a:endParaRPr lang="en-US" sz="36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372284"/>
            <a:ext cx="7386539" cy="548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40" y="5626086"/>
            <a:ext cx="1848897" cy="1232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39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2016-17 PM trial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637" y="1371600"/>
            <a:ext cx="485335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Botrytis and Anthracnose</a:t>
            </a:r>
            <a:endParaRPr lang="en-US" b="1" dirty="0"/>
          </a:p>
        </p:txBody>
      </p:sp>
      <p:pic>
        <p:nvPicPr>
          <p:cNvPr id="6" name="Picture 3" descr="PP-bot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11874" y="3582372"/>
            <a:ext cx="2366683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olletotrichum fruit rot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153" y="3352800"/>
            <a:ext cx="1828800" cy="243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2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Strawberry Advisory System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6126163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F79646"/>
                </a:solidFill>
                <a:hlinkClick r:id="rId3"/>
              </a:rPr>
              <a:t>http://agroclimate.org/tools/strawberry/</a:t>
            </a:r>
            <a:endParaRPr lang="en-US" sz="2000" b="1" dirty="0">
              <a:solidFill>
                <a:srgbClr val="F79646"/>
              </a:solidFill>
            </a:endParaRPr>
          </a:p>
        </p:txBody>
      </p:sp>
      <p:pic>
        <p:nvPicPr>
          <p:cNvPr id="6" name="Picture 3" descr="Colletotrichum fruit rot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11" y="2512964"/>
            <a:ext cx="1203396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PP-bot-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37142" y="4722426"/>
            <a:ext cx="1655718" cy="1279418"/>
          </a:xfrm>
          <a:prstGeom prst="rect">
            <a:avLst/>
          </a:prstGeom>
          <a:ln w="190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977466" y="433210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7551" y="21436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14063" r="21889" b="15937"/>
          <a:stretch/>
        </p:blipFill>
        <p:spPr bwMode="auto">
          <a:xfrm>
            <a:off x="1594935" y="1752600"/>
            <a:ext cx="5811728" cy="4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14470</TotalTime>
  <Words>544</Words>
  <Application>Microsoft Office PowerPoint</Application>
  <PresentationFormat>On-screen Show (4:3)</PresentationFormat>
  <Paragraphs>135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Arial Black</vt:lpstr>
      <vt:lpstr>Calibri</vt:lpstr>
      <vt:lpstr>Palatino</vt:lpstr>
      <vt:lpstr>Wingdings</vt:lpstr>
      <vt:lpstr>Office Theme</vt:lpstr>
      <vt:lpstr>Worksheet</vt:lpstr>
      <vt:lpstr> Recent research findings on foliar/fruit diseases: anthracnose, Botrytis and powdery mildew Natalia Peres</vt:lpstr>
      <vt:lpstr>The Disease Triangle</vt:lpstr>
      <vt:lpstr>PowerPoint Presentation</vt:lpstr>
      <vt:lpstr>Powdery mildew </vt:lpstr>
      <vt:lpstr>PowerPoint Presentation</vt:lpstr>
      <vt:lpstr>2015-16 PM trial</vt:lpstr>
      <vt:lpstr>2016-17 PM trial</vt:lpstr>
      <vt:lpstr>Botrytis and Anthracnose</vt:lpstr>
      <vt:lpstr>Strawberry Advisory System</vt:lpstr>
      <vt:lpstr>The Disease Triangle</vt:lpstr>
      <vt:lpstr>Mid Dec to Mid Jan</vt:lpstr>
      <vt:lpstr>Mid Jan to Mid Feb</vt:lpstr>
      <vt:lpstr>Mid Jan to Mid Feb</vt:lpstr>
      <vt:lpstr>PowerPoint Presentation</vt:lpstr>
      <vt:lpstr>Current recommendations for BFR control </vt:lpstr>
      <vt:lpstr>Current recommendations for AFR control </vt:lpstr>
      <vt:lpstr>2016-17 AFR trial</vt:lpstr>
      <vt:lpstr>FSGA funded project</vt:lpstr>
      <vt:lpstr>Nursery disease management survey</vt:lpstr>
      <vt:lpstr>Strobirulin resistance distribution (2013-16)</vt:lpstr>
      <vt:lpstr>Nursery recommendations for disease control</vt:lpstr>
      <vt:lpstr> USDA-SCRI funded project</vt:lpstr>
      <vt:lpstr>PowerPoint Presentation</vt:lpstr>
      <vt:lpstr>2015-16 Plant Sauna Trials</vt:lpstr>
      <vt:lpstr>Nursery meeting  Balm, January 2017</vt:lpstr>
      <vt:lpstr>Final considerations</vt:lpstr>
      <vt:lpstr>PowerPoint Presentation</vt:lpstr>
    </vt:vector>
  </TitlesOfParts>
  <Company>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Brantlee Richter</dc:creator>
  <cp:lastModifiedBy>Reviewer</cp:lastModifiedBy>
  <cp:revision>287</cp:revision>
  <dcterms:created xsi:type="dcterms:W3CDTF">2013-09-28T17:07:41Z</dcterms:created>
  <dcterms:modified xsi:type="dcterms:W3CDTF">2017-04-19T14:21:02Z</dcterms:modified>
</cp:coreProperties>
</file>