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302" r:id="rId2"/>
    <p:sldId id="387" r:id="rId3"/>
    <p:sldId id="382" r:id="rId4"/>
    <p:sldId id="334" r:id="rId5"/>
    <p:sldId id="336" r:id="rId6"/>
    <p:sldId id="338" r:id="rId7"/>
    <p:sldId id="340" r:id="rId8"/>
    <p:sldId id="342" r:id="rId9"/>
    <p:sldId id="344" r:id="rId10"/>
    <p:sldId id="346" r:id="rId11"/>
    <p:sldId id="348" r:id="rId12"/>
    <p:sldId id="350" r:id="rId13"/>
    <p:sldId id="352" r:id="rId14"/>
    <p:sldId id="354" r:id="rId15"/>
    <p:sldId id="356" r:id="rId16"/>
    <p:sldId id="358" r:id="rId17"/>
    <p:sldId id="391" r:id="rId18"/>
    <p:sldId id="360" r:id="rId19"/>
    <p:sldId id="390" r:id="rId20"/>
    <p:sldId id="370" r:id="rId21"/>
    <p:sldId id="364" r:id="rId22"/>
    <p:sldId id="366" r:id="rId23"/>
    <p:sldId id="368" r:id="rId24"/>
    <p:sldId id="373" r:id="rId25"/>
    <p:sldId id="377" r:id="rId26"/>
    <p:sldId id="389" r:id="rId27"/>
  </p:sldIdLst>
  <p:sldSz cx="9144000" cy="6858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2060" autoAdjust="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A92AC-82DF-4727-ADD5-6CCEC9081FD7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3475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3475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B037-F144-4D85-89DE-375D1A999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5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E035-6CA8-492A-A999-8EBF5AC2EB54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3067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4775E-60D3-447D-900A-635EFA0DF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4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8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5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0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3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5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8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86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9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7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775E-60D3-447D-900A-635EFA0DF1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7AAEEF-D39A-4826-B81F-809A2B5F1111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A3C6B7-AD04-415D-ABB7-6C8674DC1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Strawberry Industry Labor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806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A Comparison of H2A Guest Worker and Domestic Migrant Worker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000" dirty="0"/>
              <a:t>Zhengfei Guan</a:t>
            </a:r>
          </a:p>
          <a:p>
            <a:pPr marL="0" indent="0" algn="ctr">
              <a:buNone/>
            </a:pPr>
            <a:r>
              <a:rPr lang="en-US" sz="2000" dirty="0"/>
              <a:t>University of Florida</a:t>
            </a:r>
          </a:p>
          <a:p>
            <a:pPr marL="0" indent="0" algn="ctr">
              <a:buNone/>
            </a:pPr>
            <a:r>
              <a:rPr lang="en-US" sz="2000" dirty="0"/>
              <a:t>Gulf Coast Research and Education Center</a:t>
            </a:r>
          </a:p>
          <a:p>
            <a:pPr marL="0" indent="0" algn="ctr">
              <a:buNone/>
            </a:pPr>
            <a:r>
              <a:rPr lang="en-US" sz="2000" dirty="0" smtClean="0"/>
              <a:t>4/19/2017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Employment and Type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8.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56638"/>
              </p:ext>
            </p:extLst>
          </p:nvPr>
        </p:nvGraphicFramePr>
        <p:xfrm>
          <a:off x="1676400" y="1965961"/>
          <a:ext cx="6217920" cy="68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186185713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urrent Employer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0193627"/>
                  </a:ext>
                </a:extLst>
              </a:tr>
              <a:tr h="34480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 worked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current employer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2071"/>
              </p:ext>
            </p:extLst>
          </p:nvPr>
        </p:nvGraphicFramePr>
        <p:xfrm>
          <a:off x="1676400" y="3131729"/>
          <a:ext cx="621792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19804547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5292405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98698293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3030170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65190523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Type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3591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 round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6820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Seasonal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9806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70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0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Migration Pattern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9.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Crops worked on BEFORE this season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04971"/>
              </p:ext>
            </p:extLst>
          </p:nvPr>
        </p:nvGraphicFramePr>
        <p:xfrm>
          <a:off x="1676400" y="1986913"/>
          <a:ext cx="621792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Crops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Blueberry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Tomato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Citrus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5634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vegetable/melons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5062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farm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756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Non-farm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0111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Didn’t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31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Migration Pattern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10.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before this season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Note: * We didn’t include all states here. States with more than ten farmworkers were included in the Table.  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** Other countries </a:t>
            </a:r>
          </a:p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72513"/>
              </p:ext>
            </p:extLst>
          </p:nvPr>
        </p:nvGraphicFramePr>
        <p:xfrm>
          <a:off x="1676400" y="1905000"/>
          <a:ext cx="621792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States*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Florida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Michigan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5634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Jersey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5062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 Carolina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756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Other**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01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Migration Pattern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11.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likely work on AFTER this season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52428"/>
              </p:ext>
            </p:extLst>
          </p:nvPr>
        </p:nvGraphicFramePr>
        <p:xfrm>
          <a:off x="1771650" y="1905000"/>
          <a:ext cx="621792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65913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Crops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Blueberry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Tomato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Citrus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5634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vegetable/melons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5062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farm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756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Non-farm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0111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76706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532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7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Job Experience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20238"/>
            <a:ext cx="8503920" cy="4974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12.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you get this job?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82966"/>
              </p:ext>
            </p:extLst>
          </p:nvPr>
        </p:nvGraphicFramePr>
        <p:xfrm>
          <a:off x="1768238" y="1900056"/>
          <a:ext cx="667512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applied for the job on my own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was recruited by a grower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was recruited by farm labor contractor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was referred by the employment service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5634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was referred by the relative/friend/workmate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5062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6756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Job </a:t>
            </a:r>
            <a:r>
              <a:rPr lang="en-US" sz="2800" dirty="0" smtClean="0"/>
              <a:t>Satisfaction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13.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current wage? Willing to stay with current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00877"/>
              </p:ext>
            </p:extLst>
          </p:nvPr>
        </p:nvGraphicFramePr>
        <p:xfrm>
          <a:off x="1776514" y="1854200"/>
          <a:ext cx="621792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Wage Satisfaction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satisfied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Satisfied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Willingness To Stay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787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1959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06612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830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Job </a:t>
            </a:r>
            <a:r>
              <a:rPr lang="en-US" sz="2800" dirty="0" smtClean="0"/>
              <a:t>Satisfaction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14. Reasons to stay with the current employer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63906"/>
              </p:ext>
            </p:extLst>
          </p:nvPr>
        </p:nvGraphicFramePr>
        <p:xfrm>
          <a:off x="1776514" y="1854200"/>
          <a:ext cx="64008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886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1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Reasons To Stay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Wage/compensation is good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Family/relatives work here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condition is good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load is not heavy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49321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other jobs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4684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75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4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Job </a:t>
            </a:r>
            <a:r>
              <a:rPr lang="en-US" sz="2800" dirty="0" smtClean="0"/>
              <a:t>Satisfaction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14a. Reasons not to stay with the current employer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4183"/>
              </p:ext>
            </p:extLst>
          </p:nvPr>
        </p:nvGraphicFramePr>
        <p:xfrm>
          <a:off x="1600200" y="1981200"/>
          <a:ext cx="64770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224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524388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524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Reasons Not To Stay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Wage/compensation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good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Family/relatives are not here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condition is not good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load is heavy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49321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Already found another job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4684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75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2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Career Plan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15.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in farm work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future employment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How long?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35549"/>
              </p:ext>
            </p:extLst>
          </p:nvPr>
        </p:nvGraphicFramePr>
        <p:xfrm>
          <a:off x="1776514" y="1854200"/>
          <a:ext cx="621792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 To Do Farm Work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34649"/>
              </p:ext>
            </p:extLst>
          </p:nvPr>
        </p:nvGraphicFramePr>
        <p:xfrm>
          <a:off x="1776514" y="3874851"/>
          <a:ext cx="621792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Staying In Farm Work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1 year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to three 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 to five 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5 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49321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5 years/ as long as I am able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46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</a:t>
            </a:r>
            <a:r>
              <a:rPr lang="en-US" dirty="0"/>
              <a:t>Influencing Labor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883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Male farmworkers are more likely to stay longer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Farmworkers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years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farm work or experienced farmworkers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stay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H-2A program farmworkers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longer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6552"/>
          </a:xfrm>
        </p:spPr>
        <p:txBody>
          <a:bodyPr>
            <a:normAutofit/>
          </a:bodyPr>
          <a:lstStyle/>
          <a:p>
            <a:r>
              <a:rPr lang="en-US" sz="2800" dirty="0"/>
              <a:t>Strawberry Labor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 Strawberry Worker Survey in Spring 2016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Interviewed 592 workers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information on 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</a:p>
          <a:p>
            <a:pPr lvl="1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Wages and working experience</a:t>
            </a:r>
          </a:p>
          <a:p>
            <a:pPr lvl="1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pattern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and perception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labor supply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inform labor management and hiring decision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help industry work with legislature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34000"/>
            <a:ext cx="1524000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Non-farm job prospect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15a.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get 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non-farm job within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month?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80336"/>
              </p:ext>
            </p:extLst>
          </p:nvPr>
        </p:nvGraphicFramePr>
        <p:xfrm>
          <a:off x="1735256" y="1927860"/>
          <a:ext cx="621792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Non-farm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Within A Month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Permanently </a:t>
            </a:r>
            <a:r>
              <a:rPr lang="en-US" sz="2800" dirty="0" smtClean="0"/>
              <a:t>Leave U.S.</a:t>
            </a:r>
            <a:r>
              <a:rPr lang="en-US" sz="2800" dirty="0" smtClean="0"/>
              <a:t>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16.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Permanently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country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5 years?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domestic (migrant) labor pool dwindling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9293"/>
              </p:ext>
            </p:extLst>
          </p:nvPr>
        </p:nvGraphicFramePr>
        <p:xfrm>
          <a:off x="1776514" y="1854200"/>
          <a:ext cx="6217920" cy="241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Likelihood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unlikely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25.4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Unlikely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Likely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3581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likely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58.5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78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7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getting permanent legal status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17. Staying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farm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getting permanent legal status? Expected wage?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41254"/>
              </p:ext>
            </p:extLst>
          </p:nvPr>
        </p:nvGraphicFramePr>
        <p:xfrm>
          <a:off x="1783080" y="1894840"/>
          <a:ext cx="469392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Original 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1 year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to three 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 to five 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5 years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3581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5 years/ as long as I am able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7832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Expected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(After) $/hour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11.92</a:t>
                      </a:r>
                    </a:p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156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Benefit received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18. Number of farmworkers receiving government benefits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Note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* Temporary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Assistance, ** Supplemental Nutrition Assistance Program,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***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Supplemental Nutrition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Women, Infants, and Children  </a:t>
            </a:r>
            <a:endParaRPr lang="en-US" sz="11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82700"/>
              </p:ext>
            </p:extLst>
          </p:nvPr>
        </p:nvGraphicFramePr>
        <p:xfrm>
          <a:off x="1776514" y="1854200"/>
          <a:ext cx="5386286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486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969657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Benefits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TCA* Program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SNAP** Program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WIC***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Rental Assistance Program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3581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7832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Receive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70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H2A Experience &amp; Reservation Wage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19.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H-2A experience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wage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11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59122"/>
              </p:ext>
            </p:extLst>
          </p:nvPr>
        </p:nvGraphicFramePr>
        <p:xfrm>
          <a:off x="1776514" y="1854200"/>
          <a:ext cx="6880788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969657006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many times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guest worker?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115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2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81537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91086"/>
              </p:ext>
            </p:extLst>
          </p:nvPr>
        </p:nvGraphicFramePr>
        <p:xfrm>
          <a:off x="1755437" y="3657600"/>
          <a:ext cx="68807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969657006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wage you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U.S.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$/hour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$13.63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8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Coming Back </a:t>
            </a:r>
            <a:r>
              <a:rPr lang="en-US" sz="2800" dirty="0" smtClean="0"/>
              <a:t>Again </a:t>
            </a:r>
            <a:r>
              <a:rPr lang="en-US" sz="2800" dirty="0" smtClean="0"/>
              <a:t>as H2A?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21.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plan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11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76250"/>
              </p:ext>
            </p:extLst>
          </p:nvPr>
        </p:nvGraphicFramePr>
        <p:xfrm>
          <a:off x="1776514" y="1854200"/>
          <a:ext cx="68807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969657006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relatives in the U.S?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31539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75053"/>
              </p:ext>
            </p:extLst>
          </p:nvPr>
        </p:nvGraphicFramePr>
        <p:xfrm>
          <a:off x="1771650" y="2910840"/>
          <a:ext cx="688078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969657006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you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willing to come back as a guest worker?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10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419547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06649"/>
              </p:ext>
            </p:extLst>
          </p:nvPr>
        </p:nvGraphicFramePr>
        <p:xfrm>
          <a:off x="1766786" y="4546600"/>
          <a:ext cx="6880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969657006"/>
                    </a:ext>
                  </a:extLst>
                </a:gridCol>
                <a:gridCol w="1337274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 you recommend this program?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10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 know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419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8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Florida </a:t>
            </a:r>
            <a:r>
              <a:rPr lang="en-US" sz="2000" dirty="0" smtClean="0"/>
              <a:t>Strawberry Grower Association                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Participating Growers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     Alicia </a:t>
            </a:r>
            <a:r>
              <a:rPr lang="en-US" sz="2000" dirty="0" err="1" smtClean="0"/>
              <a:t>Whidden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     Hugh Smith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/>
              <a:t>Maria Medina Caceres</a:t>
            </a:r>
          </a:p>
          <a:p>
            <a:r>
              <a:rPr lang="en-US" sz="2000" dirty="0" smtClean="0"/>
              <a:t>     Jaime-Marcelo </a:t>
            </a:r>
            <a:r>
              <a:rPr lang="en-US" sz="2000" dirty="0" err="1" smtClean="0"/>
              <a:t>Calle</a:t>
            </a:r>
            <a:endParaRPr lang="en-US" sz="2000" dirty="0" smtClean="0"/>
          </a:p>
          <a:p>
            <a:r>
              <a:rPr lang="en-US" sz="2000" dirty="0" smtClean="0"/>
              <a:t>     Jose Hernandez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….</a:t>
            </a:r>
            <a:endParaRPr lang="en-US" sz="2000" dirty="0" smtClean="0"/>
          </a:p>
          <a:p>
            <a:r>
              <a:rPr lang="en-US" sz="2000" dirty="0" smtClean="0"/>
              <a:t>GCREC Economics Team, specially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Feng Wu</a:t>
            </a:r>
          </a:p>
          <a:p>
            <a:pPr marL="0" indent="0">
              <a:buNone/>
            </a:pPr>
            <a:r>
              <a:rPr lang="en-US" sz="2000" dirty="0" smtClean="0"/>
              <a:t>     Berdikul Qushim</a:t>
            </a:r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0"/>
            <a:ext cx="1524000" cy="1060704"/>
          </a:xfrm>
          <a:prstGeom prst="rect">
            <a:avLst/>
          </a:prstGeom>
        </p:spPr>
      </p:pic>
      <p:pic>
        <p:nvPicPr>
          <p:cNvPr id="1026" name="Picture 2" descr="Florida Strawberr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238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6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Demographics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Place of Birth</a:t>
            </a: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2948"/>
              </p:ext>
            </p:extLst>
          </p:nvPr>
        </p:nvGraphicFramePr>
        <p:xfrm>
          <a:off x="1905000" y="1807972"/>
          <a:ext cx="621792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83513730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89367853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5936828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38406054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6088283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0607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workers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workers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6970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6766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Puerto Rico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0989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714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America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71833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America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2515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67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6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Demographics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9469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and Age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52564"/>
              </p:ext>
            </p:extLst>
          </p:nvPr>
        </p:nvGraphicFramePr>
        <p:xfrm>
          <a:off x="1905000" y="2026920"/>
          <a:ext cx="62179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83513730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89367853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5936828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38406054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6088283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0607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#workers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#workers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06970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6766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0989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7147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(years)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210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0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Demographics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3. Number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minors of farmworkers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89203"/>
              </p:ext>
            </p:extLst>
          </p:nvPr>
        </p:nvGraphicFramePr>
        <p:xfrm>
          <a:off x="1520952" y="2318004"/>
          <a:ext cx="564184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648">
                  <a:extLst>
                    <a:ext uri="{9D8B030D-6E8A-4147-A177-3AD203B41FA5}">
                      <a16:colId xmlns:a16="http://schemas.microsoft.com/office/drawing/2014/main" xmlns="" val="327786624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9220990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135960151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4345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25270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years old or younger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8511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years old or younger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22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6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13792"/>
            <a:ext cx="8534400" cy="606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Demographics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4. Language and Education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53644"/>
              </p:ext>
            </p:extLst>
          </p:nvPr>
        </p:nvGraphicFramePr>
        <p:xfrm>
          <a:off x="1219200" y="1981200"/>
          <a:ext cx="630936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322076061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8994390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68682188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1912675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1853918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73718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05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 to speak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6354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Able to speak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30268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22584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34348"/>
              </p:ext>
            </p:extLst>
          </p:nvPr>
        </p:nvGraphicFramePr>
        <p:xfrm>
          <a:off x="1219200" y="3776472"/>
          <a:ext cx="630936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5666826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28369417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8654515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11068857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406889587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88779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 of schooling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314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6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Working Experience and Job Perception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5.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and job perception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27532"/>
              </p:ext>
            </p:extLst>
          </p:nvPr>
        </p:nvGraphicFramePr>
        <p:xfrm>
          <a:off x="1447799" y="1875332"/>
          <a:ext cx="667512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357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2272382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2272382">
                  <a:extLst>
                    <a:ext uri="{9D8B030D-6E8A-4147-A177-3AD203B41FA5}">
                      <a16:colId xmlns:a16="http://schemas.microsoft.com/office/drawing/2014/main" xmlns="" val="357217694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7800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work (years)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Non-farm work (years)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4303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Weeks worked 2015 (farm work)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04449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64514"/>
              </p:ext>
            </p:extLst>
          </p:nvPr>
        </p:nvGraphicFramePr>
        <p:xfrm>
          <a:off x="1478280" y="3960876"/>
          <a:ext cx="667512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198045472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5292405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7823316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14450232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165190523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Job Perception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3591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hard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6820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9806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94777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27022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 easy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31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3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Wages and 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6.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Wages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80978"/>
              </p:ext>
            </p:extLst>
          </p:nvPr>
        </p:nvGraphicFramePr>
        <p:xfrm>
          <a:off x="1295400" y="1986913"/>
          <a:ext cx="659892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xmlns="" val="2015058089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xmlns="" val="207364243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 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06139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Received last pay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 ($)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320.50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$475.09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945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5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/>
          </a:bodyPr>
          <a:lstStyle/>
          <a:p>
            <a:r>
              <a:rPr lang="en-US" sz="2800" dirty="0"/>
              <a:t>Wages and 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7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7.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 rate</a:t>
            </a:r>
            <a:endParaRPr lang="en-US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5334000"/>
            <a:ext cx="1524000" cy="10607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93855"/>
              </p:ext>
            </p:extLst>
          </p:nvPr>
        </p:nvGraphicFramePr>
        <p:xfrm>
          <a:off x="1676400" y="2209800"/>
          <a:ext cx="5410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546">
                  <a:extLst>
                    <a:ext uri="{9D8B030D-6E8A-4147-A177-3AD203B41FA5}">
                      <a16:colId xmlns:a16="http://schemas.microsoft.com/office/drawing/2014/main" xmlns="" val="2807619840"/>
                    </a:ext>
                  </a:extLst>
                </a:gridCol>
                <a:gridCol w="1487054">
                  <a:extLst>
                    <a:ext uri="{9D8B030D-6E8A-4147-A177-3AD203B41FA5}">
                      <a16:colId xmlns:a16="http://schemas.microsoft.com/office/drawing/2014/main" xmlns="" val="7987038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0864605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Domestic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89066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Hourly rate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$10.01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$10.70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27940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Piece rate ($/flat)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$2.02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$2.11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374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5315</TotalTime>
  <Words>1438</Words>
  <Application>Microsoft Office PowerPoint</Application>
  <PresentationFormat>On-screen Show (4:3)</PresentationFormat>
  <Paragraphs>923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Strawberry Industry Labor Survey</vt:lpstr>
      <vt:lpstr>Strawberry Labor Survey</vt:lpstr>
      <vt:lpstr>Demographics</vt:lpstr>
      <vt:lpstr>Demographics</vt:lpstr>
      <vt:lpstr>Demographics</vt:lpstr>
      <vt:lpstr>Demographics</vt:lpstr>
      <vt:lpstr>Working Experience and Job Perception</vt:lpstr>
      <vt:lpstr>Wages and Payments </vt:lpstr>
      <vt:lpstr>Wages and Payments </vt:lpstr>
      <vt:lpstr>Employment and Type</vt:lpstr>
      <vt:lpstr>Migration Pattern</vt:lpstr>
      <vt:lpstr>Migration Pattern</vt:lpstr>
      <vt:lpstr>Migration Pattern</vt:lpstr>
      <vt:lpstr>Job Experience</vt:lpstr>
      <vt:lpstr>Job Satisfaction</vt:lpstr>
      <vt:lpstr>Job Satisfaction</vt:lpstr>
      <vt:lpstr>Job Satisfaction</vt:lpstr>
      <vt:lpstr>Career Plan</vt:lpstr>
      <vt:lpstr>Factors Influencing Labor Supply</vt:lpstr>
      <vt:lpstr>Non-farm job prospect</vt:lpstr>
      <vt:lpstr>Permanently Leave U.S.?</vt:lpstr>
      <vt:lpstr>After getting permanent legal status</vt:lpstr>
      <vt:lpstr>Benefit received</vt:lpstr>
      <vt:lpstr>H2A Experience &amp; Reservation Wage</vt:lpstr>
      <vt:lpstr>Coming Back Again as H2A?</vt:lpstr>
      <vt:lpstr>Acknowledgement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Guest Workers or Domestic Workers? Farm Labor Decisions and Implications</dc:title>
  <dc:creator>Wu,Feng</dc:creator>
  <cp:lastModifiedBy>Guan, Zhengfei</cp:lastModifiedBy>
  <cp:revision>338</cp:revision>
  <cp:lastPrinted>2017-04-19T01:05:49Z</cp:lastPrinted>
  <dcterms:created xsi:type="dcterms:W3CDTF">2016-07-26T13:57:53Z</dcterms:created>
  <dcterms:modified xsi:type="dcterms:W3CDTF">2017-04-19T05:19:02Z</dcterms:modified>
</cp:coreProperties>
</file>