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66" r:id="rId3"/>
    <p:sldId id="355" r:id="rId4"/>
    <p:sldId id="371" r:id="rId5"/>
    <p:sldId id="372" r:id="rId6"/>
    <p:sldId id="373" r:id="rId7"/>
    <p:sldId id="357" r:id="rId8"/>
    <p:sldId id="361" r:id="rId9"/>
    <p:sldId id="362" r:id="rId10"/>
    <p:sldId id="365" r:id="rId11"/>
    <p:sldId id="367" r:id="rId12"/>
    <p:sldId id="364"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78FC"/>
    <a:srgbClr val="99CCFF"/>
    <a:srgbClr val="00FFFF"/>
    <a:srgbClr val="C2F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74567" autoAdjust="0"/>
  </p:normalViewPr>
  <p:slideViewPr>
    <p:cSldViewPr snapToGrid="0">
      <p:cViewPr varScale="1">
        <p:scale>
          <a:sx n="85" d="100"/>
          <a:sy n="85" d="100"/>
        </p:scale>
        <p:origin x="2064" y="90"/>
      </p:cViewPr>
      <p:guideLst>
        <p:guide orient="horz" pos="2160"/>
        <p:guide pos="2880"/>
      </p:guideLst>
    </p:cSldViewPr>
  </p:slideViewPr>
  <p:notesTextViewPr>
    <p:cViewPr>
      <p:scale>
        <a:sx n="3" d="2"/>
        <a:sy n="3" d="2"/>
      </p:scale>
      <p:origin x="0" y="0"/>
    </p:cViewPr>
  </p:notesTextViewPr>
  <p:sorterViewPr>
    <p:cViewPr>
      <p:scale>
        <a:sx n="100" d="100"/>
        <a:sy n="100" d="100"/>
      </p:scale>
      <p:origin x="0" y="294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bkvctxfs01\RPUTNALL$\HOMEDIR\My%20Documents\FARMS%20Project%20Totals%20by%20Fiscal%20Yea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[FARMS Project Totals by Fiscal Year.xlsx]Sheet1!PivotTable1</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rgbClr val="7030A0"/>
          </a:solidFill>
          <a:ln>
            <a:noFill/>
          </a:ln>
          <a:effectLst/>
        </c:spPr>
        <c:marker>
          <c:symbol val="none"/>
        </c:marker>
      </c:pivotFmt>
      <c:pivotFmt>
        <c:idx val="31"/>
        <c:spPr>
          <a:solidFill>
            <a:schemeClr val="accent2"/>
          </a:solidFill>
          <a:ln>
            <a:noFill/>
          </a:ln>
          <a:effectLst/>
        </c:spPr>
        <c:marker>
          <c:symbol val="none"/>
        </c:marker>
      </c:pivotFmt>
      <c:pivotFmt>
        <c:idx val="32"/>
        <c:spPr>
          <a:solidFill>
            <a:srgbClr val="00B0F0"/>
          </a:solidFill>
          <a:ln>
            <a:noFill/>
          </a:ln>
          <a:effectLst/>
        </c:spPr>
        <c:marker>
          <c:symbol val="none"/>
        </c:marker>
      </c:pivotFmt>
      <c:pivotFmt>
        <c:idx val="33"/>
        <c:spPr>
          <a:solidFill>
            <a:srgbClr val="C00000"/>
          </a:solidFill>
          <a:ln>
            <a:noFill/>
          </a:ln>
          <a:effectLst/>
        </c:spPr>
        <c:marker>
          <c:symbol val="none"/>
        </c:marker>
      </c:pivotFmt>
      <c:pivotFmt>
        <c:idx val="34"/>
        <c:spPr>
          <a:solidFill>
            <a:schemeClr val="accent6"/>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rgbClr val="7E428E"/>
          </a:solidFill>
          <a:ln>
            <a:noFill/>
          </a:ln>
          <a:effectLst/>
        </c:spPr>
        <c:marker>
          <c:symbol val="none"/>
        </c:marker>
      </c:pivotFmt>
      <c:pivotFmt>
        <c:idx val="41"/>
        <c:spPr>
          <a:solidFill>
            <a:srgbClr val="95C957"/>
          </a:solidFill>
          <a:ln>
            <a:noFill/>
          </a:ln>
          <a:effectLst/>
        </c:spPr>
        <c:marker>
          <c:symbol val="none"/>
        </c:marker>
      </c:pivotFmt>
      <c:pivotFmt>
        <c:idx val="42"/>
        <c:spPr>
          <a:solidFill>
            <a:srgbClr val="C00000"/>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rgbClr val="45ADBB"/>
          </a:solidFill>
          <a:ln>
            <a:noFill/>
          </a:ln>
          <a:effectLst/>
        </c:spPr>
        <c:marker>
          <c:symbol val="none"/>
        </c:marker>
      </c:pivotFmt>
      <c:pivotFmt>
        <c:idx val="44"/>
        <c:spPr>
          <a:solidFill>
            <a:schemeClr val="accent2"/>
          </a:solidFill>
          <a:ln>
            <a:noFill/>
          </a:ln>
          <a:effectLst/>
        </c:spPr>
        <c:marker>
          <c:symbol val="none"/>
        </c:marker>
      </c:pivotFmt>
      <c:pivotFmt>
        <c:idx val="45"/>
        <c:dLbl>
          <c:idx val="0"/>
          <c:showLegendKey val="0"/>
          <c:showVal val="0"/>
          <c:showCatName val="0"/>
          <c:showSerName val="0"/>
          <c:showPercent val="0"/>
          <c:showBubbleSize val="0"/>
          <c:extLst>
            <c:ext xmlns:c15="http://schemas.microsoft.com/office/drawing/2012/chart" uri="{CE6537A1-D6FC-4f65-9D91-7224C49458BB}"/>
          </c:extLst>
        </c:dLbl>
      </c:pivotFmt>
      <c:pivotFmt>
        <c:idx val="46"/>
        <c:dLbl>
          <c:idx val="0"/>
          <c:showLegendKey val="0"/>
          <c:showVal val="0"/>
          <c:showCatName val="0"/>
          <c:showSerName val="0"/>
          <c:showPercent val="0"/>
          <c:showBubbleSize val="0"/>
          <c:extLst>
            <c:ext xmlns:c15="http://schemas.microsoft.com/office/drawing/2012/chart" uri="{CE6537A1-D6FC-4f65-9D91-7224C49458BB}"/>
          </c:extLst>
        </c:dLbl>
      </c:pivotFmt>
      <c:pivotFmt>
        <c:idx val="47"/>
        <c:dLbl>
          <c:idx val="0"/>
          <c:showLegendKey val="0"/>
          <c:showVal val="0"/>
          <c:showCatName val="0"/>
          <c:showSerName val="0"/>
          <c:showPercent val="0"/>
          <c:showBubbleSize val="0"/>
          <c:extLst>
            <c:ext xmlns:c15="http://schemas.microsoft.com/office/drawing/2012/chart" uri="{CE6537A1-D6FC-4f65-9D91-7224C49458BB}"/>
          </c:extLst>
        </c:dLbl>
      </c:pivotFmt>
      <c:pivotFmt>
        <c:idx val="48"/>
        <c:dLbl>
          <c:idx val="0"/>
          <c:showLegendKey val="0"/>
          <c:showVal val="0"/>
          <c:showCatName val="0"/>
          <c:showSerName val="0"/>
          <c:showPercent val="0"/>
          <c:showBubbleSize val="0"/>
          <c:extLst>
            <c:ext xmlns:c15="http://schemas.microsoft.com/office/drawing/2012/chart" uri="{CE6537A1-D6FC-4f65-9D91-7224C49458BB}"/>
          </c:extLst>
        </c:dLbl>
      </c:pivotFmt>
      <c:pivotFmt>
        <c:idx val="49"/>
        <c:dLbl>
          <c:idx val="0"/>
          <c:showLegendKey val="0"/>
          <c:showVal val="0"/>
          <c:showCatName val="0"/>
          <c:showSerName val="0"/>
          <c:showPercent val="0"/>
          <c:showBubbleSize val="0"/>
          <c:extLst>
            <c:ext xmlns:c15="http://schemas.microsoft.com/office/drawing/2012/chart" uri="{CE6537A1-D6FC-4f65-9D91-7224C49458BB}"/>
          </c:extLst>
        </c:dLbl>
      </c:pivotFmt>
      <c:pivotFmt>
        <c:idx val="50"/>
        <c:dLbl>
          <c:idx val="0"/>
          <c:showLegendKey val="0"/>
          <c:showVal val="0"/>
          <c:showCatName val="0"/>
          <c:showSerName val="0"/>
          <c:showPercent val="0"/>
          <c:showBubbleSize val="0"/>
          <c:extLst>
            <c:ext xmlns:c15="http://schemas.microsoft.com/office/drawing/2012/chart" uri="{CE6537A1-D6FC-4f65-9D91-7224C49458BB}"/>
          </c:extLst>
        </c:dLbl>
      </c:pivotFmt>
      <c:pivotFmt>
        <c:idx val="51"/>
        <c:dLbl>
          <c:idx val="0"/>
          <c:showLegendKey val="0"/>
          <c:showVal val="0"/>
          <c:showCatName val="0"/>
          <c:showSerName val="0"/>
          <c:showPercent val="0"/>
          <c:showBubbleSize val="0"/>
          <c:extLst>
            <c:ext xmlns:c15="http://schemas.microsoft.com/office/drawing/2012/chart" uri="{CE6537A1-D6FC-4f65-9D91-7224C49458BB}"/>
          </c:extLst>
        </c:dLbl>
      </c:pivotFmt>
      <c:pivotFmt>
        <c:idx val="52"/>
        <c:dLbl>
          <c:idx val="0"/>
          <c:showLegendKey val="0"/>
          <c:showVal val="0"/>
          <c:showCatName val="0"/>
          <c:showSerName val="0"/>
          <c:showPercent val="0"/>
          <c:showBubbleSize val="0"/>
          <c:extLst>
            <c:ext xmlns:c15="http://schemas.microsoft.com/office/drawing/2012/chart" uri="{CE6537A1-D6FC-4f65-9D91-7224C49458BB}"/>
          </c:extLst>
        </c:dLbl>
      </c:pivotFmt>
      <c:pivotFmt>
        <c:idx val="53"/>
        <c:dLbl>
          <c:idx val="0"/>
          <c:showLegendKey val="0"/>
          <c:showVal val="0"/>
          <c:showCatName val="0"/>
          <c:showSerName val="0"/>
          <c:showPercent val="0"/>
          <c:showBubbleSize val="0"/>
          <c:extLst>
            <c:ext xmlns:c15="http://schemas.microsoft.com/office/drawing/2012/chart" uri="{CE6537A1-D6FC-4f65-9D91-7224C49458BB}"/>
          </c:extLst>
        </c:dLbl>
      </c:pivotFmt>
      <c:pivotFmt>
        <c:idx val="54"/>
        <c:dLbl>
          <c:idx val="0"/>
          <c:showLegendKey val="0"/>
          <c:showVal val="0"/>
          <c:showCatName val="0"/>
          <c:showSerName val="0"/>
          <c:showPercent val="0"/>
          <c:showBubbleSize val="0"/>
          <c:extLst>
            <c:ext xmlns:c15="http://schemas.microsoft.com/office/drawing/2012/chart" uri="{CE6537A1-D6FC-4f65-9D91-7224C49458BB}"/>
          </c:extLst>
        </c:dLbl>
      </c:pivotFmt>
      <c:pivotFmt>
        <c:idx val="55"/>
        <c:dLbl>
          <c:idx val="0"/>
          <c:showLegendKey val="0"/>
          <c:showVal val="0"/>
          <c:showCatName val="0"/>
          <c:showSerName val="0"/>
          <c:showPercent val="0"/>
          <c:showBubbleSize val="0"/>
          <c:extLst>
            <c:ext xmlns:c15="http://schemas.microsoft.com/office/drawing/2012/chart" uri="{CE6537A1-D6FC-4f65-9D91-7224C49458BB}"/>
          </c:extLst>
        </c:dLbl>
      </c:pivotFmt>
      <c:pivotFmt>
        <c:idx val="56"/>
        <c:dLbl>
          <c:idx val="0"/>
          <c:showLegendKey val="0"/>
          <c:showVal val="0"/>
          <c:showCatName val="0"/>
          <c:showSerName val="0"/>
          <c:showPercent val="0"/>
          <c:showBubbleSize val="0"/>
          <c:extLst>
            <c:ext xmlns:c15="http://schemas.microsoft.com/office/drawing/2012/chart" uri="{CE6537A1-D6FC-4f65-9D91-7224C49458BB}"/>
          </c:extLst>
        </c:dLbl>
      </c:pivotFmt>
      <c:pivotFmt>
        <c:idx val="57"/>
        <c:dLbl>
          <c:idx val="0"/>
          <c:showLegendKey val="0"/>
          <c:showVal val="0"/>
          <c:showCatName val="0"/>
          <c:showSerName val="0"/>
          <c:showPercent val="0"/>
          <c:showBubbleSize val="0"/>
          <c:extLst>
            <c:ext xmlns:c15="http://schemas.microsoft.com/office/drawing/2012/chart" uri="{CE6537A1-D6FC-4f65-9D91-7224C49458BB}"/>
          </c:extLst>
        </c:dLbl>
      </c:pivotFmt>
      <c:pivotFmt>
        <c:idx val="58"/>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rgbClr val="C00000"/>
          </a:solidFill>
          <a:ln>
            <a:noFill/>
          </a:ln>
          <a:effectLst/>
        </c:spPr>
        <c:dLbl>
          <c:idx val="0"/>
          <c:layout>
            <c:manualLayout>
              <c:x val="0"/>
              <c:y val="-0.10077521430247099"/>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97BCB55C-89AF-481C-8972-316B66FB3EA8}" type="CELLRANGE">
                  <a:rPr lang="en-US" sz="1400"/>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0"/>
        <c:spPr>
          <a:solidFill>
            <a:srgbClr val="C00000"/>
          </a:solidFill>
          <a:ln>
            <a:noFill/>
          </a:ln>
          <a:effectLst/>
        </c:spPr>
        <c:dLbl>
          <c:idx val="0"/>
          <c:layout>
            <c:manualLayout>
              <c:x val="0"/>
              <c:y val="-0.188630529335394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BBF42C11-32C2-438E-AA6F-B67BA0F2FCB5}"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1"/>
        <c:spPr>
          <a:solidFill>
            <a:srgbClr val="C00000"/>
          </a:solidFill>
          <a:ln>
            <a:noFill/>
          </a:ln>
          <a:effectLst/>
        </c:spPr>
        <c:dLbl>
          <c:idx val="0"/>
          <c:layout>
            <c:manualLayout>
              <c:x val="0"/>
              <c:y val="-0.126615012841566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A632C85A-B43D-4584-B5E0-2985C7979074}"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2"/>
        <c:spPr>
          <a:solidFill>
            <a:srgbClr val="C00000"/>
          </a:solidFill>
          <a:ln>
            <a:noFill/>
          </a:ln>
          <a:effectLst/>
        </c:spPr>
        <c:dLbl>
          <c:idx val="0"/>
          <c:layout>
            <c:manualLayout>
              <c:x val="0"/>
              <c:y val="-5.4263576932099697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6EF2451A-0134-4C56-BD2A-8DBF472515BA}"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3"/>
        <c:spPr>
          <a:solidFill>
            <a:srgbClr val="C00000"/>
          </a:solidFill>
          <a:ln>
            <a:noFill/>
          </a:ln>
          <a:effectLst/>
        </c:spPr>
        <c:dLbl>
          <c:idx val="0"/>
          <c:layout>
            <c:manualLayout>
              <c:x val="0"/>
              <c:y val="-0.175710630065847"/>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BE3D7A94-B6E2-4EC9-868F-89C861B2C5A5}"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4"/>
        <c:spPr>
          <a:solidFill>
            <a:srgbClr val="C00000"/>
          </a:solidFill>
          <a:ln>
            <a:noFill/>
          </a:ln>
          <a:effectLst/>
        </c:spPr>
        <c:dLbl>
          <c:idx val="0"/>
          <c:layout>
            <c:manualLayout>
              <c:x val="0"/>
              <c:y val="-0.284237783930046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038DF039-5DAA-4341-BBB1-BB7102B23E86}"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5"/>
        <c:spPr>
          <a:solidFill>
            <a:srgbClr val="C00000"/>
          </a:solidFill>
          <a:ln>
            <a:noFill/>
          </a:ln>
          <a:effectLst/>
        </c:spPr>
        <c:dLbl>
          <c:idx val="0"/>
          <c:layout>
            <c:manualLayout>
              <c:x val="0"/>
              <c:y val="-0.294573703345684"/>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C5AD9177-8680-4E87-AF4F-8758B964EABF}"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6"/>
        <c:spPr>
          <a:solidFill>
            <a:srgbClr val="C00000"/>
          </a:solidFill>
          <a:ln>
            <a:noFill/>
          </a:ln>
          <a:effectLst/>
        </c:spPr>
        <c:dLbl>
          <c:idx val="0"/>
          <c:layout>
            <c:manualLayout>
              <c:x val="0"/>
              <c:y val="-0.341085340716055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63B46BD8-7DD9-4E46-8BAE-1D55925D7E1C}"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7"/>
        <c:spPr>
          <a:solidFill>
            <a:srgbClr val="C00000"/>
          </a:solidFill>
          <a:ln>
            <a:noFill/>
          </a:ln>
          <a:effectLst/>
        </c:spPr>
        <c:dLbl>
          <c:idx val="0"/>
          <c:layout>
            <c:manualLayout>
              <c:x val="-1.15031350886581E-16"/>
              <c:y val="-0.682170681432111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02E0F545-CF37-48F7-B8A9-041AF79FFE2B}"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8"/>
        <c:spPr>
          <a:solidFill>
            <a:srgbClr val="C00000"/>
          </a:solidFill>
          <a:ln>
            <a:noFill/>
          </a:ln>
          <a:effectLst/>
        </c:spPr>
        <c:dLbl>
          <c:idx val="0"/>
          <c:layout>
            <c:manualLayout>
              <c:x val="-1.15031350886581E-16"/>
              <c:y val="-0.66666680230865405"/>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F1E939A3-87A8-4CD5-A867-8D05887F5F6D}"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9"/>
        <c:spPr>
          <a:solidFill>
            <a:srgbClr val="C00000"/>
          </a:solidFill>
          <a:ln>
            <a:noFill/>
          </a:ln>
          <a:effectLst/>
        </c:spPr>
        <c:dLbl>
          <c:idx val="0"/>
          <c:layout>
            <c:manualLayout>
              <c:x val="0"/>
              <c:y val="-0.25581400553704198"/>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5CE24028-A890-4F5E-B692-EC49B796AD2F}"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0"/>
        <c:spPr>
          <a:solidFill>
            <a:srgbClr val="C00000"/>
          </a:solidFill>
          <a:ln>
            <a:noFill/>
          </a:ln>
          <a:effectLst/>
        </c:spPr>
        <c:dLbl>
          <c:idx val="0"/>
          <c:layout>
            <c:manualLayout>
              <c:x val="0"/>
              <c:y val="-0.240310126413584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947948C6-DC02-4886-8C11-7FB7260DFCD9}"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1"/>
        <c:spPr>
          <a:solidFill>
            <a:srgbClr val="C00000"/>
          </a:solidFill>
          <a:ln>
            <a:noFill/>
          </a:ln>
          <a:effectLst/>
        </c:spPr>
        <c:dLbl>
          <c:idx val="0"/>
          <c:layout>
            <c:manualLayout>
              <c:x val="1.15031350886581E-16"/>
              <c:y val="-0.214470327874489"/>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E0F0A3B6-A65D-4F5F-A190-71B095619785}"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2"/>
        <c:spPr>
          <a:solidFill>
            <a:srgbClr val="C00000"/>
          </a:solidFill>
          <a:ln>
            <a:noFill/>
          </a:ln>
          <a:effectLst/>
        </c:spPr>
        <c:dLbl>
          <c:idx val="0"/>
          <c:layout>
            <c:manualLayout>
              <c:x val="0"/>
              <c:y val="-0.26098196524486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667EFD2D-7523-4E4C-AA9F-730CCC81FAEA}"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3"/>
        <c:spPr>
          <a:solidFill>
            <a:srgbClr val="C00000"/>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rgbClr val="C00000"/>
          </a:solidFill>
          <a:ln>
            <a:noFill/>
          </a:ln>
          <a:effectLst/>
        </c:spPr>
        <c:dLbl>
          <c:idx val="0"/>
          <c:layout>
            <c:manualLayout>
              <c:x val="0"/>
              <c:y val="-0.10077521430247099"/>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01CAFB56-59EF-4F36-B24F-BFD910C0A44B}"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5"/>
        <c:spPr>
          <a:solidFill>
            <a:srgbClr val="C00000"/>
          </a:solidFill>
          <a:ln>
            <a:noFill/>
          </a:ln>
          <a:effectLst/>
        </c:spPr>
        <c:dLbl>
          <c:idx val="0"/>
          <c:layout>
            <c:manualLayout>
              <c:x val="0"/>
              <c:y val="-0.188630529335394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B55180C1-0955-43DC-A343-E632D6DC4800}"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6"/>
        <c:spPr>
          <a:solidFill>
            <a:srgbClr val="C00000"/>
          </a:solidFill>
          <a:ln>
            <a:noFill/>
          </a:ln>
          <a:effectLst/>
        </c:spPr>
        <c:dLbl>
          <c:idx val="0"/>
          <c:layout>
            <c:manualLayout>
              <c:x val="0"/>
              <c:y val="-0.126615012841566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CDB1F41C-2A8B-4123-B50B-D30E82271C5F}"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7"/>
        <c:spPr>
          <a:solidFill>
            <a:srgbClr val="C00000"/>
          </a:solidFill>
          <a:ln>
            <a:noFill/>
          </a:ln>
          <a:effectLst/>
        </c:spPr>
        <c:dLbl>
          <c:idx val="0"/>
          <c:layout>
            <c:manualLayout>
              <c:x val="0"/>
              <c:y val="-5.4263576932099697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A06B1C36-26E7-4EC9-B8B5-734EA5A446FA}"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8"/>
        <c:spPr>
          <a:solidFill>
            <a:srgbClr val="C00000"/>
          </a:solidFill>
          <a:ln>
            <a:noFill/>
          </a:ln>
          <a:effectLst/>
        </c:spPr>
        <c:dLbl>
          <c:idx val="0"/>
          <c:layout>
            <c:manualLayout>
              <c:x val="0"/>
              <c:y val="-0.175710630065847"/>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200BB2DF-99F3-41FF-96B8-EB07A69B20B7}"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9"/>
        <c:spPr>
          <a:solidFill>
            <a:srgbClr val="C00000"/>
          </a:solidFill>
          <a:ln>
            <a:noFill/>
          </a:ln>
          <a:effectLst/>
        </c:spPr>
        <c:dLbl>
          <c:idx val="0"/>
          <c:layout>
            <c:manualLayout>
              <c:x val="0"/>
              <c:y val="-0.284237783930046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FD84A627-2772-485D-A9C1-5531D17AF54C}"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0"/>
        <c:spPr>
          <a:solidFill>
            <a:srgbClr val="C00000"/>
          </a:solidFill>
          <a:ln>
            <a:noFill/>
          </a:ln>
          <a:effectLst/>
        </c:spPr>
        <c:dLbl>
          <c:idx val="0"/>
          <c:layout>
            <c:manualLayout>
              <c:x val="0"/>
              <c:y val="-0.294573703345684"/>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82680B74-5867-4F71-AF95-317B6DD2C19A}"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1"/>
        <c:spPr>
          <a:solidFill>
            <a:srgbClr val="C00000"/>
          </a:solidFill>
          <a:ln>
            <a:noFill/>
          </a:ln>
          <a:effectLst/>
        </c:spPr>
        <c:dLbl>
          <c:idx val="0"/>
          <c:layout>
            <c:manualLayout>
              <c:x val="0"/>
              <c:y val="-0.341085340716055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D9B04461-02A8-479D-9CFD-28CF21120A7D}"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2"/>
        <c:spPr>
          <a:solidFill>
            <a:srgbClr val="C00000"/>
          </a:solidFill>
          <a:ln>
            <a:noFill/>
          </a:ln>
          <a:effectLst/>
        </c:spPr>
        <c:dLbl>
          <c:idx val="0"/>
          <c:layout>
            <c:manualLayout>
              <c:x val="-1.15031350886581E-16"/>
              <c:y val="-0.682170681432111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7E9D47B7-983D-4BE6-A7C9-21DDB0E9A3B2}"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3"/>
        <c:spPr>
          <a:solidFill>
            <a:srgbClr val="C00000"/>
          </a:solidFill>
          <a:ln>
            <a:noFill/>
          </a:ln>
          <a:effectLst/>
        </c:spPr>
        <c:dLbl>
          <c:idx val="0"/>
          <c:layout>
            <c:manualLayout>
              <c:x val="-1.15031350886581E-16"/>
              <c:y val="-0.66666680230865405"/>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2FD9FE8F-63E7-4BB6-B8CC-1225D7FD0E12}"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4"/>
        <c:spPr>
          <a:solidFill>
            <a:srgbClr val="C00000"/>
          </a:solidFill>
          <a:ln>
            <a:noFill/>
          </a:ln>
          <a:effectLst/>
        </c:spPr>
        <c:dLbl>
          <c:idx val="0"/>
          <c:layout>
            <c:manualLayout>
              <c:x val="0"/>
              <c:y val="-0.25581400553704198"/>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60B95806-5DD8-4404-B3E3-A4EEB7C71393}"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5"/>
        <c:spPr>
          <a:solidFill>
            <a:srgbClr val="C00000"/>
          </a:solidFill>
          <a:ln>
            <a:noFill/>
          </a:ln>
          <a:effectLst/>
        </c:spPr>
        <c:dLbl>
          <c:idx val="0"/>
          <c:layout>
            <c:manualLayout>
              <c:x val="0"/>
              <c:y val="-0.240310126413584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471D70F1-CEAA-4631-A50F-884A3142CF0E}"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6"/>
        <c:spPr>
          <a:solidFill>
            <a:srgbClr val="C00000"/>
          </a:solidFill>
          <a:ln>
            <a:noFill/>
          </a:ln>
          <a:effectLst/>
        </c:spPr>
        <c:dLbl>
          <c:idx val="0"/>
          <c:layout>
            <c:manualLayout>
              <c:x val="1.15031350886581E-16"/>
              <c:y val="-0.214470327874489"/>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CCEDE633-CE4A-4CEB-B926-61AD883FDFFF}"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7"/>
        <c:spPr>
          <a:solidFill>
            <a:srgbClr val="C00000"/>
          </a:solidFill>
          <a:ln>
            <a:noFill/>
          </a:ln>
          <a:effectLst/>
        </c:spPr>
        <c:dLbl>
          <c:idx val="0"/>
          <c:layout>
            <c:manualLayout>
              <c:x val="0"/>
              <c:y val="-0.26098196524486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E85D6CD1-3C8F-4F20-9C10-7D6B6A9BA210}"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8"/>
        <c:spPr>
          <a:solidFill>
            <a:srgbClr val="95C957"/>
          </a:solidFill>
          <a:ln>
            <a:noFill/>
          </a:ln>
          <a:effectLst/>
        </c:spPr>
        <c:marker>
          <c:symbol val="none"/>
        </c:marker>
      </c:pivotFmt>
      <c:pivotFmt>
        <c:idx val="89"/>
        <c:spPr>
          <a:solidFill>
            <a:srgbClr val="7E428E"/>
          </a:solidFill>
          <a:ln>
            <a:noFill/>
          </a:ln>
          <a:effectLst/>
        </c:spPr>
        <c:marker>
          <c:symbol val="none"/>
        </c:marker>
      </c:pivotFmt>
      <c:pivotFmt>
        <c:idx val="90"/>
        <c:spPr>
          <a:solidFill>
            <a:srgbClr val="45ADBB"/>
          </a:solidFill>
          <a:ln>
            <a:noFill/>
          </a:ln>
          <a:effectLst/>
        </c:spPr>
        <c:marker>
          <c:symbol val="none"/>
        </c:marker>
      </c:pivotFmt>
      <c:pivotFmt>
        <c:idx val="91"/>
        <c:spPr>
          <a:solidFill>
            <a:schemeClr val="accent2"/>
          </a:solidFill>
          <a:ln>
            <a:noFill/>
          </a:ln>
          <a:effectLst/>
        </c:spPr>
        <c:marker>
          <c:symbol val="none"/>
        </c:marker>
      </c:pivotFmt>
      <c:pivotFmt>
        <c:idx val="92"/>
        <c:spPr>
          <a:solidFill>
            <a:srgbClr val="C00000"/>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3"/>
        <c:spPr>
          <a:solidFill>
            <a:srgbClr val="C00000"/>
          </a:solidFill>
          <a:ln>
            <a:noFill/>
          </a:ln>
          <a:effectLst/>
        </c:spPr>
        <c:dLbl>
          <c:idx val="0"/>
          <c:layout>
            <c:manualLayout>
              <c:x val="0"/>
              <c:y val="-0.10077521430247099"/>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0287A674-FD18-4B46-9CB6-1F4139B030DC}"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4"/>
        <c:spPr>
          <a:solidFill>
            <a:srgbClr val="C00000"/>
          </a:solidFill>
          <a:ln>
            <a:noFill/>
          </a:ln>
          <a:effectLst/>
        </c:spPr>
        <c:dLbl>
          <c:idx val="0"/>
          <c:layout>
            <c:manualLayout>
              <c:x val="0"/>
              <c:y val="-0.188630529335394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C7BE7ED6-DFC3-4261-8927-7E57DC6EAF93}"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5"/>
        <c:spPr>
          <a:solidFill>
            <a:srgbClr val="C00000"/>
          </a:solidFill>
          <a:ln>
            <a:noFill/>
          </a:ln>
          <a:effectLst/>
        </c:spPr>
        <c:dLbl>
          <c:idx val="0"/>
          <c:layout>
            <c:manualLayout>
              <c:x val="0"/>
              <c:y val="-0.126615012841566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C3AB84AB-FAE6-4A30-8CF5-D744EF7444E8}"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6"/>
        <c:spPr>
          <a:solidFill>
            <a:srgbClr val="C00000"/>
          </a:solidFill>
          <a:ln>
            <a:noFill/>
          </a:ln>
          <a:effectLst/>
        </c:spPr>
        <c:dLbl>
          <c:idx val="0"/>
          <c:layout>
            <c:manualLayout>
              <c:x val="0"/>
              <c:y val="-5.4263576932099697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5F675CF3-55E0-4307-8450-F12217149FD1}"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7"/>
        <c:spPr>
          <a:solidFill>
            <a:srgbClr val="C00000"/>
          </a:solidFill>
          <a:ln>
            <a:noFill/>
          </a:ln>
          <a:effectLst/>
        </c:spPr>
        <c:dLbl>
          <c:idx val="0"/>
          <c:layout>
            <c:manualLayout>
              <c:x val="0"/>
              <c:y val="-0.175710630065847"/>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78AB5E94-E3D1-4F22-905B-16DC3538EACD}"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8"/>
        <c:spPr>
          <a:solidFill>
            <a:srgbClr val="C00000"/>
          </a:solidFill>
          <a:ln>
            <a:noFill/>
          </a:ln>
          <a:effectLst/>
        </c:spPr>
        <c:dLbl>
          <c:idx val="0"/>
          <c:layout>
            <c:manualLayout>
              <c:x val="0"/>
              <c:y val="-0.284237783930046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CAEC2439-755D-4E5E-810D-9D701CF28910}"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99"/>
        <c:spPr>
          <a:solidFill>
            <a:srgbClr val="C00000"/>
          </a:solidFill>
          <a:ln>
            <a:noFill/>
          </a:ln>
          <a:effectLst/>
        </c:spPr>
        <c:dLbl>
          <c:idx val="0"/>
          <c:layout>
            <c:manualLayout>
              <c:x val="0"/>
              <c:y val="-0.294573703345684"/>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C35E9679-5FB9-47C4-8F80-D00F08E6B2E4}"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0"/>
        <c:spPr>
          <a:solidFill>
            <a:srgbClr val="C00000"/>
          </a:solidFill>
          <a:ln>
            <a:noFill/>
          </a:ln>
          <a:effectLst/>
        </c:spPr>
        <c:dLbl>
          <c:idx val="0"/>
          <c:layout>
            <c:manualLayout>
              <c:x val="0"/>
              <c:y val="-0.341085340716055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4628BA5C-1F19-477B-84AA-5278A52312DE}"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1"/>
        <c:spPr>
          <a:solidFill>
            <a:srgbClr val="C00000"/>
          </a:solidFill>
          <a:ln>
            <a:noFill/>
          </a:ln>
          <a:effectLst/>
        </c:spPr>
        <c:dLbl>
          <c:idx val="0"/>
          <c:layout>
            <c:manualLayout>
              <c:x val="-1.15031350886581E-16"/>
              <c:y val="-0.682170681432111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663D2008-0B76-4050-BE35-4E47D517C7DF}"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2"/>
        <c:spPr>
          <a:solidFill>
            <a:srgbClr val="C00000"/>
          </a:solidFill>
          <a:ln>
            <a:noFill/>
          </a:ln>
          <a:effectLst/>
        </c:spPr>
        <c:dLbl>
          <c:idx val="0"/>
          <c:layout>
            <c:manualLayout>
              <c:x val="-1.15031350886581E-16"/>
              <c:y val="-0.66666680230865405"/>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A82BD666-99D1-48AB-9893-A4CCE08199FB}"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3"/>
        <c:spPr>
          <a:solidFill>
            <a:srgbClr val="C00000"/>
          </a:solidFill>
          <a:ln>
            <a:noFill/>
          </a:ln>
          <a:effectLst/>
        </c:spPr>
        <c:dLbl>
          <c:idx val="0"/>
          <c:layout>
            <c:manualLayout>
              <c:x val="0"/>
              <c:y val="-0.25581400553704198"/>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B7E5799E-8BC1-4050-BCC6-8501AF61C0E8}"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4"/>
        <c:spPr>
          <a:solidFill>
            <a:srgbClr val="C00000"/>
          </a:solidFill>
          <a:ln>
            <a:noFill/>
          </a:ln>
          <a:effectLst/>
        </c:spPr>
        <c:dLbl>
          <c:idx val="0"/>
          <c:layout>
            <c:manualLayout>
              <c:x val="0"/>
              <c:y val="-0.2403101264135840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FA3D0B25-299F-454C-8CE7-0508E669D63E}"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5"/>
        <c:spPr>
          <a:solidFill>
            <a:srgbClr val="C00000"/>
          </a:solidFill>
          <a:ln>
            <a:noFill/>
          </a:ln>
          <a:effectLst/>
        </c:spPr>
        <c:dLbl>
          <c:idx val="0"/>
          <c:layout>
            <c:manualLayout>
              <c:x val="1.15031350886581E-16"/>
              <c:y val="-0.214470327874489"/>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EC9A7B80-8249-4DB8-87D0-507CE85EBCC0}"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6"/>
        <c:spPr>
          <a:solidFill>
            <a:srgbClr val="C00000"/>
          </a:solidFill>
          <a:ln>
            <a:noFill/>
          </a:ln>
          <a:effectLst/>
        </c:spPr>
        <c:dLbl>
          <c:idx val="0"/>
          <c:layout>
            <c:manualLayout>
              <c:x val="0"/>
              <c:y val="-0.260981965244861"/>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5C4F509A-45C5-4F7D-A99F-3281D45683B3}" type="CELLRANGE">
                  <a:rPr lang="en-US"/>
                  <a:pPr>
                    <a:defRPr sz="14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107"/>
        <c:spPr>
          <a:solidFill>
            <a:srgbClr val="95C957"/>
          </a:solidFill>
          <a:ln>
            <a:noFill/>
          </a:ln>
          <a:effectLst/>
        </c:spPr>
        <c:marker>
          <c:symbol val="none"/>
        </c:marker>
      </c:pivotFmt>
      <c:pivotFmt>
        <c:idx val="108"/>
        <c:spPr>
          <a:solidFill>
            <a:srgbClr val="7E428E"/>
          </a:solidFill>
          <a:ln>
            <a:noFill/>
          </a:ln>
          <a:effectLst/>
        </c:spPr>
        <c:marker>
          <c:symbol val="none"/>
        </c:marker>
      </c:pivotFmt>
      <c:pivotFmt>
        <c:idx val="109"/>
        <c:spPr>
          <a:solidFill>
            <a:srgbClr val="45ADBB"/>
          </a:solidFill>
          <a:ln>
            <a:noFill/>
          </a:ln>
          <a:effectLst/>
        </c:spPr>
        <c:marker>
          <c:symbol val="none"/>
        </c:marker>
      </c:pivotFmt>
      <c:pivotFmt>
        <c:idx val="110"/>
        <c:spPr>
          <a:solidFill>
            <a:schemeClr val="accent2"/>
          </a:solidFill>
          <a:ln>
            <a:noFill/>
          </a:ln>
          <a:effectLst/>
        </c:spPr>
        <c:marker>
          <c:symbol val="none"/>
        </c:marker>
      </c:pivotFmt>
    </c:pivotFmts>
    <c:plotArea>
      <c:layout>
        <c:manualLayout>
          <c:layoutTarget val="inner"/>
          <c:xMode val="edge"/>
          <c:yMode val="edge"/>
          <c:x val="7.0861448201327795E-2"/>
          <c:y val="2.0671838831276101E-2"/>
          <c:w val="0.91188364983788806"/>
          <c:h val="0.79773012629557605"/>
        </c:manualLayout>
      </c:layout>
      <c:barChart>
        <c:barDir val="col"/>
        <c:grouping val="stacked"/>
        <c:varyColors val="0"/>
        <c:ser>
          <c:idx val="0"/>
          <c:order val="0"/>
          <c:tx>
            <c:strRef>
              <c:f>Sheet1!$G$5:$G$18</c:f>
              <c:strCache>
                <c:ptCount val="1"/>
                <c:pt idx="0">
                  <c:v>SPJC</c:v>
                </c:pt>
              </c:strCache>
            </c:strRef>
          </c:tx>
          <c:spPr>
            <a:solidFill>
              <a:schemeClr val="accent2"/>
            </a:solidFill>
            <a:ln>
              <a:noFill/>
            </a:ln>
            <a:effectLst/>
          </c:spPr>
          <c:invertIfNegative val="0"/>
          <c:dLbls>
            <c:dLbl>
              <c:idx val="0"/>
              <c:layout>
                <c:manualLayout>
                  <c:x val="0"/>
                  <c:y val="-0.124031032987657"/>
                </c:manualLayout>
              </c:layout>
              <c:tx>
                <c:rich>
                  <a:bodyPr/>
                  <a:lstStyle/>
                  <a:p>
                    <a:fld id="{66B2A5AE-7CD8-462C-A806-7A0B8457B0C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BA2-4E5E-B0F7-041977EB9E62}"/>
                </c:ext>
              </c:extLst>
            </c:dLbl>
            <c:dLbl>
              <c:idx val="1"/>
              <c:layout>
                <c:manualLayout>
                  <c:x val="0"/>
                  <c:y val="-6.7183476201647302E-2"/>
                </c:manualLayout>
              </c:layout>
              <c:tx>
                <c:rich>
                  <a:bodyPr/>
                  <a:lstStyle/>
                  <a:p>
                    <a:fld id="{48E21761-DB21-4B55-BC26-81DC2C19590E}"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BA2-4E5E-B0F7-041977EB9E62}"/>
                </c:ext>
              </c:extLst>
            </c:dLbl>
            <c:dLbl>
              <c:idx val="2"/>
              <c:layout>
                <c:manualLayout>
                  <c:x val="-2.8000185639631597E-17"/>
                  <c:y val="-0.111111133718109"/>
                </c:manualLayout>
              </c:layout>
              <c:tx>
                <c:rich>
                  <a:bodyPr/>
                  <a:lstStyle/>
                  <a:p>
                    <a:fld id="{F640BA90-5081-459A-A693-2391187B3A09}"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BA2-4E5E-B0F7-041977EB9E62}"/>
                </c:ext>
              </c:extLst>
            </c:dLbl>
            <c:dLbl>
              <c:idx val="3"/>
              <c:layout>
                <c:manualLayout>
                  <c:x val="-5.6000371279263195E-17"/>
                  <c:y val="-0.18346256962757501"/>
                </c:manualLayout>
              </c:layout>
              <c:tx>
                <c:rich>
                  <a:bodyPr/>
                  <a:lstStyle/>
                  <a:p>
                    <a:fld id="{0F838E54-4098-4FF1-9898-668BB81E8A30}"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BA2-4E5E-B0F7-041977EB9E62}"/>
                </c:ext>
              </c:extLst>
            </c:dLbl>
            <c:dLbl>
              <c:idx val="4"/>
              <c:layout>
                <c:manualLayout>
                  <c:x val="0"/>
                  <c:y val="-0.175710630065847"/>
                </c:manualLayout>
              </c:layout>
              <c:tx>
                <c:rich>
                  <a:bodyPr/>
                  <a:lstStyle/>
                  <a:p>
                    <a:fld id="{B061FA99-8864-496F-B777-B037063F6E2A}"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BA2-4E5E-B0F7-041977EB9E62}"/>
                </c:ext>
              </c:extLst>
            </c:dLbl>
            <c:dLbl>
              <c:idx val="5"/>
              <c:layout>
                <c:manualLayout>
                  <c:x val="0"/>
                  <c:y val="-0.28423778393004601"/>
                </c:manualLayout>
              </c:layout>
              <c:tx>
                <c:rich>
                  <a:bodyPr/>
                  <a:lstStyle/>
                  <a:p>
                    <a:fld id="{7DEFB0C6-5BBC-4AD8-89E5-7CAECB3EA99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BA2-4E5E-B0F7-041977EB9E62}"/>
                </c:ext>
              </c:extLst>
            </c:dLbl>
            <c:dLbl>
              <c:idx val="6"/>
              <c:layout>
                <c:manualLayout>
                  <c:x val="0"/>
                  <c:y val="-0.294573703345684"/>
                </c:manualLayout>
              </c:layout>
              <c:tx>
                <c:rich>
                  <a:bodyPr/>
                  <a:lstStyle/>
                  <a:p>
                    <a:fld id="{6C575A07-BC8E-4A72-9D1D-4D425BC5CFBE}"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BA2-4E5E-B0F7-041977EB9E62}"/>
                </c:ext>
              </c:extLst>
            </c:dLbl>
            <c:dLbl>
              <c:idx val="7"/>
              <c:layout>
                <c:manualLayout>
                  <c:x val="-1.1200074255852701E-16"/>
                  <c:y val="-0.36950911910905998"/>
                </c:manualLayout>
              </c:layout>
              <c:tx>
                <c:rich>
                  <a:bodyPr/>
                  <a:lstStyle/>
                  <a:p>
                    <a:fld id="{A31CC7A1-850A-4C2A-9736-3B08D06CDE14}"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BA2-4E5E-B0F7-041977EB9E62}"/>
                </c:ext>
              </c:extLst>
            </c:dLbl>
            <c:dLbl>
              <c:idx val="8"/>
              <c:layout>
                <c:manualLayout>
                  <c:x val="-1.15031350886581E-16"/>
                  <c:y val="-0.68217068143211101"/>
                </c:manualLayout>
              </c:layout>
              <c:tx>
                <c:rich>
                  <a:bodyPr/>
                  <a:lstStyle/>
                  <a:p>
                    <a:fld id="{3E3CE7DA-9D5B-4E24-B5AD-7BA6FA49B7C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BA2-4E5E-B0F7-041977EB9E62}"/>
                </c:ext>
              </c:extLst>
            </c:dLbl>
            <c:dLbl>
              <c:idx val="9"/>
              <c:layout>
                <c:manualLayout>
                  <c:x val="-1.1200074255852701E-16"/>
                  <c:y val="-0.68217068143211101"/>
                </c:manualLayout>
              </c:layout>
              <c:tx>
                <c:rich>
                  <a:bodyPr/>
                  <a:lstStyle/>
                  <a:p>
                    <a:fld id="{AB12CD01-F19C-4ED8-BCA7-4FAB89B34C1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BA2-4E5E-B0F7-041977EB9E62}"/>
                </c:ext>
              </c:extLst>
            </c:dLbl>
            <c:dLbl>
              <c:idx val="10"/>
              <c:layout>
                <c:manualLayout>
                  <c:x val="0"/>
                  <c:y val="-0.26356594509877002"/>
                </c:manualLayout>
              </c:layout>
              <c:tx>
                <c:rich>
                  <a:bodyPr/>
                  <a:lstStyle/>
                  <a:p>
                    <a:fld id="{088DFAED-F12C-4ABC-9F1D-660715D4047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BA2-4E5E-B0F7-041977EB9E62}"/>
                </c:ext>
              </c:extLst>
            </c:dLbl>
            <c:dLbl>
              <c:idx val="11"/>
              <c:layout>
                <c:manualLayout>
                  <c:x val="-1.1200074255852701E-16"/>
                  <c:y val="-0.26356594509877002"/>
                </c:manualLayout>
              </c:layout>
              <c:tx>
                <c:rich>
                  <a:bodyPr/>
                  <a:lstStyle/>
                  <a:p>
                    <a:fld id="{452C19B1-6C9F-4F4C-BFB9-5A0FFD1416EA}"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BA2-4E5E-B0F7-041977EB9E62}"/>
                </c:ext>
              </c:extLst>
            </c:dLbl>
            <c:dLbl>
              <c:idx val="12"/>
              <c:layout>
                <c:manualLayout>
                  <c:x val="0"/>
                  <c:y val="-0.237726146559675"/>
                </c:manualLayout>
              </c:layout>
              <c:tx>
                <c:rich>
                  <a:bodyPr/>
                  <a:lstStyle/>
                  <a:p>
                    <a:fld id="{3E75968F-2567-4A06-988F-7D4C72B85580}"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BA2-4E5E-B0F7-041977EB9E62}"/>
                </c:ext>
              </c:extLst>
            </c:dLbl>
            <c:dLbl>
              <c:idx val="13"/>
              <c:layout>
                <c:manualLayout>
                  <c:x val="0"/>
                  <c:y val="-0.26614992495267997"/>
                </c:manualLayout>
              </c:layout>
              <c:tx>
                <c:rich>
                  <a:bodyPr/>
                  <a:lstStyle/>
                  <a:p>
                    <a:fld id="{8DFA99E8-3E7D-432E-87CF-26E946152C0A}"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BA2-4E5E-B0F7-041977EB9E6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Sheet1!$G$5:$G$18</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cat>
          <c:val>
            <c:numRef>
              <c:f>Sheet1!$G$5:$G$18</c:f>
              <c:numCache>
                <c:formatCode>General</c:formatCode>
                <c:ptCount val="14"/>
                <c:pt idx="0">
                  <c:v>3</c:v>
                </c:pt>
                <c:pt idx="1">
                  <c:v>1</c:v>
                </c:pt>
                <c:pt idx="2">
                  <c:v>3</c:v>
                </c:pt>
                <c:pt idx="3">
                  <c:v>6</c:v>
                </c:pt>
                <c:pt idx="4">
                  <c:v>3</c:v>
                </c:pt>
                <c:pt idx="5">
                  <c:v>7</c:v>
                </c:pt>
                <c:pt idx="6">
                  <c:v>6</c:v>
                </c:pt>
                <c:pt idx="7">
                  <c:v>4</c:v>
                </c:pt>
                <c:pt idx="8">
                  <c:v>4</c:v>
                </c:pt>
                <c:pt idx="9">
                  <c:v>2</c:v>
                </c:pt>
                <c:pt idx="10">
                  <c:v>3</c:v>
                </c:pt>
                <c:pt idx="11">
                  <c:v>3</c:v>
                </c:pt>
                <c:pt idx="12">
                  <c:v>5</c:v>
                </c:pt>
                <c:pt idx="13">
                  <c:v>3</c:v>
                </c:pt>
              </c:numCache>
            </c:numRef>
          </c:val>
          <c:extLst>
            <c:ext xmlns:c15="http://schemas.microsoft.com/office/drawing/2012/chart" uri="{02D57815-91ED-43cb-92C2-25804820EDAC}">
              <c15:datalabelsRange>
                <c15:f>Sheet1!$G$5:$G$18</c15:f>
                <c15:dlblRangeCache>
                  <c:ptCount val="14"/>
                  <c:pt idx="0">
                    <c:v>6</c:v>
                  </c:pt>
                  <c:pt idx="1">
                    <c:v>2</c:v>
                  </c:pt>
                  <c:pt idx="2">
                    <c:v>5</c:v>
                  </c:pt>
                  <c:pt idx="3">
                    <c:v>10</c:v>
                  </c:pt>
                  <c:pt idx="4">
                    <c:v>8</c:v>
                  </c:pt>
                  <c:pt idx="5">
                    <c:v>15</c:v>
                  </c:pt>
                  <c:pt idx="6">
                    <c:v>15</c:v>
                  </c:pt>
                  <c:pt idx="7">
                    <c:v>17</c:v>
                  </c:pt>
                  <c:pt idx="8">
                    <c:v>31</c:v>
                  </c:pt>
                  <c:pt idx="9">
                    <c:v>30</c:v>
                  </c:pt>
                  <c:pt idx="10">
                    <c:v>12</c:v>
                  </c:pt>
                  <c:pt idx="11">
                    <c:v>12</c:v>
                  </c:pt>
                  <c:pt idx="12">
                    <c:v>12</c:v>
                  </c:pt>
                  <c:pt idx="13">
                    <c:v>12</c:v>
                  </c:pt>
                </c15:dlblRangeCache>
              </c15:datalabelsRange>
            </c:ext>
            <c:ext xmlns:c16="http://schemas.microsoft.com/office/drawing/2014/chart" uri="{C3380CC4-5D6E-409C-BE32-E72D297353CC}">
              <c16:uniqueId val="{0000000E-DBA2-4E5E-B0F7-041977EB9E62}"/>
            </c:ext>
          </c:extLst>
        </c:ser>
        <c:ser>
          <c:idx val="1"/>
          <c:order val="1"/>
          <c:tx>
            <c:strRef>
              <c:f>Sheet1!$G$5:$G$18</c:f>
              <c:strCache>
                <c:ptCount val="1"/>
                <c:pt idx="0">
                  <c:v>UMRW</c:v>
                </c:pt>
              </c:strCache>
            </c:strRef>
          </c:tx>
          <c:spPr>
            <a:solidFill>
              <a:schemeClr val="accent3"/>
            </a:solidFill>
            <a:ln>
              <a:noFill/>
            </a:ln>
            <a:effectLst/>
          </c:spPr>
          <c:invertIfNegative val="0"/>
          <c:dLbls>
            <c:delete val="1"/>
          </c:dLbls>
          <c:cat>
            <c:strRef>
              <c:f>Sheet1!$G$5:$G$18</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cat>
          <c:val>
            <c:numRef>
              <c:f>Sheet1!$G$5:$G$18</c:f>
              <c:numCache>
                <c:formatCode>General</c:formatCode>
                <c:ptCount val="14"/>
                <c:pt idx="0">
                  <c:v>3</c:v>
                </c:pt>
                <c:pt idx="1">
                  <c:v>1</c:v>
                </c:pt>
                <c:pt idx="6">
                  <c:v>2</c:v>
                </c:pt>
                <c:pt idx="7">
                  <c:v>1</c:v>
                </c:pt>
                <c:pt idx="9">
                  <c:v>1</c:v>
                </c:pt>
              </c:numCache>
            </c:numRef>
          </c:val>
          <c:extLst>
            <c:ext xmlns:c16="http://schemas.microsoft.com/office/drawing/2014/chart" uri="{C3380CC4-5D6E-409C-BE32-E72D297353CC}">
              <c16:uniqueId val="{0000000F-DBA2-4E5E-B0F7-041977EB9E62}"/>
            </c:ext>
          </c:extLst>
        </c:ser>
        <c:ser>
          <c:idx val="2"/>
          <c:order val="2"/>
          <c:tx>
            <c:strRef>
              <c:f>Sheet1!$G$5:$G$18</c:f>
              <c:strCache>
                <c:ptCount val="1"/>
                <c:pt idx="0">
                  <c:v>SWUCA</c:v>
                </c:pt>
              </c:strCache>
            </c:strRef>
          </c:tx>
          <c:spPr>
            <a:solidFill>
              <a:schemeClr val="accent4"/>
            </a:solidFill>
            <a:ln>
              <a:noFill/>
            </a:ln>
            <a:effectLst/>
          </c:spPr>
          <c:invertIfNegative val="0"/>
          <c:dLbls>
            <c:delete val="1"/>
          </c:dLbls>
          <c:cat>
            <c:strRef>
              <c:f>Sheet1!$G$5:$G$18</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cat>
          <c:val>
            <c:numRef>
              <c:f>Sheet1!$G$5:$G$18</c:f>
              <c:numCache>
                <c:formatCode>General</c:formatCode>
                <c:ptCount val="14"/>
                <c:pt idx="2">
                  <c:v>2</c:v>
                </c:pt>
                <c:pt idx="3">
                  <c:v>2</c:v>
                </c:pt>
                <c:pt idx="4">
                  <c:v>4</c:v>
                </c:pt>
                <c:pt idx="5">
                  <c:v>5</c:v>
                </c:pt>
                <c:pt idx="6">
                  <c:v>6</c:v>
                </c:pt>
                <c:pt idx="7">
                  <c:v>4</c:v>
                </c:pt>
                <c:pt idx="8">
                  <c:v>13</c:v>
                </c:pt>
                <c:pt idx="9">
                  <c:v>15</c:v>
                </c:pt>
                <c:pt idx="10">
                  <c:v>6</c:v>
                </c:pt>
                <c:pt idx="11">
                  <c:v>4</c:v>
                </c:pt>
                <c:pt idx="12">
                  <c:v>4</c:v>
                </c:pt>
                <c:pt idx="13">
                  <c:v>7</c:v>
                </c:pt>
              </c:numCache>
            </c:numRef>
          </c:val>
          <c:extLst>
            <c:ext xmlns:c16="http://schemas.microsoft.com/office/drawing/2014/chart" uri="{C3380CC4-5D6E-409C-BE32-E72D297353CC}">
              <c16:uniqueId val="{00000010-DBA2-4E5E-B0F7-041977EB9E62}"/>
            </c:ext>
          </c:extLst>
        </c:ser>
        <c:ser>
          <c:idx val="3"/>
          <c:order val="3"/>
          <c:tx>
            <c:strRef>
              <c:f>Sheet1!$G$5:$G$18</c:f>
              <c:strCache>
                <c:ptCount val="1"/>
                <c:pt idx="0">
                  <c:v>North</c:v>
                </c:pt>
              </c:strCache>
            </c:strRef>
          </c:tx>
          <c:spPr>
            <a:solidFill>
              <a:schemeClr val="accent5"/>
            </a:solidFill>
            <a:ln>
              <a:noFill/>
            </a:ln>
            <a:effectLst/>
          </c:spPr>
          <c:invertIfNegative val="0"/>
          <c:dLbls>
            <c:delete val="1"/>
          </c:dLbls>
          <c:cat>
            <c:strRef>
              <c:f>Sheet1!$G$5:$G$18</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cat>
          <c:val>
            <c:numRef>
              <c:f>Sheet1!$G$5:$G$18</c:f>
              <c:numCache>
                <c:formatCode>General</c:formatCode>
                <c:ptCount val="14"/>
                <c:pt idx="3">
                  <c:v>1</c:v>
                </c:pt>
                <c:pt idx="6">
                  <c:v>1</c:v>
                </c:pt>
                <c:pt idx="7">
                  <c:v>5</c:v>
                </c:pt>
                <c:pt idx="8">
                  <c:v>1</c:v>
                </c:pt>
                <c:pt idx="9">
                  <c:v>6</c:v>
                </c:pt>
                <c:pt idx="10">
                  <c:v>1</c:v>
                </c:pt>
                <c:pt idx="11">
                  <c:v>2</c:v>
                </c:pt>
                <c:pt idx="12">
                  <c:v>2</c:v>
                </c:pt>
                <c:pt idx="13">
                  <c:v>1</c:v>
                </c:pt>
              </c:numCache>
            </c:numRef>
          </c:val>
          <c:extLst>
            <c:ext xmlns:c16="http://schemas.microsoft.com/office/drawing/2014/chart" uri="{C3380CC4-5D6E-409C-BE32-E72D297353CC}">
              <c16:uniqueId val="{00000011-DBA2-4E5E-B0F7-041977EB9E62}"/>
            </c:ext>
          </c:extLst>
        </c:ser>
        <c:ser>
          <c:idx val="4"/>
          <c:order val="4"/>
          <c:tx>
            <c:strRef>
              <c:f>Sheet1!$G$5:$G$18</c:f>
              <c:strCache>
                <c:ptCount val="1"/>
                <c:pt idx="0">
                  <c:v>DPCWUCA</c:v>
                </c:pt>
              </c:strCache>
            </c:strRef>
          </c:tx>
          <c:spPr>
            <a:solidFill>
              <a:schemeClr val="accent6"/>
            </a:solidFill>
            <a:ln>
              <a:noFill/>
            </a:ln>
            <a:effectLst/>
          </c:spPr>
          <c:invertIfNegative val="0"/>
          <c:dLbls>
            <c:delete val="1"/>
          </c:dLbls>
          <c:cat>
            <c:strRef>
              <c:f>Sheet1!$G$5:$G$18</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cat>
          <c:val>
            <c:numRef>
              <c:f>Sheet1!$G$5:$G$18</c:f>
              <c:numCache>
                <c:formatCode>General</c:formatCode>
                <c:ptCount val="14"/>
                <c:pt idx="3">
                  <c:v>1</c:v>
                </c:pt>
                <c:pt idx="4">
                  <c:v>1</c:v>
                </c:pt>
                <c:pt idx="5">
                  <c:v>3</c:v>
                </c:pt>
                <c:pt idx="7">
                  <c:v>3</c:v>
                </c:pt>
                <c:pt idx="8">
                  <c:v>13</c:v>
                </c:pt>
                <c:pt idx="9">
                  <c:v>6</c:v>
                </c:pt>
                <c:pt idx="10">
                  <c:v>2</c:v>
                </c:pt>
                <c:pt idx="11">
                  <c:v>3</c:v>
                </c:pt>
                <c:pt idx="12">
                  <c:v>1</c:v>
                </c:pt>
                <c:pt idx="13">
                  <c:v>1</c:v>
                </c:pt>
              </c:numCache>
            </c:numRef>
          </c:val>
          <c:extLst>
            <c:ext xmlns:c16="http://schemas.microsoft.com/office/drawing/2014/chart" uri="{C3380CC4-5D6E-409C-BE32-E72D297353CC}">
              <c16:uniqueId val="{00000012-DBA2-4E5E-B0F7-041977EB9E62}"/>
            </c:ext>
          </c:extLst>
        </c:ser>
        <c:dLbls>
          <c:dLblPos val="ctr"/>
          <c:showLegendKey val="0"/>
          <c:showVal val="1"/>
          <c:showCatName val="0"/>
          <c:showSerName val="0"/>
          <c:showPercent val="0"/>
          <c:showBubbleSize val="0"/>
        </c:dLbls>
        <c:gapWidth val="150"/>
        <c:overlap val="100"/>
        <c:axId val="-2050031872"/>
        <c:axId val="-2140338112"/>
      </c:barChart>
      <c:catAx>
        <c:axId val="-20500318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sz="1400" dirty="0">
                    <a:solidFill>
                      <a:schemeClr val="bg1"/>
                    </a:solidFill>
                  </a:rPr>
                  <a:t>Fiscal Year</a:t>
                </a:r>
              </a:p>
            </c:rich>
          </c:tx>
          <c:layout>
            <c:manualLayout>
              <c:xMode val="edge"/>
              <c:yMode val="edge"/>
              <c:x val="0.48863029621297299"/>
              <c:y val="0.881743373627593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140338112"/>
        <c:crosses val="autoZero"/>
        <c:auto val="1"/>
        <c:lblAlgn val="ctr"/>
        <c:lblOffset val="100"/>
        <c:noMultiLvlLbl val="0"/>
      </c:catAx>
      <c:valAx>
        <c:axId val="-2140338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sz="1400" dirty="0">
                    <a:solidFill>
                      <a:schemeClr val="bg1"/>
                    </a:solidFill>
                  </a:rPr>
                  <a:t>Number of Projects</a:t>
                </a:r>
              </a:p>
            </c:rich>
          </c:tx>
          <c:layout>
            <c:manualLayout>
              <c:xMode val="edge"/>
              <c:yMode val="edge"/>
              <c:x val="1.1111111111111099E-2"/>
              <c:y val="0.31043140734168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50031872"/>
        <c:crosses val="autoZero"/>
        <c:crossBetween val="between"/>
      </c:valAx>
      <c:spPr>
        <a:noFill/>
        <a:ln>
          <a:noFill/>
        </a:ln>
        <a:effectLst/>
      </c:spPr>
    </c:plotArea>
    <c:legend>
      <c:legendPos val="b"/>
      <c:layout>
        <c:manualLayout>
          <c:xMode val="edge"/>
          <c:yMode val="edge"/>
          <c:x val="0.20779741638440399"/>
          <c:y val="0.93863147388266599"/>
          <c:w val="0.68945749937682399"/>
          <c:h val="5.060404484788610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solidFill>
      <a:schemeClr val="bg1">
        <a:alpha val="10000"/>
      </a:schemeClr>
    </a:soli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B9E31D-2355-42B1-9254-CBBCB50046EB}" type="datetimeFigureOut">
              <a:rPr lang="en-US" smtClean="0"/>
              <a:pPr/>
              <a:t>4/14/2017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A24B40-49BC-4725-986F-18792371F219}" type="slidenum">
              <a:rPr lang="en-US" smtClean="0"/>
              <a:pPr/>
              <a:t>‹#›</a:t>
            </a:fld>
            <a:endParaRPr lang="en-US" dirty="0"/>
          </a:p>
        </p:txBody>
      </p:sp>
    </p:spTree>
    <p:extLst>
      <p:ext uri="{BB962C8B-B14F-4D97-AF65-F5344CB8AC3E}">
        <p14:creationId xmlns:p14="http://schemas.microsoft.com/office/powerpoint/2010/main" val="9801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a:t>Introduction</a:t>
            </a:r>
          </a:p>
          <a:p>
            <a:pPr eaLnBrk="1" hangingPunct="1"/>
            <a:r>
              <a:rPr lang="en-US" baseline="0" dirty="0"/>
              <a:t>Brief presentation on the District’s FARMS Program</a:t>
            </a:r>
          </a:p>
          <a:p>
            <a:pPr eaLnBrk="1" hangingPunct="1"/>
            <a:r>
              <a:rPr lang="en-US" baseline="0" dirty="0"/>
              <a:t>Provide overview of the program including:</a:t>
            </a:r>
          </a:p>
          <a:p>
            <a:pPr eaLnBrk="1" hangingPunct="1"/>
            <a:r>
              <a:rPr lang="en-US" baseline="0" dirty="0"/>
              <a:t>	a short background</a:t>
            </a:r>
          </a:p>
          <a:p>
            <a:pPr eaLnBrk="1" hangingPunct="1"/>
            <a:r>
              <a:rPr lang="en-US" baseline="0" dirty="0"/>
              <a:t>	share with you the (5) FARMS Program Goals,</a:t>
            </a:r>
          </a:p>
          <a:p>
            <a:pPr eaLnBrk="1" hangingPunct="1"/>
            <a:r>
              <a:rPr lang="en-US" baseline="0" dirty="0"/>
              <a:t>	identify some FARMS BMP Examples we’ve cost shared,</a:t>
            </a:r>
          </a:p>
          <a:p>
            <a:pPr eaLnBrk="1" hangingPunct="1"/>
            <a:r>
              <a:rPr lang="en-US" baseline="0" dirty="0"/>
              <a:t>	FARMS Program Stats, Project coverage, and Funding levels.</a:t>
            </a:r>
          </a:p>
          <a:p>
            <a:endParaRPr lang="en-US" dirty="0"/>
          </a:p>
        </p:txBody>
      </p:sp>
      <p:sp>
        <p:nvSpPr>
          <p:cNvPr id="4" name="Slide Number Placeholder 3"/>
          <p:cNvSpPr>
            <a:spLocks noGrp="1"/>
          </p:cNvSpPr>
          <p:nvPr>
            <p:ph type="sldNum" sz="quarter" idx="10"/>
          </p:nvPr>
        </p:nvSpPr>
        <p:spPr/>
        <p:txBody>
          <a:bodyPr/>
          <a:lstStyle/>
          <a:p>
            <a:fld id="{71A24B40-49BC-4725-986F-18792371F219}" type="slidenum">
              <a:rPr lang="en-US" smtClean="0"/>
              <a:pPr/>
              <a:t>1</a:t>
            </a:fld>
            <a:endParaRPr lang="en-US" dirty="0"/>
          </a:p>
        </p:txBody>
      </p:sp>
    </p:spTree>
    <p:extLst>
      <p:ext uri="{BB962C8B-B14F-4D97-AF65-F5344CB8AC3E}">
        <p14:creationId xmlns:p14="http://schemas.microsoft.com/office/powerpoint/2010/main" val="1459922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chemeClr val="tx1"/>
                </a:solidFill>
              </a:rPr>
              <a:t>FARMS</a:t>
            </a:r>
            <a:r>
              <a:rPr lang="en-US" baseline="0" dirty="0">
                <a:solidFill>
                  <a:schemeClr val="tx1"/>
                </a:solidFill>
              </a:rPr>
              <a:t> operates as a reimbursement program.</a:t>
            </a:r>
          </a:p>
          <a:p>
            <a:r>
              <a:rPr lang="en-US" dirty="0">
                <a:solidFill>
                  <a:schemeClr val="tx1"/>
                </a:solidFill>
              </a:rPr>
              <a:t>The Agricultural</a:t>
            </a:r>
            <a:r>
              <a:rPr lang="en-US" baseline="0" dirty="0">
                <a:solidFill>
                  <a:schemeClr val="tx1"/>
                </a:solidFill>
              </a:rPr>
              <a:t> community has shown strong support over the years for the FARMS Program</a:t>
            </a:r>
          </a:p>
          <a:p>
            <a:r>
              <a:rPr lang="en-US" baseline="0" dirty="0">
                <a:solidFill>
                  <a:schemeClr val="tx1"/>
                </a:solidFill>
              </a:rPr>
              <a:t>The District aims to continue it’s support of the FARMS program and other agricultural programs as is evident in the District’s strong financial support, while continuing with FARMS Program projects in the future.</a:t>
            </a:r>
          </a:p>
          <a:p>
            <a:pPr eaLnBrk="1" hangingPunct="1"/>
            <a:r>
              <a:rPr lang="en-US" baseline="0"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A24B40-49BC-4725-986F-18792371F2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148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71A24B40-49BC-4725-986F-18792371F219}" type="slidenum">
              <a:rPr lang="en-US" smtClean="0"/>
              <a:pPr/>
              <a:t>11</a:t>
            </a:fld>
            <a:endParaRPr lang="en-US" dirty="0"/>
          </a:p>
        </p:txBody>
      </p:sp>
    </p:spTree>
    <p:extLst>
      <p:ext uri="{BB962C8B-B14F-4D97-AF65-F5344CB8AC3E}">
        <p14:creationId xmlns:p14="http://schemas.microsoft.com/office/powerpoint/2010/main" val="399924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1A24B40-49BC-4725-986F-18792371F219}" type="slidenum">
              <a:rPr lang="en-US" smtClean="0"/>
              <a:pPr/>
              <a:t>12</a:t>
            </a:fld>
            <a:endParaRPr lang="en-US" dirty="0"/>
          </a:p>
        </p:txBody>
      </p:sp>
    </p:spTree>
    <p:extLst>
      <p:ext uri="{BB962C8B-B14F-4D97-AF65-F5344CB8AC3E}">
        <p14:creationId xmlns:p14="http://schemas.microsoft.com/office/powerpoint/2010/main" val="649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FARMS is a cost-share reimbursement program with agricultural producers. </a:t>
            </a:r>
          </a:p>
          <a:p>
            <a:r>
              <a:rPr lang="en-US" dirty="0"/>
              <a:t>The program was created in 2003 and works closely</a:t>
            </a:r>
            <a:r>
              <a:rPr lang="en-US" baseline="0" dirty="0"/>
              <a:t> with the Florida Department of Agriculture</a:t>
            </a:r>
            <a:endParaRPr lang="en-US" dirty="0"/>
          </a:p>
          <a:p>
            <a:r>
              <a:rPr lang="en-US" baseline="0" dirty="0"/>
              <a:t>The Program has 5 goals. </a:t>
            </a:r>
          </a:p>
          <a:p>
            <a:endParaRPr lang="en-US" dirty="0"/>
          </a:p>
          <a:p>
            <a:endParaRPr lang="en-US" dirty="0"/>
          </a:p>
        </p:txBody>
      </p:sp>
      <p:sp>
        <p:nvSpPr>
          <p:cNvPr id="4" name="Slide Number Placeholder 3"/>
          <p:cNvSpPr>
            <a:spLocks noGrp="1"/>
          </p:cNvSpPr>
          <p:nvPr>
            <p:ph type="sldNum" sz="quarter" idx="10"/>
          </p:nvPr>
        </p:nvSpPr>
        <p:spPr/>
        <p:txBody>
          <a:bodyPr/>
          <a:lstStyle/>
          <a:p>
            <a:fld id="{71A24B40-49BC-4725-986F-18792371F219}" type="slidenum">
              <a:rPr lang="en-US" smtClean="0"/>
              <a:pPr/>
              <a:t>2</a:t>
            </a:fld>
            <a:endParaRPr lang="en-US" dirty="0"/>
          </a:p>
        </p:txBody>
      </p:sp>
    </p:spTree>
    <p:extLst>
      <p:ext uri="{BB962C8B-B14F-4D97-AF65-F5344CB8AC3E}">
        <p14:creationId xmlns:p14="http://schemas.microsoft.com/office/powerpoint/2010/main" val="3689613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In the Dover/Plant City area the goal of the FARMS Program is to reduce the amount of groundwater used for cold protection.</a:t>
            </a:r>
          </a:p>
          <a:p>
            <a:r>
              <a:rPr lang="en-US" baseline="0" dirty="0">
                <a:solidFill>
                  <a:schemeClr val="tx1"/>
                </a:solidFill>
              </a:rPr>
              <a:t>The DPCWUCA was established in 2011 as a result of an extended freeze event in 2010. </a:t>
            </a:r>
          </a:p>
          <a:p>
            <a:r>
              <a:rPr lang="en-US" baseline="0" dirty="0">
                <a:solidFill>
                  <a:schemeClr val="tx1"/>
                </a:solidFill>
              </a:rPr>
              <a:t>That freeze event resulted in numerous dry well complaints as a result of agricultural related freeze protection.</a:t>
            </a:r>
          </a:p>
          <a:p>
            <a:r>
              <a:rPr lang="en-US" baseline="0" dirty="0">
                <a:solidFill>
                  <a:schemeClr val="tx1"/>
                </a:solidFill>
              </a:rPr>
              <a:t>The FARMS Goal is to reduce the amount of groundwater used for freeze protection by 20% by 2020.</a:t>
            </a:r>
          </a:p>
          <a:p>
            <a:r>
              <a:rPr lang="en-US" baseline="0" dirty="0">
                <a:solidFill>
                  <a:schemeClr val="tx1"/>
                </a:solidFill>
              </a:rPr>
              <a:t>To date the Board has approved 22 Frost/Freeze protection projects with an estimated offset of 41.19 MGD per freeze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71A24B40-49BC-4725-986F-18792371F219}" type="slidenum">
              <a:rPr lang="en-US" smtClean="0"/>
              <a:pPr/>
              <a:t>3</a:t>
            </a:fld>
            <a:endParaRPr lang="en-US" dirty="0"/>
          </a:p>
        </p:txBody>
      </p:sp>
    </p:spTree>
    <p:extLst>
      <p:ext uri="{BB962C8B-B14F-4D97-AF65-F5344CB8AC3E}">
        <p14:creationId xmlns:p14="http://schemas.microsoft.com/office/powerpoint/2010/main" val="12283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Tailwater recovery is the most common BMP that we cost share. We will reimburse growers up to 50% of FARMS eligible costs that typically include pumps, filters and mainline necessary to hook the tailwater pond up to the existing irrigation system. The grower is required to pay for at least 25% of the total project cost. We do not reimburse for excavation costs so that is usually considered part of the growers matching dollars. During construction and before the project is operational the grower is also required to modify their Water Use Permit. Any groundwater offset by the tailwater recovery system is placed on standby on their permit. The grower </a:t>
            </a:r>
            <a:r>
              <a:rPr lang="en-US" b="1" baseline="0" dirty="0">
                <a:solidFill>
                  <a:schemeClr val="tx1"/>
                </a:solidFill>
              </a:rPr>
              <a:t>does not </a:t>
            </a:r>
            <a:r>
              <a:rPr lang="en-US" baseline="0" dirty="0">
                <a:solidFill>
                  <a:schemeClr val="tx1"/>
                </a:solidFill>
              </a:rPr>
              <a:t>lose groundwater quantities from their permit. Again those quantities are put on standby in the vent that the surface water is not available. </a:t>
            </a:r>
          </a:p>
        </p:txBody>
      </p:sp>
      <p:sp>
        <p:nvSpPr>
          <p:cNvPr id="4" name="Slide Number Placeholder 3"/>
          <p:cNvSpPr>
            <a:spLocks noGrp="1"/>
          </p:cNvSpPr>
          <p:nvPr>
            <p:ph type="sldNum" sz="quarter" idx="10"/>
          </p:nvPr>
        </p:nvSpPr>
        <p:spPr/>
        <p:txBody>
          <a:bodyPr/>
          <a:lstStyle/>
          <a:p>
            <a:fld id="{71A24B40-49BC-4725-986F-18792371F219}" type="slidenum">
              <a:rPr lang="en-US" smtClean="0"/>
              <a:pPr/>
              <a:t>4</a:t>
            </a:fld>
            <a:endParaRPr lang="en-US" dirty="0"/>
          </a:p>
        </p:txBody>
      </p:sp>
    </p:spTree>
    <p:extLst>
      <p:ext uri="{BB962C8B-B14F-4D97-AF65-F5344CB8AC3E}">
        <p14:creationId xmlns:p14="http://schemas.microsoft.com/office/powerpoint/2010/main" val="295147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If your farm is too small or if you don’t have space on the farm for tailwater recovery, we can cost share some other BMPs to help growers conserve water. Typical water conservation BMPs include automating your irrigation system and incorporating soil moisture probes and weather stations into your decision support systems. These allow growers to make irrigation decisions based on site specific criteria and conditions. Again, we will reimburse up to 50% for many of these BMPs. </a:t>
            </a:r>
          </a:p>
        </p:txBody>
      </p:sp>
      <p:sp>
        <p:nvSpPr>
          <p:cNvPr id="4" name="Slide Number Placeholder 3"/>
          <p:cNvSpPr>
            <a:spLocks noGrp="1"/>
          </p:cNvSpPr>
          <p:nvPr>
            <p:ph type="sldNum" sz="quarter" idx="10"/>
          </p:nvPr>
        </p:nvSpPr>
        <p:spPr/>
        <p:txBody>
          <a:bodyPr/>
          <a:lstStyle/>
          <a:p>
            <a:fld id="{71A24B40-49BC-4725-986F-18792371F219}" type="slidenum">
              <a:rPr lang="en-US" smtClean="0"/>
              <a:pPr/>
              <a:t>5</a:t>
            </a:fld>
            <a:endParaRPr lang="en-US" dirty="0"/>
          </a:p>
        </p:txBody>
      </p:sp>
    </p:spTree>
    <p:extLst>
      <p:ext uri="{BB962C8B-B14F-4D97-AF65-F5344CB8AC3E}">
        <p14:creationId xmlns:p14="http://schemas.microsoft.com/office/powerpoint/2010/main" val="143486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The previous BMPs mentioned will help growers save groundwater for daily irrigation. We can really open the wallet and increase the reimbursement rate if your project reduces groundwater used for frost/freeze protection. The Dover/Plant City area has been included in a rule revision that allows the District to reimburse growers up to 75% if their project qualifies. This means that not only do you save water for daily irrigation but also for frost/freeze protection. This is typically limited to tailwater recovery systems. We also fund frost freeze BMPs like chemical protectants and row covers at a 75% rate for qualifying projects. </a:t>
            </a:r>
          </a:p>
        </p:txBody>
      </p:sp>
      <p:sp>
        <p:nvSpPr>
          <p:cNvPr id="4" name="Slide Number Placeholder 3"/>
          <p:cNvSpPr>
            <a:spLocks noGrp="1"/>
          </p:cNvSpPr>
          <p:nvPr>
            <p:ph type="sldNum" sz="quarter" idx="10"/>
          </p:nvPr>
        </p:nvSpPr>
        <p:spPr/>
        <p:txBody>
          <a:bodyPr/>
          <a:lstStyle/>
          <a:p>
            <a:fld id="{71A24B40-49BC-4725-986F-18792371F219}" type="slidenum">
              <a:rPr lang="en-US" smtClean="0"/>
              <a:pPr/>
              <a:t>6</a:t>
            </a:fld>
            <a:endParaRPr lang="en-US" dirty="0"/>
          </a:p>
        </p:txBody>
      </p:sp>
    </p:spTree>
    <p:extLst>
      <p:ext uri="{BB962C8B-B14F-4D97-AF65-F5344CB8AC3E}">
        <p14:creationId xmlns:p14="http://schemas.microsoft.com/office/powerpoint/2010/main" val="201657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The</a:t>
            </a:r>
            <a:r>
              <a:rPr lang="en-US" altLang="en-US" baseline="0" dirty="0">
                <a:ea typeface="ＭＳ Ｐゴシック" panose="020B0600070205080204" pitchFamily="34" charset="-128"/>
              </a:rPr>
              <a:t> </a:t>
            </a:r>
            <a:r>
              <a:rPr lang="en-US" altLang="en-US" dirty="0">
                <a:ea typeface="ＭＳ Ｐゴシック" panose="020B0600070205080204" pitchFamily="34" charset="-128"/>
              </a:rPr>
              <a:t>Governing Board has approved 182 projects with a projected offset of 27 MGD.</a:t>
            </a:r>
          </a:p>
          <a:p>
            <a:pPr lvl="1"/>
            <a:r>
              <a:rPr lang="en-US" altLang="en-US" dirty="0">
                <a:ea typeface="ＭＳ Ｐゴシック" panose="020B0600070205080204" pitchFamily="34" charset="-128"/>
              </a:rPr>
              <a:t>District Reimbursement	$28.7 – 44%</a:t>
            </a:r>
          </a:p>
          <a:p>
            <a:pPr lvl="1"/>
            <a:r>
              <a:rPr lang="en-US" altLang="en-US" dirty="0">
                <a:ea typeface="ＭＳ Ｐゴシック" panose="020B0600070205080204" pitchFamily="34" charset="-128"/>
              </a:rPr>
              <a:t>State</a:t>
            </a:r>
            <a:r>
              <a:rPr lang="en-US" altLang="en-US" baseline="0" dirty="0">
                <a:ea typeface="ＭＳ Ｐゴシック" panose="020B0600070205080204" pitchFamily="34" charset="-128"/>
              </a:rPr>
              <a:t> Appropriation		$7.3 – 11%</a:t>
            </a:r>
          </a:p>
          <a:p>
            <a:pPr lvl="1"/>
            <a:r>
              <a:rPr lang="en-US" altLang="en-US" baseline="0" dirty="0">
                <a:ea typeface="ＭＳ Ｐゴシック" panose="020B0600070205080204" pitchFamily="34" charset="-128"/>
              </a:rPr>
              <a:t>FDACS			$0.8 – 1%</a:t>
            </a:r>
          </a:p>
          <a:p>
            <a:pPr lvl="1"/>
            <a:r>
              <a:rPr lang="en-US" altLang="en-US" baseline="0" dirty="0">
                <a:ea typeface="ＭＳ Ｐゴシック" panose="020B0600070205080204" pitchFamily="34" charset="-128"/>
              </a:rPr>
              <a:t>Grower			$28.8 – 44%</a:t>
            </a:r>
          </a:p>
          <a:p>
            <a:pPr marL="465887" lvl="1" defTabSz="931774" eaLnBrk="0" fontAlgn="base" hangingPunct="0">
              <a:spcBef>
                <a:spcPct val="30000"/>
              </a:spcBef>
              <a:spcAft>
                <a:spcPct val="0"/>
              </a:spcAft>
              <a:defRPr/>
            </a:pPr>
            <a:r>
              <a:rPr lang="en-US" altLang="en-US" dirty="0">
                <a:ea typeface="ＭＳ Ｐゴシック" panose="020B0600070205080204" pitchFamily="34" charset="-128"/>
              </a:rPr>
              <a:t>Total Project Cost:	</a:t>
            </a:r>
            <a:r>
              <a:rPr lang="en-US" altLang="en-US" baseline="0" dirty="0">
                <a:ea typeface="ＭＳ Ｐゴシック" panose="020B0600070205080204" pitchFamily="34" charset="-128"/>
              </a:rPr>
              <a:t>                       </a:t>
            </a:r>
            <a:r>
              <a:rPr lang="en-US" altLang="en-US" dirty="0">
                <a:ea typeface="ＭＳ Ｐゴシック" panose="020B0600070205080204" pitchFamily="34" charset="-128"/>
              </a:rPr>
              <a:t>$65.7</a:t>
            </a:r>
            <a:r>
              <a:rPr lang="en-US" altLang="en-US" baseline="0" dirty="0">
                <a:ea typeface="ＭＳ Ｐゴシック" panose="020B0600070205080204" pitchFamily="34" charset="-128"/>
              </a:rPr>
              <a:t> – 100%</a:t>
            </a:r>
            <a:endParaRPr lang="en-US" altLang="en-US" b="1"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71A24B40-49BC-4725-986F-18792371F219}" type="slidenum">
              <a:rPr lang="en-US" smtClean="0"/>
              <a:pPr/>
              <a:t>7</a:t>
            </a:fld>
            <a:endParaRPr lang="en-US" dirty="0"/>
          </a:p>
        </p:txBody>
      </p:sp>
    </p:spTree>
    <p:extLst>
      <p:ext uri="{BB962C8B-B14F-4D97-AF65-F5344CB8AC3E}">
        <p14:creationId xmlns:p14="http://schemas.microsoft.com/office/powerpoint/2010/main" val="83882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u="sng" dirty="0">
                <a:solidFill>
                  <a:schemeClr val="tx1"/>
                </a:solidFill>
              </a:rPr>
              <a:t>IFAS</a:t>
            </a:r>
            <a:r>
              <a:rPr lang="en-US" dirty="0">
                <a:solidFill>
                  <a:schemeClr val="tx1"/>
                </a:solidFill>
              </a:rPr>
              <a:t>:</a:t>
            </a:r>
            <a:r>
              <a:rPr lang="en-US" baseline="0" dirty="0">
                <a:solidFill>
                  <a:schemeClr val="tx1"/>
                </a:solidFill>
              </a:rPr>
              <a:t> </a:t>
            </a:r>
            <a:r>
              <a:rPr lang="en-US" dirty="0">
                <a:solidFill>
                  <a:schemeClr val="tx1"/>
                </a:solidFill>
              </a:rPr>
              <a:t>Projects applicable to both</a:t>
            </a:r>
            <a:r>
              <a:rPr lang="en-US" baseline="0" dirty="0">
                <a:solidFill>
                  <a:schemeClr val="tx1"/>
                </a:solidFill>
              </a:rPr>
              <a:t> production agriculture and urban landscapes </a:t>
            </a:r>
            <a:r>
              <a:rPr lang="en-US" dirty="0">
                <a:solidFill>
                  <a:schemeClr val="tx1"/>
                </a:solidFill>
              </a:rPr>
              <a:t>include FAWN, BMP implementation, soil moisture sensors, comparing different techniques to estimating ET.</a:t>
            </a:r>
          </a:p>
          <a:p>
            <a:r>
              <a:rPr lang="en-US" dirty="0">
                <a:latin typeface="Arial" pitchFamily="34" charset="0"/>
                <a:cs typeface="Arial" pitchFamily="34" charset="0"/>
              </a:rPr>
              <a:t>Status: 8 ongoing (2 new in FY17)   </a:t>
            </a:r>
          </a:p>
        </p:txBody>
      </p:sp>
      <p:sp>
        <p:nvSpPr>
          <p:cNvPr id="4" name="Slide Number Placeholder 3"/>
          <p:cNvSpPr>
            <a:spLocks noGrp="1"/>
          </p:cNvSpPr>
          <p:nvPr>
            <p:ph type="sldNum" sz="quarter" idx="10"/>
          </p:nvPr>
        </p:nvSpPr>
        <p:spPr/>
        <p:txBody>
          <a:bodyPr/>
          <a:lstStyle/>
          <a:p>
            <a:fld id="{71A24B40-49BC-4725-986F-18792371F219}" type="slidenum">
              <a:rPr lang="en-US" smtClean="0"/>
              <a:pPr/>
              <a:t>8</a:t>
            </a:fld>
            <a:endParaRPr lang="en-US" dirty="0"/>
          </a:p>
        </p:txBody>
      </p:sp>
    </p:spTree>
    <p:extLst>
      <p:ext uri="{BB962C8B-B14F-4D97-AF65-F5344CB8AC3E}">
        <p14:creationId xmlns:p14="http://schemas.microsoft.com/office/powerpoint/2010/main" val="1924620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1A24B40-49BC-4725-986F-18792371F219}" type="slidenum">
              <a:rPr lang="en-US" smtClean="0"/>
              <a:pPr/>
              <a:t>9</a:t>
            </a:fld>
            <a:endParaRPr lang="en-US" dirty="0"/>
          </a:p>
        </p:txBody>
      </p:sp>
    </p:spTree>
    <p:extLst>
      <p:ext uri="{BB962C8B-B14F-4D97-AF65-F5344CB8AC3E}">
        <p14:creationId xmlns:p14="http://schemas.microsoft.com/office/powerpoint/2010/main" val="17982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nSpc>
                <a:spcPct val="80000"/>
              </a:lnSpc>
              <a:defRPr>
                <a:solidFill>
                  <a:schemeClr val="bg1"/>
                </a:solidFill>
                <a:latin typeface="Rockwell" pitchFamily="18"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chemeClr val="bg1"/>
                </a:solidFill>
                <a:latin typeface="Rockwell"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CA169D-DCAB-4C9C-AA77-B0115EB9F563}" type="datetimeFigureOut">
              <a:rPr lang="en-US" smtClean="0"/>
              <a:pPr/>
              <a:t>4/14/2017</a:t>
            </a:fld>
            <a:endParaRPr lang="en-US" dirty="0"/>
          </a:p>
        </p:txBody>
      </p:sp>
      <p:sp>
        <p:nvSpPr>
          <p:cNvPr id="6" name="Slide Number Placeholder 5"/>
          <p:cNvSpPr>
            <a:spLocks noGrp="1"/>
          </p:cNvSpPr>
          <p:nvPr>
            <p:ph type="sldNum" sz="quarter" idx="12"/>
          </p:nvPr>
        </p:nvSpPr>
        <p:spPr/>
        <p:txBody>
          <a:bodyPr/>
          <a:lstStyle/>
          <a:p>
            <a:fld id="{D54239EE-A5B6-43B5-9CC1-3A1A3E3E527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A169D-DCAB-4C9C-AA77-B0115EB9F563}" type="datetimeFigureOut">
              <a:rPr lang="en-US" smtClean="0"/>
              <a:pPr/>
              <a:t>4/14/2017</a:t>
            </a:fld>
            <a:endParaRPr lang="en-US" dirty="0"/>
          </a:p>
        </p:txBody>
      </p:sp>
      <p:sp>
        <p:nvSpPr>
          <p:cNvPr id="6" name="Slide Number Placeholder 5"/>
          <p:cNvSpPr>
            <a:spLocks noGrp="1"/>
          </p:cNvSpPr>
          <p:nvPr>
            <p:ph type="sldNum" sz="quarter" idx="12"/>
          </p:nvPr>
        </p:nvSpPr>
        <p:spPr/>
        <p:txBody>
          <a:bodyPr/>
          <a:lstStyle/>
          <a:p>
            <a:fld id="{D54239EE-A5B6-43B5-9CC1-3A1A3E3E527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A169D-DCAB-4C9C-AA77-B0115EB9F563}" type="datetimeFigureOut">
              <a:rPr lang="en-US" smtClean="0"/>
              <a:pPr/>
              <a:t>4/14/2017</a:t>
            </a:fld>
            <a:endParaRPr lang="en-US" dirty="0"/>
          </a:p>
        </p:txBody>
      </p:sp>
      <p:sp>
        <p:nvSpPr>
          <p:cNvPr id="6" name="Slide Number Placeholder 5"/>
          <p:cNvSpPr>
            <a:spLocks noGrp="1"/>
          </p:cNvSpPr>
          <p:nvPr>
            <p:ph type="sldNum" sz="quarter" idx="12"/>
          </p:nvPr>
        </p:nvSpPr>
        <p:spPr/>
        <p:txBody>
          <a:bodyPr/>
          <a:lstStyle/>
          <a:p>
            <a:fld id="{D54239EE-A5B6-43B5-9CC1-3A1A3E3E527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tIns="0" bIns="0" anchor="t" anchorCtr="0">
            <a:noAutofit/>
          </a:bodyPr>
          <a:lstStyle>
            <a:lvl1pPr>
              <a:lnSpc>
                <a:spcPct val="80000"/>
              </a:lnSpc>
              <a:defRPr sz="3600" b="1">
                <a:solidFill>
                  <a:schemeClr val="bg1"/>
                </a:solidFill>
                <a:latin typeface="Rockwell"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latin typeface="Rockwell" pitchFamily="18" charset="0"/>
              </a:defRPr>
            </a:lvl1pPr>
            <a:lvl2pPr>
              <a:defRPr>
                <a:solidFill>
                  <a:schemeClr val="bg1"/>
                </a:solidFill>
                <a:latin typeface="Rockwell" pitchFamily="18" charset="0"/>
              </a:defRPr>
            </a:lvl2pPr>
            <a:lvl3pPr>
              <a:defRPr>
                <a:solidFill>
                  <a:schemeClr val="bg1"/>
                </a:solidFill>
                <a:latin typeface="Rockwell" pitchFamily="18" charset="0"/>
              </a:defRPr>
            </a:lvl3pPr>
            <a:lvl4pPr>
              <a:defRPr>
                <a:solidFill>
                  <a:schemeClr val="bg1"/>
                </a:solidFill>
                <a:latin typeface="Rockwell" pitchFamily="18" charset="0"/>
              </a:defRPr>
            </a:lvl4pPr>
            <a:lvl5pPr>
              <a:defRPr>
                <a:solidFill>
                  <a:schemeClr val="bg1"/>
                </a:solidFill>
                <a:latin typeface="Rockwell"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CA169D-DCAB-4C9C-AA77-B0115EB9F563}" type="datetimeFigureOut">
              <a:rPr lang="en-US" smtClean="0"/>
              <a:pPr/>
              <a:t>4/14/2017</a:t>
            </a:fld>
            <a:endParaRPr lang="en-US" dirty="0"/>
          </a:p>
        </p:txBody>
      </p:sp>
      <p:sp>
        <p:nvSpPr>
          <p:cNvPr id="6" name="Slide Number Placeholder 5"/>
          <p:cNvSpPr>
            <a:spLocks noGrp="1"/>
          </p:cNvSpPr>
          <p:nvPr>
            <p:ph type="sldNum" sz="quarter" idx="12"/>
          </p:nvPr>
        </p:nvSpPr>
        <p:spPr/>
        <p:txBody>
          <a:bodyPr/>
          <a:lstStyle/>
          <a:p>
            <a:fld id="{D54239EE-A5B6-43B5-9CC1-3A1A3E3E527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0CA169D-DCAB-4C9C-AA77-B0115EB9F563}" type="datetimeFigureOut">
              <a:rPr lang="en-US" smtClean="0"/>
              <a:pPr/>
              <a:t>4/14/2017</a:t>
            </a:fld>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4239EE-A5B6-43B5-9CC1-3A1A3E3E527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tabLst/>
              <a:defRPr sz="2800"/>
            </a:lvl1pPr>
            <a:lvl2pPr>
              <a:tabLst/>
              <a:defRPr sz="2400"/>
            </a:lvl2pPr>
            <a:lvl3pPr>
              <a:tabLst/>
              <a:defRPr sz="2000"/>
            </a:lvl3pPr>
            <a:lvl4pPr>
              <a:tabLst/>
              <a:defRPr sz="1800"/>
            </a:lvl4pPr>
            <a:lvl5pPr>
              <a:tabLs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CA169D-DCAB-4C9C-AA77-B0115EB9F563}" type="datetimeFigureOut">
              <a:rPr lang="en-US" smtClean="0"/>
              <a:pPr/>
              <a:t>4/14/2017</a:t>
            </a:fld>
            <a:endParaRPr lang="en-US" dirty="0"/>
          </a:p>
        </p:txBody>
      </p:sp>
      <p:sp>
        <p:nvSpPr>
          <p:cNvPr id="7" name="Slide Number Placeholder 6"/>
          <p:cNvSpPr>
            <a:spLocks noGrp="1"/>
          </p:cNvSpPr>
          <p:nvPr>
            <p:ph type="sldNum" sz="quarter" idx="12"/>
          </p:nvPr>
        </p:nvSpPr>
        <p:spPr/>
        <p:txBody>
          <a:bodyPr/>
          <a:lstStyle/>
          <a:p>
            <a:fld id="{D54239EE-A5B6-43B5-9CC1-3A1A3E3E527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CA169D-DCAB-4C9C-AA77-B0115EB9F563}" type="datetimeFigureOut">
              <a:rPr lang="en-US" smtClean="0"/>
              <a:pPr/>
              <a:t>4/14/2017</a:t>
            </a:fld>
            <a:endParaRPr lang="en-US" dirty="0"/>
          </a:p>
        </p:txBody>
      </p:sp>
      <p:sp>
        <p:nvSpPr>
          <p:cNvPr id="9" name="Slide Number Placeholder 8"/>
          <p:cNvSpPr>
            <a:spLocks noGrp="1"/>
          </p:cNvSpPr>
          <p:nvPr>
            <p:ph type="sldNum" sz="quarter" idx="12"/>
          </p:nvPr>
        </p:nvSpPr>
        <p:spPr/>
        <p:txBody>
          <a:bodyPr/>
          <a:lstStyle/>
          <a:p>
            <a:fld id="{D54239EE-A5B6-43B5-9CC1-3A1A3E3E527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CA169D-DCAB-4C9C-AA77-B0115EB9F563}" type="datetimeFigureOut">
              <a:rPr lang="en-US" smtClean="0"/>
              <a:pPr/>
              <a:t>4/14/2017</a:t>
            </a:fld>
            <a:endParaRPr lang="en-US" dirty="0"/>
          </a:p>
        </p:txBody>
      </p:sp>
      <p:sp>
        <p:nvSpPr>
          <p:cNvPr id="5" name="Slide Number Placeholder 4"/>
          <p:cNvSpPr>
            <a:spLocks noGrp="1"/>
          </p:cNvSpPr>
          <p:nvPr>
            <p:ph type="sldNum" sz="quarter" idx="12"/>
          </p:nvPr>
        </p:nvSpPr>
        <p:spPr/>
        <p:txBody>
          <a:bodyPr/>
          <a:lstStyle/>
          <a:p>
            <a:fld id="{D54239EE-A5B6-43B5-9CC1-3A1A3E3E527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A169D-DCAB-4C9C-AA77-B0115EB9F563}" type="datetimeFigureOut">
              <a:rPr lang="en-US" smtClean="0"/>
              <a:pPr/>
              <a:t>4/14/2017</a:t>
            </a:fld>
            <a:endParaRPr lang="en-US" dirty="0"/>
          </a:p>
        </p:txBody>
      </p:sp>
      <p:sp>
        <p:nvSpPr>
          <p:cNvPr id="4" name="Slide Number Placeholder 3"/>
          <p:cNvSpPr>
            <a:spLocks noGrp="1"/>
          </p:cNvSpPr>
          <p:nvPr>
            <p:ph type="sldNum" sz="quarter" idx="12"/>
          </p:nvPr>
        </p:nvSpPr>
        <p:spPr/>
        <p:txBody>
          <a:bodyPr/>
          <a:lstStyle/>
          <a:p>
            <a:fld id="{D54239EE-A5B6-43B5-9CC1-3A1A3E3E527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CA169D-DCAB-4C9C-AA77-B0115EB9F563}" type="datetimeFigureOut">
              <a:rPr lang="en-US" smtClean="0"/>
              <a:pPr/>
              <a:t>4/14/2017</a:t>
            </a:fld>
            <a:endParaRPr lang="en-US" dirty="0"/>
          </a:p>
        </p:txBody>
      </p:sp>
      <p:sp>
        <p:nvSpPr>
          <p:cNvPr id="7" name="Slide Number Placeholder 6"/>
          <p:cNvSpPr>
            <a:spLocks noGrp="1"/>
          </p:cNvSpPr>
          <p:nvPr>
            <p:ph type="sldNum" sz="quarter" idx="12"/>
          </p:nvPr>
        </p:nvSpPr>
        <p:spPr/>
        <p:txBody>
          <a:bodyPr/>
          <a:lstStyle/>
          <a:p>
            <a:fld id="{D54239EE-A5B6-43B5-9CC1-3A1A3E3E527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CA169D-DCAB-4C9C-AA77-B0115EB9F563}" type="datetimeFigureOut">
              <a:rPr lang="en-US" smtClean="0"/>
              <a:pPr/>
              <a:t>4/14/2017</a:t>
            </a:fld>
            <a:endParaRPr lang="en-US" dirty="0"/>
          </a:p>
        </p:txBody>
      </p:sp>
      <p:sp>
        <p:nvSpPr>
          <p:cNvPr id="7" name="Slide Number Placeholder 6"/>
          <p:cNvSpPr>
            <a:spLocks noGrp="1"/>
          </p:cNvSpPr>
          <p:nvPr>
            <p:ph type="sldNum" sz="quarter" idx="12"/>
          </p:nvPr>
        </p:nvSpPr>
        <p:spPr/>
        <p:txBody>
          <a:bodyPr/>
          <a:lstStyle/>
          <a:p>
            <a:fld id="{D54239EE-A5B6-43B5-9CC1-3A1A3E3E527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1143000"/>
          </a:xfrm>
          <a:prstGeom prst="rect">
            <a:avLst/>
          </a:prstGeom>
          <a:effectLst>
            <a:outerShdw blurRad="50800" dist="38100" dir="5400000" algn="t" rotWithShape="0">
              <a:prstClr val="black">
                <a:alpha val="40000"/>
              </a:prstClr>
            </a:outerShdw>
          </a:effectLst>
        </p:spPr>
        <p:txBody>
          <a:bodyPr vert="horz" lIns="91440" tIns="0" rIns="9144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a:effectLst>
            <a:outerShdw blurRad="50800" dist="38100" dir="5400000" algn="t" rotWithShape="0">
              <a:prstClr val="black">
                <a:alpha val="40000"/>
              </a:prstClr>
            </a:outerShdw>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24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0CA169D-DCAB-4C9C-AA77-B0115EB9F563}" type="datetimeFigureOut">
              <a:rPr lang="en-US" smtClean="0"/>
              <a:pPr/>
              <a:t>4/14/2017</a:t>
            </a:fld>
            <a:endParaRPr lang="en-US" dirty="0"/>
          </a:p>
        </p:txBody>
      </p:sp>
      <p:sp>
        <p:nvSpPr>
          <p:cNvPr id="6" name="Slide Number Placeholder 5"/>
          <p:cNvSpPr>
            <a:spLocks noGrp="1"/>
          </p:cNvSpPr>
          <p:nvPr>
            <p:ph type="sldNum" sz="quarter" idx="4"/>
          </p:nvPr>
        </p:nvSpPr>
        <p:spPr>
          <a:xfrm>
            <a:off x="6858000" y="6416675"/>
            <a:ext cx="2133600" cy="365125"/>
          </a:xfrm>
          <a:prstGeom prst="rect">
            <a:avLst/>
          </a:prstGeom>
        </p:spPr>
        <p:txBody>
          <a:bodyPr vert="horz" lIns="91440" tIns="45720" rIns="91440" bIns="45720" rtlCol="0" anchor="ctr"/>
          <a:lstStyle>
            <a:lvl1pPr algn="r">
              <a:defRPr sz="1200">
                <a:solidFill>
                  <a:schemeClr val="bg1"/>
                </a:solidFill>
              </a:defRPr>
            </a:lvl1pPr>
          </a:lstStyle>
          <a:p>
            <a:fld id="{D54239EE-A5B6-43B5-9CC1-3A1A3E3E527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a:solidFill>
            <a:schemeClr val="bg1"/>
          </a:solidFill>
          <a:latin typeface="Rockwell"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Rockwell"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Rockwell"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Rockwell"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Rockwell"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Rockwell"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86709"/>
            <a:ext cx="9143999" cy="755991"/>
          </a:xfrm>
        </p:spPr>
        <p:txBody>
          <a:bodyPr/>
          <a:lstStyle/>
          <a:p>
            <a:pPr>
              <a:lnSpc>
                <a:spcPct val="100000"/>
              </a:lnSpc>
            </a:pPr>
            <a:r>
              <a:rPr lang="en-US" dirty="0">
                <a:latin typeface="Georgia" charset="0"/>
                <a:ea typeface="Georgia" charset="0"/>
                <a:cs typeface="Georgia" charset="0"/>
              </a:rPr>
              <a:t>FARMS Program</a:t>
            </a:r>
          </a:p>
        </p:txBody>
      </p:sp>
      <p:sp>
        <p:nvSpPr>
          <p:cNvPr id="3" name="Subtitle 2"/>
          <p:cNvSpPr>
            <a:spLocks noGrp="1"/>
          </p:cNvSpPr>
          <p:nvPr>
            <p:ph type="subTitle" idx="1"/>
          </p:nvPr>
        </p:nvSpPr>
        <p:spPr>
          <a:xfrm>
            <a:off x="0" y="2622636"/>
            <a:ext cx="9144000" cy="931821"/>
          </a:xfrm>
          <a:effectLst>
            <a:outerShdw blurRad="50800" dist="38100" dir="2700000" algn="tl" rotWithShape="0">
              <a:prstClr val="black">
                <a:alpha val="40000"/>
              </a:prstClr>
            </a:outerShdw>
          </a:effectLst>
        </p:spPr>
        <p:txBody>
          <a:bodyPr>
            <a:normAutofit/>
          </a:bodyPr>
          <a:lstStyle/>
          <a:p>
            <a:r>
              <a:rPr lang="en-US" sz="2400" b="1" i="0" dirty="0">
                <a:latin typeface="Georgia" panose="02040502050405020303" pitchFamily="18" charset="0"/>
                <a:ea typeface="Arial" charset="0"/>
                <a:cs typeface="Arial" charset="0"/>
              </a:rPr>
              <a:t>Chris Zajac, FARMS Program Manager</a:t>
            </a:r>
          </a:p>
          <a:p>
            <a:r>
              <a:rPr lang="en-US" sz="2400" b="1" i="0" dirty="0">
                <a:latin typeface="Georgia" panose="02040502050405020303" pitchFamily="18" charset="0"/>
                <a:ea typeface="Arial" charset="0"/>
                <a:cs typeface="Arial" charset="0"/>
              </a:rPr>
              <a:t>Agritech April 19, 2017</a:t>
            </a:r>
          </a:p>
        </p:txBody>
      </p:sp>
      <p:pic>
        <p:nvPicPr>
          <p:cNvPr id="4" name="Picture 3" descr="swf logotype-shadow.png"/>
          <p:cNvPicPr>
            <a:picLocks noChangeAspect="1"/>
          </p:cNvPicPr>
          <p:nvPr/>
        </p:nvPicPr>
        <p:blipFill>
          <a:blip r:embed="rId3" cstate="print"/>
          <a:stretch>
            <a:fillRect/>
          </a:stretch>
        </p:blipFill>
        <p:spPr>
          <a:xfrm>
            <a:off x="3436812" y="5056235"/>
            <a:ext cx="2245659" cy="77593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985" y="4482353"/>
            <a:ext cx="1743750" cy="1743750"/>
          </a:xfrm>
          <a:prstGeom prst="rect">
            <a:avLst/>
          </a:prstGeom>
          <a:effectLst>
            <a:outerShdw blurRad="50800" dist="101600" dir="2700000" algn="tl" rotWithShape="0">
              <a:prstClr val="black">
                <a:alpha val="40000"/>
              </a:prstClr>
            </a:outerShdw>
          </a:effectLst>
        </p:spPr>
      </p:pic>
      <p:pic>
        <p:nvPicPr>
          <p:cNvPr id="6" name="Picture 5" descr="FARMS"/>
          <p:cNvPicPr/>
          <p:nvPr/>
        </p:nvPicPr>
        <p:blipFill>
          <a:blip r:embed="rId5" cstate="print"/>
          <a:srcRect/>
          <a:stretch>
            <a:fillRect/>
          </a:stretch>
        </p:blipFill>
        <p:spPr bwMode="auto">
          <a:xfrm>
            <a:off x="6027548" y="4287428"/>
            <a:ext cx="1676400" cy="2133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130" y="1009219"/>
            <a:ext cx="4115861" cy="2315171"/>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1334" y="1009219"/>
            <a:ext cx="4016457" cy="2383098"/>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1334" y="3470942"/>
            <a:ext cx="3998383" cy="2544073"/>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130" y="3468326"/>
            <a:ext cx="4115861" cy="2546689"/>
          </a:xfrm>
          <a:prstGeom prst="rect">
            <a:avLst/>
          </a:prstGeom>
          <a:effectLst>
            <a:outerShdw blurRad="50800" dist="38100" dir="2700000" algn="tl" rotWithShape="0">
              <a:prstClr val="black">
                <a:alpha val="40000"/>
              </a:prstClr>
            </a:outerShdw>
          </a:effectLst>
        </p:spPr>
      </p:pic>
      <p:pic>
        <p:nvPicPr>
          <p:cNvPr id="6" name="Picture 5" descr="FARMS"/>
          <p:cNvPicPr/>
          <p:nvPr/>
        </p:nvPicPr>
        <p:blipFill>
          <a:blip r:embed="rId7" cstate="print"/>
          <a:srcRect/>
          <a:stretch>
            <a:fillRect/>
          </a:stretch>
        </p:blipFill>
        <p:spPr bwMode="auto">
          <a:xfrm>
            <a:off x="3804960" y="2200768"/>
            <a:ext cx="1832748" cy="2332588"/>
          </a:xfrm>
          <a:prstGeom prst="rect">
            <a:avLst/>
          </a:prstGeom>
          <a:noFill/>
          <a:ln w="9525">
            <a:noFill/>
            <a:miter lim="800000"/>
            <a:headEnd/>
            <a:tailEnd/>
          </a:ln>
        </p:spPr>
      </p:pic>
    </p:spTree>
    <p:extLst>
      <p:ext uri="{BB962C8B-B14F-4D97-AF65-F5344CB8AC3E}">
        <p14:creationId xmlns:p14="http://schemas.microsoft.com/office/powerpoint/2010/main" val="427260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288231" y="3171059"/>
            <a:ext cx="2709787" cy="27097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5816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288231" y="3171059"/>
            <a:ext cx="2709787" cy="27097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p:nvPr>
        </p:nvSpPr>
        <p:spPr>
          <a:xfrm>
            <a:off x="106652" y="546482"/>
            <a:ext cx="8785225" cy="965200"/>
          </a:xfrm>
          <a:effectLst>
            <a:outerShdw blurRad="50800" dist="38100" dir="2700000" algn="tl" rotWithShape="0">
              <a:prstClr val="black">
                <a:alpha val="40000"/>
              </a:prstClr>
            </a:outerShdw>
          </a:effectLst>
        </p:spPr>
        <p:txBody>
          <a:bodyPr/>
          <a:lstStyle/>
          <a:p>
            <a:pPr>
              <a:lnSpc>
                <a:spcPct val="100000"/>
              </a:lnSpc>
            </a:pPr>
            <a:r>
              <a:rPr lang="en-US" dirty="0">
                <a:latin typeface="Georgia" charset="0"/>
                <a:ea typeface="Georgia" charset="0"/>
                <a:cs typeface="Georgia" charset="0"/>
              </a:rPr>
              <a:t>FARMS Program Project Totals by Fiscal Year</a:t>
            </a:r>
          </a:p>
        </p:txBody>
      </p:sp>
      <p:sp>
        <p:nvSpPr>
          <p:cNvPr id="6" name="TextBox 5"/>
          <p:cNvSpPr txBox="1"/>
          <p:nvPr/>
        </p:nvSpPr>
        <p:spPr>
          <a:xfrm>
            <a:off x="4406900" y="2908300"/>
            <a:ext cx="184731" cy="369332"/>
          </a:xfrm>
          <a:prstGeom prst="rect">
            <a:avLst/>
          </a:prstGeom>
          <a:noFill/>
        </p:spPr>
        <p:txBody>
          <a:bodyPr wrap="none" rtlCol="0">
            <a:spAutoFit/>
          </a:body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449347797"/>
              </p:ext>
            </p:extLst>
          </p:nvPr>
        </p:nvGraphicFramePr>
        <p:xfrm>
          <a:off x="329193" y="1743074"/>
          <a:ext cx="8524875" cy="4822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425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556"/>
            <a:ext cx="8229600" cy="721659"/>
          </a:xfrm>
          <a:effectLst>
            <a:outerShdw blurRad="50800" dist="38100" dir="2700000" algn="tl" rotWithShape="0">
              <a:prstClr val="black">
                <a:alpha val="40000"/>
              </a:prstClr>
            </a:outerShdw>
          </a:effectLst>
        </p:spPr>
        <p:txBody>
          <a:bodyPr/>
          <a:lstStyle/>
          <a:p>
            <a:r>
              <a:rPr lang="en-US" dirty="0">
                <a:latin typeface="Georgia" charset="0"/>
                <a:ea typeface="Georgia" charset="0"/>
                <a:cs typeface="Georgia" charset="0"/>
              </a:rPr>
              <a:t>FARMS Program</a:t>
            </a:r>
          </a:p>
        </p:txBody>
      </p:sp>
      <p:sp>
        <p:nvSpPr>
          <p:cNvPr id="3" name="Content Placeholder 2"/>
          <p:cNvSpPr>
            <a:spLocks noGrp="1"/>
          </p:cNvSpPr>
          <p:nvPr>
            <p:ph idx="1"/>
          </p:nvPr>
        </p:nvSpPr>
        <p:spPr>
          <a:xfrm>
            <a:off x="301340" y="2431228"/>
            <a:ext cx="8591648" cy="4253304"/>
          </a:xfrm>
          <a:effectLst>
            <a:outerShdw blurRad="50800" dist="38100" dir="2700000" algn="tl" rotWithShape="0">
              <a:prstClr val="black">
                <a:alpha val="40000"/>
              </a:prstClr>
            </a:outerShdw>
          </a:effectLst>
        </p:spPr>
        <p:txBody>
          <a:bodyPr>
            <a:normAutofit/>
          </a:bodyPr>
          <a:lstStyle/>
          <a:p>
            <a:pPr marL="231775" lvl="1" indent="-169863">
              <a:lnSpc>
                <a:spcPct val="110000"/>
              </a:lnSpc>
              <a:buClr>
                <a:schemeClr val="bg1"/>
              </a:buClr>
              <a:buFont typeface="Arial" charset="0"/>
              <a:buChar char="•"/>
            </a:pPr>
            <a:r>
              <a:rPr lang="en-US" sz="2200" dirty="0">
                <a:latin typeface="Georgia" panose="02040502050405020303" pitchFamily="18" charset="0"/>
                <a:ea typeface="Arial" charset="0"/>
                <a:cs typeface="Arial" charset="0"/>
              </a:rPr>
              <a:t>Created in 2003 </a:t>
            </a:r>
          </a:p>
          <a:p>
            <a:pPr marL="231775" lvl="1" indent="-169863">
              <a:lnSpc>
                <a:spcPct val="170000"/>
              </a:lnSpc>
              <a:buClr>
                <a:schemeClr val="bg1"/>
              </a:buClr>
              <a:buFont typeface="Arial" charset="0"/>
              <a:buChar char="•"/>
            </a:pPr>
            <a:r>
              <a:rPr lang="en-US" sz="2200" dirty="0">
                <a:latin typeface="Georgia" panose="02040502050405020303" pitchFamily="18" charset="0"/>
                <a:ea typeface="Arial" charset="0"/>
                <a:cs typeface="Arial" charset="0"/>
              </a:rPr>
              <a:t>Five Program Goals</a:t>
            </a:r>
          </a:p>
          <a:p>
            <a:pPr marL="1036638" lvl="2" indent="-285750">
              <a:lnSpc>
                <a:spcPct val="120000"/>
              </a:lnSpc>
              <a:buClr>
                <a:schemeClr val="bg1"/>
              </a:buClr>
              <a:buFont typeface="Wingdings" charset="2"/>
              <a:buChar char="ü"/>
            </a:pPr>
            <a:r>
              <a:rPr lang="en-US" sz="2200" dirty="0">
                <a:latin typeface="Georgia" panose="02040502050405020303" pitchFamily="18" charset="0"/>
                <a:ea typeface="Arial" charset="0"/>
                <a:cs typeface="Arial" charset="0"/>
              </a:rPr>
              <a:t>Shell, Prairie, and Joshua Creek</a:t>
            </a:r>
          </a:p>
          <a:p>
            <a:pPr marL="1036638" lvl="2" indent="-285750">
              <a:lnSpc>
                <a:spcPct val="120000"/>
              </a:lnSpc>
              <a:buClr>
                <a:schemeClr val="bg1"/>
              </a:buClr>
              <a:buFont typeface="Wingdings" charset="2"/>
              <a:buChar char="ü"/>
            </a:pPr>
            <a:r>
              <a:rPr lang="en-US" sz="2200" dirty="0">
                <a:latin typeface="Georgia" panose="02040502050405020303" pitchFamily="18" charset="0"/>
                <a:ea typeface="Arial" charset="0"/>
                <a:cs typeface="Arial" charset="0"/>
              </a:rPr>
              <a:t>Upper Myakka River Watershed</a:t>
            </a:r>
          </a:p>
          <a:p>
            <a:pPr marL="1036638" lvl="2" indent="-285750">
              <a:lnSpc>
                <a:spcPct val="120000"/>
              </a:lnSpc>
              <a:buClr>
                <a:schemeClr val="bg1"/>
              </a:buClr>
              <a:buFont typeface="Wingdings" charset="2"/>
              <a:buChar char="ü"/>
            </a:pPr>
            <a:r>
              <a:rPr lang="en-US" sz="2200" dirty="0">
                <a:latin typeface="Georgia" panose="02040502050405020303" pitchFamily="18" charset="0"/>
                <a:ea typeface="Arial" charset="0"/>
                <a:cs typeface="Arial" charset="0"/>
              </a:rPr>
              <a:t>Southern Water Use Caution Area</a:t>
            </a:r>
          </a:p>
          <a:p>
            <a:pPr marL="1036638" lvl="2" indent="-285750">
              <a:lnSpc>
                <a:spcPct val="120000"/>
              </a:lnSpc>
              <a:buClr>
                <a:schemeClr val="bg1"/>
              </a:buClr>
              <a:buFont typeface="Wingdings" charset="2"/>
              <a:buChar char="ü"/>
            </a:pPr>
            <a:r>
              <a:rPr lang="en-US" sz="2200" dirty="0">
                <a:latin typeface="Georgia" panose="02040502050405020303" pitchFamily="18" charset="0"/>
                <a:ea typeface="Arial" charset="0"/>
                <a:cs typeface="Arial" charset="0"/>
              </a:rPr>
              <a:t>Dover/Plant City WUCA</a:t>
            </a:r>
          </a:p>
          <a:p>
            <a:pPr marL="1036638" lvl="2" indent="-285750">
              <a:lnSpc>
                <a:spcPct val="120000"/>
              </a:lnSpc>
              <a:buClr>
                <a:schemeClr val="bg1"/>
              </a:buClr>
              <a:buFont typeface="Wingdings" charset="2"/>
              <a:buChar char="ü"/>
            </a:pPr>
            <a:r>
              <a:rPr lang="en-US" sz="2200" dirty="0">
                <a:latin typeface="Georgia" panose="02040502050405020303" pitchFamily="18" charset="0"/>
                <a:ea typeface="Arial" charset="0"/>
                <a:cs typeface="Arial" charset="0"/>
              </a:rPr>
              <a:t>Northern District/Springs Coast</a:t>
            </a:r>
          </a:p>
          <a:p>
            <a:pPr marL="1036638" indent="-285750"/>
            <a:endParaRPr lang="en-US" sz="2200" dirty="0"/>
          </a:p>
        </p:txBody>
      </p:sp>
      <p:sp>
        <p:nvSpPr>
          <p:cNvPr id="5" name="Rectangle 4"/>
          <p:cNvSpPr/>
          <p:nvPr/>
        </p:nvSpPr>
        <p:spPr>
          <a:xfrm>
            <a:off x="394447" y="1052695"/>
            <a:ext cx="8498541" cy="1200329"/>
          </a:xfrm>
          <a:prstGeom prst="rect">
            <a:avLst/>
          </a:prstGeom>
          <a:effectLst>
            <a:outerShdw blurRad="50800" dist="38100" dir="2700000" algn="tl" rotWithShape="0">
              <a:prstClr val="black">
                <a:alpha val="40000"/>
              </a:prstClr>
            </a:outerShdw>
          </a:effectLst>
        </p:spPr>
        <p:txBody>
          <a:bodyPr wrap="square">
            <a:spAutoFit/>
          </a:bodyPr>
          <a:lstStyle/>
          <a:p>
            <a:pPr algn="ctr">
              <a:buClr>
                <a:schemeClr val="bg1"/>
              </a:buClr>
              <a:buNone/>
            </a:pPr>
            <a:r>
              <a:rPr lang="en-US" sz="2400" b="1" dirty="0">
                <a:solidFill>
                  <a:srgbClr val="92D050"/>
                </a:solidFill>
                <a:latin typeface="Georgia" panose="02040502050405020303" pitchFamily="18" charset="0"/>
                <a:ea typeface="Arial" charset="0"/>
                <a:cs typeface="Arial" charset="0"/>
              </a:rPr>
              <a:t>FARMS is a Best Management Practice (BMP) cost-share reimbursement program for agricultural projects</a:t>
            </a:r>
          </a:p>
        </p:txBody>
      </p:sp>
      <p:sp>
        <p:nvSpPr>
          <p:cNvPr id="10" name="Oval 9"/>
          <p:cNvSpPr/>
          <p:nvPr/>
        </p:nvSpPr>
        <p:spPr>
          <a:xfrm>
            <a:off x="5288231" y="3171059"/>
            <a:ext cx="2709787" cy="27097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Holmberg pump s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0913" y="4291521"/>
            <a:ext cx="3247424" cy="2361763"/>
          </a:xfrm>
          <a:prstGeom prst="rect">
            <a:avLst/>
          </a:prstGeom>
          <a:solidFill>
            <a:srgbClr val="FFFFFF"/>
          </a:solidFill>
          <a:ln w="12700">
            <a:solidFill>
              <a:schemeClr val="bg1"/>
            </a:solidFill>
            <a:miter lim="800000"/>
            <a:headEnd/>
            <a:tailEnd/>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417581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556"/>
            <a:ext cx="8229600" cy="467635"/>
          </a:xfrm>
        </p:spPr>
        <p:txBody>
          <a:bodyPr/>
          <a:lstStyle/>
          <a:p>
            <a:r>
              <a:rPr lang="en-US" dirty="0">
                <a:latin typeface="Georgia" charset="0"/>
                <a:ea typeface="Georgia" charset="0"/>
                <a:cs typeface="Georgia" charset="0"/>
              </a:rPr>
              <a:t>FARMS Program</a:t>
            </a:r>
          </a:p>
        </p:txBody>
      </p:sp>
      <p:sp>
        <p:nvSpPr>
          <p:cNvPr id="3" name="Content Placeholder 2"/>
          <p:cNvSpPr>
            <a:spLocks noGrp="1"/>
          </p:cNvSpPr>
          <p:nvPr>
            <p:ph idx="1"/>
          </p:nvPr>
        </p:nvSpPr>
        <p:spPr>
          <a:xfrm>
            <a:off x="270933" y="2019300"/>
            <a:ext cx="8720664" cy="2260600"/>
          </a:xfrm>
        </p:spPr>
        <p:txBody>
          <a:bodyPr>
            <a:noAutofit/>
          </a:bodyPr>
          <a:lstStyle/>
          <a:p>
            <a:pPr marL="165100" indent="-165100">
              <a:spcBef>
                <a:spcPts val="0"/>
              </a:spcBef>
            </a:pPr>
            <a:r>
              <a:rPr lang="en-US" sz="2400" kern="0" dirty="0">
                <a:latin typeface="Georgia" panose="02040502050405020303" pitchFamily="18" charset="0"/>
                <a:ea typeface="Arial" charset="0"/>
                <a:cs typeface="Arial" charset="0"/>
              </a:rPr>
              <a:t>Funding to reduce frost/freeze protection withdrawals</a:t>
            </a:r>
          </a:p>
          <a:p>
            <a:pPr marL="0" indent="0">
              <a:spcBef>
                <a:spcPts val="0"/>
              </a:spcBef>
              <a:buNone/>
            </a:pPr>
            <a:r>
              <a:rPr lang="en-US" sz="2400" kern="0" dirty="0">
                <a:latin typeface="Georgia" panose="02040502050405020303" pitchFamily="18" charset="0"/>
                <a:ea typeface="Arial" charset="0"/>
                <a:cs typeface="Arial" charset="0"/>
              </a:rPr>
              <a:t>	- 22</a:t>
            </a:r>
            <a:r>
              <a:rPr lang="en-US" sz="2400" dirty="0">
                <a:latin typeface="Georgia" panose="02040502050405020303" pitchFamily="18" charset="0"/>
                <a:ea typeface="Arial" charset="0"/>
                <a:cs typeface="Arial" charset="0"/>
              </a:rPr>
              <a:t> Frost-freeze protection projects Board approved </a:t>
            </a:r>
          </a:p>
          <a:p>
            <a:pPr marL="0" indent="0">
              <a:spcBef>
                <a:spcPts val="0"/>
              </a:spcBef>
              <a:buNone/>
            </a:pPr>
            <a:r>
              <a:rPr lang="en-US" sz="2400" dirty="0">
                <a:latin typeface="Georgia" panose="02040502050405020303" pitchFamily="18" charset="0"/>
                <a:ea typeface="Arial" charset="0"/>
                <a:cs typeface="Arial" charset="0"/>
              </a:rPr>
              <a:t>	- ~ 41.19 MGD per freeze event offset projected  </a:t>
            </a:r>
            <a:endParaRPr lang="en-US" sz="2400" dirty="0">
              <a:latin typeface="Georgia" panose="02040502050405020303" pitchFamily="18" charset="0"/>
            </a:endParaRPr>
          </a:p>
        </p:txBody>
      </p:sp>
      <p:sp>
        <p:nvSpPr>
          <p:cNvPr id="5" name="Rectangle 4"/>
          <p:cNvSpPr/>
          <p:nvPr/>
        </p:nvSpPr>
        <p:spPr>
          <a:xfrm>
            <a:off x="0" y="1096191"/>
            <a:ext cx="9144000" cy="861774"/>
          </a:xfrm>
          <a:prstGeom prst="rect">
            <a:avLst/>
          </a:prstGeom>
          <a:effectLst>
            <a:outerShdw blurRad="50800" dist="38100" dir="2700000" algn="tl" rotWithShape="0">
              <a:prstClr val="black">
                <a:alpha val="40000"/>
              </a:prstClr>
            </a:outerShdw>
          </a:effectLst>
        </p:spPr>
        <p:txBody>
          <a:bodyPr wrap="square">
            <a:spAutoFit/>
          </a:bodyPr>
          <a:lstStyle/>
          <a:p>
            <a:pPr lvl="0" algn="ctr">
              <a:spcBef>
                <a:spcPct val="20000"/>
              </a:spcBef>
              <a:buClr>
                <a:schemeClr val="bg1"/>
              </a:buClr>
              <a:buSzPct val="95000"/>
              <a:defRPr/>
            </a:pPr>
            <a:r>
              <a:rPr lang="en-US" sz="2400" b="1" dirty="0">
                <a:solidFill>
                  <a:srgbClr val="92D050"/>
                </a:solidFill>
                <a:latin typeface="Georgia" panose="02040502050405020303" pitchFamily="18" charset="0"/>
                <a:ea typeface="Arial" charset="0"/>
                <a:cs typeface="Arial" charset="0"/>
              </a:rPr>
              <a:t>Reduce cold protection groundwater quantities in the DPCWUCA by 20% by 2020</a:t>
            </a:r>
          </a:p>
        </p:txBody>
      </p:sp>
      <p:sp>
        <p:nvSpPr>
          <p:cNvPr id="10" name="Oval 9"/>
          <p:cNvSpPr/>
          <p:nvPr/>
        </p:nvSpPr>
        <p:spPr>
          <a:xfrm>
            <a:off x="5288231" y="3171059"/>
            <a:ext cx="2709787" cy="27097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9690" y="3614053"/>
            <a:ext cx="4001908" cy="3092383"/>
          </a:xfrm>
          <a:prstGeom prst="rect">
            <a:avLst/>
          </a:prstGeom>
          <a:effectLst>
            <a:outerShdw blurRad="50800" dist="38100" dir="2700000" algn="tl" rotWithShape="0">
              <a:prstClr val="black">
                <a:alpha val="40000"/>
              </a:prstClr>
            </a:outerShdw>
          </a:effectLst>
        </p:spPr>
      </p:pic>
      <p:pic>
        <p:nvPicPr>
          <p:cNvPr id="16" name="Picture 2" descr="L:\FARMS Section\PROJECTS\Project Files\Blues Berry Farm LLC - H620\REIMBURSEMENT\Reimbursement 1\H620 Blues Berry Pictures\100_2185.JPG"/>
          <p:cNvPicPr>
            <a:picLocks noChangeAspect="1" noChangeArrowheads="1"/>
          </p:cNvPicPr>
          <p:nvPr/>
        </p:nvPicPr>
        <p:blipFill>
          <a:blip r:embed="rId4" cstate="print"/>
          <a:srcRect/>
          <a:stretch>
            <a:fillRect/>
          </a:stretch>
        </p:blipFill>
        <p:spPr bwMode="auto">
          <a:xfrm>
            <a:off x="2319745" y="4178555"/>
            <a:ext cx="1974906" cy="2527880"/>
          </a:xfrm>
          <a:prstGeom prst="rect">
            <a:avLst/>
          </a:prstGeom>
          <a:noFill/>
          <a:ln w="12700">
            <a:solidFill>
              <a:schemeClr val="bg1"/>
            </a:solidFill>
          </a:ln>
          <a:effectLst>
            <a:outerShdw blurRad="50800" dist="38100" dir="2700000" algn="tl" rotWithShape="0">
              <a:prstClr val="black">
                <a:alpha val="40000"/>
              </a:prstClr>
            </a:outerShdw>
          </a:effectLst>
        </p:spPr>
      </p:pic>
      <p:pic>
        <p:nvPicPr>
          <p:cNvPr id="17" name="Picture 2" descr="L:\FARMS Section\Photos\Crop CLoth Pics\cloth_006[1].JPG"/>
          <p:cNvPicPr>
            <a:picLocks noChangeAspect="1" noChangeArrowheads="1"/>
          </p:cNvPicPr>
          <p:nvPr/>
        </p:nvPicPr>
        <p:blipFill>
          <a:blip r:embed="rId5" cstate="print">
            <a:lum contrast="-20000"/>
          </a:blip>
          <a:srcRect/>
          <a:stretch>
            <a:fillRect/>
          </a:stretch>
        </p:blipFill>
        <p:spPr bwMode="auto">
          <a:xfrm>
            <a:off x="139423" y="4186036"/>
            <a:ext cx="1960310" cy="2520400"/>
          </a:xfrm>
          <a:prstGeom prst="rect">
            <a:avLst/>
          </a:prstGeom>
          <a:noFill/>
          <a:ln w="127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322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556"/>
            <a:ext cx="8229600" cy="467635"/>
          </a:xfrm>
        </p:spPr>
        <p:txBody>
          <a:bodyPr/>
          <a:lstStyle/>
          <a:p>
            <a:r>
              <a:rPr lang="en-US" dirty="0">
                <a:latin typeface="Georgia" charset="0"/>
                <a:ea typeface="Georgia" charset="0"/>
                <a:cs typeface="Georgia" charset="0"/>
              </a:rPr>
              <a:t>FARMS Program</a:t>
            </a:r>
          </a:p>
        </p:txBody>
      </p:sp>
      <p:sp>
        <p:nvSpPr>
          <p:cNvPr id="3" name="Content Placeholder 2"/>
          <p:cNvSpPr>
            <a:spLocks noGrp="1"/>
          </p:cNvSpPr>
          <p:nvPr>
            <p:ph idx="1"/>
          </p:nvPr>
        </p:nvSpPr>
        <p:spPr>
          <a:xfrm>
            <a:off x="211668" y="1745792"/>
            <a:ext cx="8720664" cy="2260600"/>
          </a:xfrm>
        </p:spPr>
        <p:txBody>
          <a:bodyPr>
            <a:noAutofit/>
          </a:bodyPr>
          <a:lstStyle/>
          <a:p>
            <a:pPr>
              <a:spcBef>
                <a:spcPts val="0"/>
              </a:spcBef>
              <a:buFontTx/>
              <a:buChar char="-"/>
            </a:pPr>
            <a:r>
              <a:rPr lang="en-US" sz="2400" kern="0" dirty="0">
                <a:latin typeface="Georgia" panose="02040502050405020303" pitchFamily="18" charset="0"/>
                <a:ea typeface="Arial" charset="0"/>
                <a:cs typeface="Arial" charset="0"/>
              </a:rPr>
              <a:t>Tailwater Recovery</a:t>
            </a:r>
          </a:p>
          <a:p>
            <a:pPr lvl="1">
              <a:spcBef>
                <a:spcPts val="0"/>
              </a:spcBef>
              <a:buFontTx/>
              <a:buChar char="-"/>
            </a:pPr>
            <a:r>
              <a:rPr lang="en-US" sz="2000" kern="0" dirty="0">
                <a:latin typeface="Georgia" panose="02040502050405020303" pitchFamily="18" charset="0"/>
                <a:ea typeface="Arial" charset="0"/>
                <a:cs typeface="Arial" charset="0"/>
              </a:rPr>
              <a:t>Pumps</a:t>
            </a:r>
          </a:p>
          <a:p>
            <a:pPr lvl="1">
              <a:spcBef>
                <a:spcPts val="0"/>
              </a:spcBef>
              <a:buFontTx/>
              <a:buChar char="-"/>
            </a:pPr>
            <a:r>
              <a:rPr lang="en-US" sz="2000" kern="0" dirty="0">
                <a:latin typeface="Georgia" panose="02040502050405020303" pitchFamily="18" charset="0"/>
                <a:ea typeface="Arial" charset="0"/>
                <a:cs typeface="Arial" charset="0"/>
              </a:rPr>
              <a:t>Filters</a:t>
            </a:r>
          </a:p>
          <a:p>
            <a:pPr lvl="1">
              <a:spcBef>
                <a:spcPts val="0"/>
              </a:spcBef>
              <a:buFontTx/>
              <a:buChar char="-"/>
            </a:pPr>
            <a:r>
              <a:rPr lang="en-US" sz="2000" kern="0" dirty="0">
                <a:latin typeface="Georgia" panose="02040502050405020303" pitchFamily="18" charset="0"/>
                <a:ea typeface="Arial" charset="0"/>
                <a:cs typeface="Arial" charset="0"/>
              </a:rPr>
              <a:t>Mainline</a:t>
            </a:r>
          </a:p>
          <a:p>
            <a:pPr marL="0" indent="0">
              <a:spcBef>
                <a:spcPts val="0"/>
              </a:spcBef>
              <a:buNone/>
            </a:pPr>
            <a:endParaRPr lang="en-US" sz="2400" kern="0" dirty="0">
              <a:latin typeface="Georgia" panose="02040502050405020303" pitchFamily="18" charset="0"/>
              <a:ea typeface="Arial" charset="0"/>
              <a:cs typeface="Arial" charset="0"/>
            </a:endParaRPr>
          </a:p>
        </p:txBody>
      </p:sp>
      <p:sp>
        <p:nvSpPr>
          <p:cNvPr id="5" name="Rectangle 4"/>
          <p:cNvSpPr/>
          <p:nvPr/>
        </p:nvSpPr>
        <p:spPr>
          <a:xfrm>
            <a:off x="0" y="1096191"/>
            <a:ext cx="9144000" cy="461665"/>
          </a:xfrm>
          <a:prstGeom prst="rect">
            <a:avLst/>
          </a:prstGeom>
          <a:effectLst>
            <a:outerShdw blurRad="50800" dist="38100" dir="2700000" algn="tl" rotWithShape="0">
              <a:prstClr val="black">
                <a:alpha val="40000"/>
              </a:prstClr>
            </a:outerShdw>
          </a:effectLst>
        </p:spPr>
        <p:txBody>
          <a:bodyPr wrap="square">
            <a:spAutoFit/>
          </a:bodyPr>
          <a:lstStyle/>
          <a:p>
            <a:pPr lvl="0" algn="ctr">
              <a:spcBef>
                <a:spcPct val="20000"/>
              </a:spcBef>
              <a:buClr>
                <a:schemeClr val="bg1"/>
              </a:buClr>
              <a:buSzPct val="95000"/>
              <a:defRPr/>
            </a:pPr>
            <a:r>
              <a:rPr lang="en-US" sz="2400" b="1" dirty="0">
                <a:solidFill>
                  <a:srgbClr val="92D050"/>
                </a:solidFill>
                <a:latin typeface="Georgia" panose="02040502050405020303" pitchFamily="18" charset="0"/>
                <a:ea typeface="Arial" charset="0"/>
                <a:cs typeface="Arial" charset="0"/>
              </a:rPr>
              <a:t>Typical Cost Share BMPs</a:t>
            </a:r>
          </a:p>
        </p:txBody>
      </p:sp>
      <p:sp>
        <p:nvSpPr>
          <p:cNvPr id="10" name="Oval 9"/>
          <p:cNvSpPr/>
          <p:nvPr/>
        </p:nvSpPr>
        <p:spPr>
          <a:xfrm>
            <a:off x="5288231" y="3171059"/>
            <a:ext cx="2709787" cy="27097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mud pu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32" y="3442448"/>
            <a:ext cx="4314639" cy="321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835" y="3442448"/>
            <a:ext cx="4346761" cy="3260070"/>
          </a:xfrm>
          <a:prstGeom prst="rect">
            <a:avLst/>
          </a:prstGeom>
        </p:spPr>
      </p:pic>
    </p:spTree>
    <p:extLst>
      <p:ext uri="{BB962C8B-B14F-4D97-AF65-F5344CB8AC3E}">
        <p14:creationId xmlns:p14="http://schemas.microsoft.com/office/powerpoint/2010/main" val="222899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556"/>
            <a:ext cx="8229600" cy="467635"/>
          </a:xfrm>
        </p:spPr>
        <p:txBody>
          <a:bodyPr/>
          <a:lstStyle/>
          <a:p>
            <a:r>
              <a:rPr lang="en-US" dirty="0">
                <a:latin typeface="Georgia" charset="0"/>
                <a:ea typeface="Georgia" charset="0"/>
                <a:cs typeface="Georgia" charset="0"/>
              </a:rPr>
              <a:t>FARMS Program</a:t>
            </a:r>
          </a:p>
        </p:txBody>
      </p:sp>
      <p:sp>
        <p:nvSpPr>
          <p:cNvPr id="3" name="Content Placeholder 2"/>
          <p:cNvSpPr>
            <a:spLocks noGrp="1"/>
          </p:cNvSpPr>
          <p:nvPr>
            <p:ph idx="1"/>
          </p:nvPr>
        </p:nvSpPr>
        <p:spPr>
          <a:xfrm>
            <a:off x="211668" y="1745792"/>
            <a:ext cx="8720664" cy="2260600"/>
          </a:xfrm>
        </p:spPr>
        <p:txBody>
          <a:bodyPr>
            <a:noAutofit/>
          </a:bodyPr>
          <a:lstStyle/>
          <a:p>
            <a:pPr>
              <a:spcBef>
                <a:spcPts val="0"/>
              </a:spcBef>
              <a:buFontTx/>
              <a:buChar char="-"/>
            </a:pPr>
            <a:r>
              <a:rPr lang="en-US" sz="2400" kern="0" dirty="0">
                <a:latin typeface="Georgia" panose="02040502050405020303" pitchFamily="18" charset="0"/>
                <a:ea typeface="Arial" charset="0"/>
                <a:cs typeface="Arial" charset="0"/>
              </a:rPr>
              <a:t>Irrigation System Automation</a:t>
            </a:r>
          </a:p>
          <a:p>
            <a:pPr lvl="1">
              <a:spcBef>
                <a:spcPts val="0"/>
              </a:spcBef>
              <a:buFontTx/>
              <a:buChar char="-"/>
            </a:pPr>
            <a:r>
              <a:rPr lang="en-US" sz="2000" kern="0" dirty="0">
                <a:latin typeface="Georgia" panose="02040502050405020303" pitchFamily="18" charset="0"/>
                <a:ea typeface="Arial" charset="0"/>
                <a:cs typeface="Arial" charset="0"/>
              </a:rPr>
              <a:t>Auto Start/Stop</a:t>
            </a:r>
          </a:p>
          <a:p>
            <a:pPr lvl="1">
              <a:spcBef>
                <a:spcPts val="0"/>
              </a:spcBef>
              <a:buFontTx/>
              <a:buChar char="-"/>
            </a:pPr>
            <a:r>
              <a:rPr lang="en-US" sz="2000" kern="0" dirty="0">
                <a:latin typeface="Georgia" panose="02040502050405020303" pitchFamily="18" charset="0"/>
                <a:ea typeface="Arial" charset="0"/>
                <a:cs typeface="Arial" charset="0"/>
              </a:rPr>
              <a:t>Weather Stations</a:t>
            </a:r>
          </a:p>
          <a:p>
            <a:pPr lvl="1">
              <a:spcBef>
                <a:spcPts val="0"/>
              </a:spcBef>
              <a:buFontTx/>
              <a:buChar char="-"/>
            </a:pPr>
            <a:r>
              <a:rPr lang="en-US" sz="2000" kern="0" dirty="0">
                <a:latin typeface="Georgia" panose="02040502050405020303" pitchFamily="18" charset="0"/>
                <a:ea typeface="Arial" charset="0"/>
                <a:cs typeface="Arial" charset="0"/>
              </a:rPr>
              <a:t>Soil Moisture Sensors and Salinity Probes</a:t>
            </a:r>
          </a:p>
          <a:p>
            <a:pPr marL="0" indent="0">
              <a:spcBef>
                <a:spcPts val="0"/>
              </a:spcBef>
              <a:buNone/>
            </a:pPr>
            <a:endParaRPr lang="en-US" sz="2400" kern="0" dirty="0">
              <a:latin typeface="Georgia" panose="02040502050405020303" pitchFamily="18" charset="0"/>
              <a:ea typeface="Arial" charset="0"/>
              <a:cs typeface="Arial" charset="0"/>
            </a:endParaRPr>
          </a:p>
        </p:txBody>
      </p:sp>
      <p:sp>
        <p:nvSpPr>
          <p:cNvPr id="5" name="Rectangle 4"/>
          <p:cNvSpPr/>
          <p:nvPr/>
        </p:nvSpPr>
        <p:spPr>
          <a:xfrm>
            <a:off x="0" y="1096191"/>
            <a:ext cx="9144000" cy="461665"/>
          </a:xfrm>
          <a:prstGeom prst="rect">
            <a:avLst/>
          </a:prstGeom>
          <a:effectLst>
            <a:outerShdw blurRad="50800" dist="38100" dir="2700000" algn="tl" rotWithShape="0">
              <a:prstClr val="black">
                <a:alpha val="40000"/>
              </a:prstClr>
            </a:outerShdw>
          </a:effectLst>
        </p:spPr>
        <p:txBody>
          <a:bodyPr wrap="square">
            <a:spAutoFit/>
          </a:bodyPr>
          <a:lstStyle/>
          <a:p>
            <a:pPr lvl="0" algn="ctr">
              <a:spcBef>
                <a:spcPct val="20000"/>
              </a:spcBef>
              <a:buClr>
                <a:schemeClr val="bg1"/>
              </a:buClr>
              <a:buSzPct val="95000"/>
              <a:defRPr/>
            </a:pPr>
            <a:r>
              <a:rPr lang="en-US" sz="2400" b="1" dirty="0">
                <a:solidFill>
                  <a:srgbClr val="92D050"/>
                </a:solidFill>
                <a:latin typeface="Georgia" panose="02040502050405020303" pitchFamily="18" charset="0"/>
                <a:ea typeface="Arial" charset="0"/>
                <a:cs typeface="Arial" charset="0"/>
              </a:rPr>
              <a:t>Typical Cost Share BMPs</a:t>
            </a:r>
          </a:p>
        </p:txBody>
      </p:sp>
      <p:sp>
        <p:nvSpPr>
          <p:cNvPr id="10" name="Oval 9"/>
          <p:cNvSpPr/>
          <p:nvPr/>
        </p:nvSpPr>
        <p:spPr>
          <a:xfrm>
            <a:off x="5288231" y="3171059"/>
            <a:ext cx="2709787" cy="27097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1784" y="3442448"/>
            <a:ext cx="4300548" cy="322541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668" y="3442448"/>
            <a:ext cx="4358912" cy="3225412"/>
          </a:xfrm>
          <a:prstGeom prst="rect">
            <a:avLst/>
          </a:prstGeom>
        </p:spPr>
      </p:pic>
    </p:spTree>
    <p:extLst>
      <p:ext uri="{BB962C8B-B14F-4D97-AF65-F5344CB8AC3E}">
        <p14:creationId xmlns:p14="http://schemas.microsoft.com/office/powerpoint/2010/main" val="93729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556"/>
            <a:ext cx="8229600" cy="467635"/>
          </a:xfrm>
        </p:spPr>
        <p:txBody>
          <a:bodyPr/>
          <a:lstStyle/>
          <a:p>
            <a:r>
              <a:rPr lang="en-US" dirty="0">
                <a:latin typeface="Georgia" charset="0"/>
                <a:ea typeface="Georgia" charset="0"/>
                <a:cs typeface="Georgia" charset="0"/>
              </a:rPr>
              <a:t>FARMS Program</a:t>
            </a:r>
          </a:p>
        </p:txBody>
      </p:sp>
      <p:sp>
        <p:nvSpPr>
          <p:cNvPr id="3" name="Content Placeholder 2"/>
          <p:cNvSpPr>
            <a:spLocks noGrp="1"/>
          </p:cNvSpPr>
          <p:nvPr>
            <p:ph idx="1"/>
          </p:nvPr>
        </p:nvSpPr>
        <p:spPr>
          <a:xfrm>
            <a:off x="211668" y="1745792"/>
            <a:ext cx="8720664" cy="2260600"/>
          </a:xfrm>
        </p:spPr>
        <p:txBody>
          <a:bodyPr>
            <a:noAutofit/>
          </a:bodyPr>
          <a:lstStyle/>
          <a:p>
            <a:pPr>
              <a:spcBef>
                <a:spcPts val="0"/>
              </a:spcBef>
              <a:buFontTx/>
              <a:buChar char="-"/>
            </a:pPr>
            <a:r>
              <a:rPr lang="en-US" sz="2400" kern="0" dirty="0">
                <a:latin typeface="Georgia" panose="02040502050405020303" pitchFamily="18" charset="0"/>
                <a:ea typeface="Arial" charset="0"/>
                <a:cs typeface="Arial" charset="0"/>
              </a:rPr>
              <a:t>Frost/Freeze Protection BMPs</a:t>
            </a:r>
          </a:p>
          <a:p>
            <a:pPr lvl="1">
              <a:spcBef>
                <a:spcPts val="0"/>
              </a:spcBef>
              <a:buFontTx/>
              <a:buChar char="-"/>
            </a:pPr>
            <a:r>
              <a:rPr lang="en-US" sz="2000" kern="0" dirty="0">
                <a:latin typeface="Georgia" panose="02040502050405020303" pitchFamily="18" charset="0"/>
                <a:ea typeface="Arial" charset="0"/>
                <a:cs typeface="Arial" charset="0"/>
              </a:rPr>
              <a:t>Alternative Water Supply</a:t>
            </a:r>
          </a:p>
          <a:p>
            <a:pPr lvl="1">
              <a:spcBef>
                <a:spcPts val="0"/>
              </a:spcBef>
              <a:buFontTx/>
              <a:buChar char="-"/>
            </a:pPr>
            <a:r>
              <a:rPr lang="en-US" sz="2000" kern="0" dirty="0">
                <a:latin typeface="Georgia" panose="02040502050405020303" pitchFamily="18" charset="0"/>
                <a:ea typeface="Arial" charset="0"/>
                <a:cs typeface="Arial" charset="0"/>
              </a:rPr>
              <a:t>Chemical Protectants (DPCWUCA)</a:t>
            </a:r>
          </a:p>
          <a:p>
            <a:pPr lvl="1">
              <a:spcBef>
                <a:spcPts val="0"/>
              </a:spcBef>
              <a:buFontTx/>
              <a:buChar char="-"/>
            </a:pPr>
            <a:r>
              <a:rPr lang="en-US" sz="2000" kern="0" dirty="0">
                <a:latin typeface="Georgia" panose="02040502050405020303" pitchFamily="18" charset="0"/>
                <a:ea typeface="Arial" charset="0"/>
                <a:cs typeface="Arial" charset="0"/>
              </a:rPr>
              <a:t>Row Covers (DPCWUCA)</a:t>
            </a:r>
          </a:p>
          <a:p>
            <a:pPr lvl="1">
              <a:spcBef>
                <a:spcPts val="0"/>
              </a:spcBef>
              <a:buFontTx/>
              <a:buChar char="-"/>
            </a:pPr>
            <a:r>
              <a:rPr lang="en-US" sz="2000" kern="0" dirty="0">
                <a:latin typeface="Georgia" panose="02040502050405020303" pitchFamily="18" charset="0"/>
                <a:ea typeface="Arial" charset="0"/>
                <a:cs typeface="Arial" charset="0"/>
              </a:rPr>
              <a:t>Wind Machines</a:t>
            </a:r>
          </a:p>
          <a:p>
            <a:pPr marL="457200" lvl="1" indent="0">
              <a:spcBef>
                <a:spcPts val="0"/>
              </a:spcBef>
              <a:buNone/>
            </a:pPr>
            <a:endParaRPr lang="en-US" sz="1200" kern="0" dirty="0">
              <a:latin typeface="Georgia" panose="02040502050405020303" pitchFamily="18" charset="0"/>
              <a:ea typeface="Arial" charset="0"/>
              <a:cs typeface="Arial" charset="0"/>
            </a:endParaRPr>
          </a:p>
          <a:p>
            <a:pPr marL="0" indent="0">
              <a:spcBef>
                <a:spcPts val="0"/>
              </a:spcBef>
              <a:buNone/>
            </a:pPr>
            <a:endParaRPr lang="en-US" sz="2400" kern="0" dirty="0">
              <a:latin typeface="Georgia" panose="02040502050405020303" pitchFamily="18" charset="0"/>
              <a:ea typeface="Arial" charset="0"/>
              <a:cs typeface="Arial" charset="0"/>
            </a:endParaRPr>
          </a:p>
        </p:txBody>
      </p:sp>
      <p:sp>
        <p:nvSpPr>
          <p:cNvPr id="5" name="Rectangle 4"/>
          <p:cNvSpPr/>
          <p:nvPr/>
        </p:nvSpPr>
        <p:spPr>
          <a:xfrm>
            <a:off x="0" y="1096191"/>
            <a:ext cx="9144000" cy="461665"/>
          </a:xfrm>
          <a:prstGeom prst="rect">
            <a:avLst/>
          </a:prstGeom>
          <a:effectLst>
            <a:outerShdw blurRad="50800" dist="38100" dir="2700000" algn="tl" rotWithShape="0">
              <a:prstClr val="black">
                <a:alpha val="40000"/>
              </a:prstClr>
            </a:outerShdw>
          </a:effectLst>
        </p:spPr>
        <p:txBody>
          <a:bodyPr wrap="square">
            <a:spAutoFit/>
          </a:bodyPr>
          <a:lstStyle/>
          <a:p>
            <a:pPr lvl="0" algn="ctr">
              <a:spcBef>
                <a:spcPct val="20000"/>
              </a:spcBef>
              <a:buClr>
                <a:schemeClr val="bg1"/>
              </a:buClr>
              <a:buSzPct val="95000"/>
              <a:defRPr/>
            </a:pPr>
            <a:r>
              <a:rPr lang="en-US" sz="2400" b="1" dirty="0">
                <a:solidFill>
                  <a:srgbClr val="92D050"/>
                </a:solidFill>
                <a:latin typeface="Georgia" panose="02040502050405020303" pitchFamily="18" charset="0"/>
                <a:ea typeface="Arial" charset="0"/>
                <a:cs typeface="Arial" charset="0"/>
              </a:rPr>
              <a:t>Typical Cost Share BMPs</a:t>
            </a:r>
          </a:p>
        </p:txBody>
      </p:sp>
      <p:sp>
        <p:nvSpPr>
          <p:cNvPr id="10" name="Oval 9"/>
          <p:cNvSpPr/>
          <p:nvPr/>
        </p:nvSpPr>
        <p:spPr>
          <a:xfrm>
            <a:off x="5288231" y="3171059"/>
            <a:ext cx="2709787" cy="27097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4" y="3434181"/>
            <a:ext cx="4284677" cy="321350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405" y="3434181"/>
            <a:ext cx="4349928" cy="3213507"/>
          </a:xfrm>
          <a:prstGeom prst="rect">
            <a:avLst/>
          </a:prstGeom>
        </p:spPr>
      </p:pic>
    </p:spTree>
    <p:extLst>
      <p:ext uri="{BB962C8B-B14F-4D97-AF65-F5344CB8AC3E}">
        <p14:creationId xmlns:p14="http://schemas.microsoft.com/office/powerpoint/2010/main" val="20667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99" y="628556"/>
            <a:ext cx="8229600" cy="721659"/>
          </a:xfrm>
        </p:spPr>
        <p:txBody>
          <a:bodyPr/>
          <a:lstStyle/>
          <a:p>
            <a:r>
              <a:rPr lang="en-US" dirty="0">
                <a:latin typeface="Georgia" charset="0"/>
                <a:ea typeface="Georgia" charset="0"/>
                <a:cs typeface="Georgia" charset="0"/>
              </a:rPr>
              <a:t>FARMS Accomplishments</a:t>
            </a:r>
          </a:p>
        </p:txBody>
      </p:sp>
      <p:sp>
        <p:nvSpPr>
          <p:cNvPr id="3" name="Content Placeholder 2"/>
          <p:cNvSpPr>
            <a:spLocks noGrp="1"/>
          </p:cNvSpPr>
          <p:nvPr>
            <p:ph idx="1"/>
          </p:nvPr>
        </p:nvSpPr>
        <p:spPr>
          <a:xfrm>
            <a:off x="180622" y="1511403"/>
            <a:ext cx="5194150" cy="3949014"/>
          </a:xfrm>
          <a:effectLst>
            <a:outerShdw blurRad="50800" dist="38100" dir="2700000" algn="tl" rotWithShape="0">
              <a:prstClr val="black">
                <a:alpha val="40000"/>
              </a:prstClr>
            </a:outerShdw>
          </a:effectLst>
        </p:spPr>
        <p:txBody>
          <a:bodyPr>
            <a:noAutofit/>
          </a:bodyPr>
          <a:lstStyle/>
          <a:p>
            <a:pPr eaLnBrk="0" hangingPunct="0">
              <a:spcBef>
                <a:spcPct val="0"/>
              </a:spcBef>
              <a:spcAft>
                <a:spcPts val="600"/>
              </a:spcAft>
            </a:pPr>
            <a:r>
              <a:rPr lang="en-US" altLang="en-US" sz="2400" dirty="0">
                <a:latin typeface="Georgia" panose="02040502050405020303" pitchFamily="18" charset="0"/>
                <a:ea typeface="ＭＳ Ｐゴシック" panose="020B0600070205080204" pitchFamily="34" charset="-128"/>
                <a:cs typeface="Arial" panose="020B0604020202020204" pitchFamily="34" charset="0"/>
              </a:rPr>
              <a:t>182 Board-approved projects</a:t>
            </a:r>
          </a:p>
          <a:p>
            <a:pPr eaLnBrk="0" hangingPunct="0">
              <a:spcBef>
                <a:spcPct val="0"/>
              </a:spcBef>
              <a:spcAft>
                <a:spcPts val="600"/>
              </a:spcAft>
            </a:pPr>
            <a:r>
              <a:rPr lang="en-US" altLang="en-US" sz="2400" dirty="0">
                <a:latin typeface="Georgia" panose="02040502050405020303" pitchFamily="18" charset="0"/>
                <a:ea typeface="ＭＳ Ｐゴシック" panose="020B0600070205080204" pitchFamily="34" charset="-128"/>
                <a:cs typeface="Arial" panose="020B0604020202020204" pitchFamily="34" charset="0"/>
              </a:rPr>
              <a:t>27 MGD projected groundwater offset</a:t>
            </a:r>
          </a:p>
          <a:p>
            <a:pPr eaLnBrk="0" hangingPunct="0">
              <a:spcBef>
                <a:spcPct val="0"/>
              </a:spcBef>
              <a:spcAft>
                <a:spcPts val="600"/>
              </a:spcAft>
            </a:pPr>
            <a:r>
              <a:rPr lang="en-US" altLang="en-US" sz="2400" dirty="0">
                <a:latin typeface="Georgia" panose="02040502050405020303" pitchFamily="18" charset="0"/>
                <a:ea typeface="ＭＳ Ｐゴシック" panose="020B0600070205080204" pitchFamily="34" charset="-128"/>
                <a:cs typeface="Arial" panose="020B0604020202020204" pitchFamily="34" charset="0"/>
              </a:rPr>
              <a:t>DPCWUCA 25% progress toward goal</a:t>
            </a:r>
          </a:p>
          <a:p>
            <a:pPr eaLnBrk="0" hangingPunct="0">
              <a:spcBef>
                <a:spcPct val="0"/>
              </a:spcBef>
              <a:spcAft>
                <a:spcPts val="600"/>
              </a:spcAft>
            </a:pPr>
            <a:r>
              <a:rPr lang="en-US" altLang="en-US" sz="2400" dirty="0">
                <a:latin typeface="Georgia" panose="02040502050405020303" pitchFamily="18" charset="0"/>
                <a:ea typeface="ＭＳ Ｐゴシック" panose="020B0600070205080204" pitchFamily="34" charset="-128"/>
                <a:cs typeface="Arial" panose="020B0604020202020204" pitchFamily="34" charset="0"/>
              </a:rPr>
              <a:t>Total invested: ~$65.7M since 2003</a:t>
            </a:r>
          </a:p>
          <a:p>
            <a:pPr lvl="1" eaLnBrk="0" hangingPunct="0">
              <a:spcBef>
                <a:spcPct val="0"/>
              </a:spcBef>
              <a:spcAft>
                <a:spcPts val="600"/>
              </a:spcAft>
            </a:pPr>
            <a:r>
              <a:rPr lang="en-US" altLang="en-US" sz="2400" dirty="0">
                <a:latin typeface="Georgia" panose="02040502050405020303" pitchFamily="18" charset="0"/>
                <a:ea typeface="ＭＳ Ｐゴシック" panose="020B0600070205080204" pitchFamily="34" charset="-128"/>
                <a:cs typeface="Arial" panose="020B0604020202020204" pitchFamily="34" charset="0"/>
              </a:rPr>
              <a:t>District 44%/Farmer 44%</a:t>
            </a:r>
          </a:p>
          <a:p>
            <a:pPr lvl="1" eaLnBrk="0" hangingPunct="0">
              <a:spcBef>
                <a:spcPct val="0"/>
              </a:spcBef>
              <a:spcAft>
                <a:spcPts val="600"/>
              </a:spcAft>
            </a:pPr>
            <a:r>
              <a:rPr lang="en-US" altLang="en-US" sz="2400" dirty="0">
                <a:latin typeface="Georgia" panose="02040502050405020303" pitchFamily="18" charset="0"/>
                <a:ea typeface="ＭＳ Ｐゴシック" panose="020B0600070205080204" pitchFamily="34" charset="-128"/>
                <a:cs typeface="Arial" panose="020B0604020202020204" pitchFamily="34" charset="0"/>
              </a:rPr>
              <a:t>$3.00/1,000 gallons saved</a:t>
            </a:r>
          </a:p>
          <a:p>
            <a:pPr marL="0" indent="0">
              <a:lnSpc>
                <a:spcPct val="150000"/>
              </a:lnSpc>
              <a:buNone/>
            </a:pPr>
            <a:endParaRPr lang="en-US" sz="2000" dirty="0"/>
          </a:p>
        </p:txBody>
      </p:sp>
      <p:sp>
        <p:nvSpPr>
          <p:cNvPr id="10" name="Oval 9"/>
          <p:cNvSpPr/>
          <p:nvPr/>
        </p:nvSpPr>
        <p:spPr>
          <a:xfrm>
            <a:off x="5288231" y="3171059"/>
            <a:ext cx="2709787" cy="27097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farms2.jpg"/>
          <p:cNvPicPr>
            <a:picLocks noChangeAspect="1"/>
          </p:cNvPicPr>
          <p:nvPr/>
        </p:nvPicPr>
        <p:blipFill>
          <a:blip r:embed="rId3"/>
          <a:stretch>
            <a:fillRect/>
          </a:stretch>
        </p:blipFill>
        <p:spPr>
          <a:xfrm flipH="1">
            <a:off x="6263530" y="4303242"/>
            <a:ext cx="2692328" cy="2206608"/>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farms1.png"/>
          <p:cNvPicPr>
            <a:picLocks noChangeAspect="1"/>
          </p:cNvPicPr>
          <p:nvPr/>
        </p:nvPicPr>
        <p:blipFill>
          <a:blip r:embed="rId4"/>
          <a:stretch>
            <a:fillRect/>
          </a:stretch>
        </p:blipFill>
        <p:spPr>
          <a:xfrm>
            <a:off x="5721178" y="1662686"/>
            <a:ext cx="3234680" cy="2427764"/>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farms3.jpg"/>
          <p:cNvPicPr>
            <a:picLocks noChangeAspect="1"/>
          </p:cNvPicPr>
          <p:nvPr/>
        </p:nvPicPr>
        <p:blipFill>
          <a:blip r:embed="rId5"/>
          <a:stretch>
            <a:fillRect/>
          </a:stretch>
        </p:blipFill>
        <p:spPr>
          <a:xfrm>
            <a:off x="5421674" y="3950400"/>
            <a:ext cx="1683711" cy="2244948"/>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4" descr="oranges.png"/>
          <p:cNvPicPr>
            <a:picLocks noChangeAspect="1"/>
          </p:cNvPicPr>
          <p:nvPr/>
        </p:nvPicPr>
        <p:blipFill>
          <a:blip r:embed="rId6" cstate="print">
            <a:extLst>
              <a:ext uri="{28A0092B-C50C-407E-A947-70E740481C1C}">
                <a14:useLocalDpi xmlns:a14="http://schemas.microsoft.com/office/drawing/2010/main" val="0"/>
              </a:ext>
            </a:extLst>
          </a:blip>
          <a:srcRect t="3767"/>
          <a:stretch>
            <a:fillRect/>
          </a:stretch>
        </p:blipFill>
        <p:spPr bwMode="auto">
          <a:xfrm flipH="1">
            <a:off x="0" y="0"/>
            <a:ext cx="2471351" cy="132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623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73" y="622443"/>
            <a:ext cx="8785654" cy="558658"/>
          </a:xfrm>
        </p:spPr>
        <p:txBody>
          <a:bodyPr/>
          <a:lstStyle/>
          <a:p>
            <a:r>
              <a:rPr lang="en-US" sz="3200" dirty="0">
                <a:latin typeface="Georgia" charset="0"/>
                <a:ea typeface="Georgia" charset="0"/>
                <a:cs typeface="Georgia" charset="0"/>
              </a:rPr>
              <a:t>Other Programs Overseen by FARMS </a:t>
            </a:r>
          </a:p>
        </p:txBody>
      </p:sp>
      <p:sp>
        <p:nvSpPr>
          <p:cNvPr id="10" name="Oval 9"/>
          <p:cNvSpPr/>
          <p:nvPr/>
        </p:nvSpPr>
        <p:spPr>
          <a:xfrm>
            <a:off x="5288231" y="3171059"/>
            <a:ext cx="2709787" cy="27097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63378" y="1421971"/>
            <a:ext cx="5210894" cy="800219"/>
          </a:xfrm>
          <a:prstGeom prst="rect">
            <a:avLst/>
          </a:prstGeom>
          <a:effectLst>
            <a:outerShdw blurRad="50800" dist="38100" dir="2700000" algn="tl" rotWithShape="0">
              <a:prstClr val="black">
                <a:alpha val="40000"/>
              </a:prstClr>
            </a:outerShdw>
          </a:effectLst>
        </p:spPr>
        <p:txBody>
          <a:bodyPr wrap="square">
            <a:spAutoFit/>
          </a:bodyPr>
          <a:lstStyle/>
          <a:p>
            <a:r>
              <a:rPr lang="en-US" sz="2400" b="1" dirty="0">
                <a:solidFill>
                  <a:srgbClr val="92D050"/>
                </a:solidFill>
                <a:latin typeface="Georgia" panose="02040502050405020303" pitchFamily="18" charset="0"/>
                <a:ea typeface="Arial" charset="0"/>
                <a:cs typeface="Arial" charset="0"/>
              </a:rPr>
              <a:t>UF-IFAS Research</a:t>
            </a:r>
          </a:p>
          <a:p>
            <a:r>
              <a:rPr lang="en-US" sz="2200" b="1" dirty="0">
                <a:solidFill>
                  <a:schemeClr val="bg1"/>
                </a:solidFill>
                <a:latin typeface="Georgia" panose="02040502050405020303" pitchFamily="18" charset="0"/>
                <a:ea typeface="Arial" charset="0"/>
                <a:cs typeface="Arial" charset="0"/>
              </a:rPr>
              <a:t>Agricultural Commodities = 39</a:t>
            </a:r>
          </a:p>
        </p:txBody>
      </p:sp>
      <p:sp>
        <p:nvSpPr>
          <p:cNvPr id="12" name="Content Placeholder 2"/>
          <p:cNvSpPr txBox="1">
            <a:spLocks/>
          </p:cNvSpPr>
          <p:nvPr/>
        </p:nvSpPr>
        <p:spPr>
          <a:xfrm>
            <a:off x="-86061" y="2426624"/>
            <a:ext cx="7655010" cy="2729272"/>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Rockwell"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Rockwell"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Rockwell"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Rockwell"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Rockwell"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1520" lvl="1" indent="274320">
              <a:spcBef>
                <a:spcPts val="0"/>
              </a:spcBef>
              <a:buFont typeface="Arial" pitchFamily="34" charset="0"/>
              <a:buChar char="•"/>
            </a:pPr>
            <a:r>
              <a:rPr lang="en-US" sz="2000" dirty="0">
                <a:latin typeface="Georgia" panose="02040502050405020303" pitchFamily="18" charset="0"/>
                <a:ea typeface="Arial" charset="0"/>
                <a:cs typeface="Arial" charset="0"/>
              </a:rPr>
              <a:t>Blueberries			</a:t>
            </a:r>
          </a:p>
          <a:p>
            <a:pPr marL="731520" lvl="1" indent="274320">
              <a:spcBef>
                <a:spcPts val="0"/>
              </a:spcBef>
              <a:buFont typeface="Arial" pitchFamily="34" charset="0"/>
              <a:buChar char="•"/>
            </a:pPr>
            <a:r>
              <a:rPr lang="en-US" sz="2000" dirty="0">
                <a:latin typeface="Georgia" panose="02040502050405020303" pitchFamily="18" charset="0"/>
                <a:ea typeface="Arial" charset="0"/>
                <a:cs typeface="Arial" charset="0"/>
              </a:rPr>
              <a:t>Citrus</a:t>
            </a:r>
          </a:p>
          <a:p>
            <a:pPr marL="731520" lvl="1" indent="274320">
              <a:spcBef>
                <a:spcPts val="0"/>
              </a:spcBef>
              <a:buFont typeface="Arial" pitchFamily="34" charset="0"/>
              <a:buChar char="•"/>
            </a:pPr>
            <a:r>
              <a:rPr lang="en-US" sz="2000" dirty="0">
                <a:latin typeface="Georgia" panose="02040502050405020303" pitchFamily="18" charset="0"/>
                <a:ea typeface="Arial" charset="0"/>
                <a:cs typeface="Arial" charset="0"/>
              </a:rPr>
              <a:t>Nursery Trees and Plants</a:t>
            </a:r>
          </a:p>
          <a:p>
            <a:pPr marL="731520" lvl="1" indent="274320">
              <a:spcBef>
                <a:spcPts val="0"/>
              </a:spcBef>
              <a:buFont typeface="Arial" pitchFamily="34" charset="0"/>
              <a:buChar char="•"/>
            </a:pPr>
            <a:r>
              <a:rPr lang="en-US" sz="2000" dirty="0">
                <a:latin typeface="Georgia" panose="02040502050405020303" pitchFamily="18" charset="0"/>
                <a:ea typeface="Arial" charset="0"/>
                <a:cs typeface="Arial" charset="0"/>
              </a:rPr>
              <a:t>Peaches</a:t>
            </a:r>
          </a:p>
          <a:p>
            <a:pPr marL="731520" lvl="1" indent="274320">
              <a:spcBef>
                <a:spcPts val="0"/>
              </a:spcBef>
              <a:buFont typeface="Arial" pitchFamily="34" charset="0"/>
              <a:buChar char="•"/>
            </a:pPr>
            <a:r>
              <a:rPr lang="en-US" sz="2000" dirty="0">
                <a:latin typeface="Georgia" panose="02040502050405020303" pitchFamily="18" charset="0"/>
                <a:ea typeface="Arial" charset="0"/>
                <a:cs typeface="Arial" charset="0"/>
              </a:rPr>
              <a:t>Peppers</a:t>
            </a:r>
          </a:p>
          <a:p>
            <a:pPr marL="731520" lvl="1" indent="274320">
              <a:spcBef>
                <a:spcPts val="0"/>
              </a:spcBef>
              <a:buFont typeface="Arial" pitchFamily="34" charset="0"/>
              <a:buChar char="•"/>
            </a:pPr>
            <a:r>
              <a:rPr lang="en-US" sz="2000" dirty="0">
                <a:latin typeface="Georgia" panose="02040502050405020303" pitchFamily="18" charset="0"/>
                <a:ea typeface="Arial" charset="0"/>
                <a:cs typeface="Arial" charset="0"/>
              </a:rPr>
              <a:t>Potatoes</a:t>
            </a:r>
          </a:p>
          <a:p>
            <a:pPr marL="731520" lvl="1" indent="274320">
              <a:spcBef>
                <a:spcPts val="0"/>
              </a:spcBef>
              <a:buFont typeface="Arial" pitchFamily="34" charset="0"/>
              <a:buChar char="•"/>
            </a:pPr>
            <a:r>
              <a:rPr lang="en-US" sz="2000" dirty="0">
                <a:latin typeface="Georgia" panose="02040502050405020303" pitchFamily="18" charset="0"/>
                <a:ea typeface="Arial" charset="0"/>
                <a:cs typeface="Arial" charset="0"/>
              </a:rPr>
              <a:t>Strawberries</a:t>
            </a:r>
          </a:p>
          <a:p>
            <a:pPr marL="731520" lvl="1" indent="274320">
              <a:spcBef>
                <a:spcPts val="0"/>
              </a:spcBef>
              <a:buFont typeface="Arial" pitchFamily="34" charset="0"/>
              <a:buChar char="•"/>
            </a:pPr>
            <a:r>
              <a:rPr lang="en-US" sz="2000" dirty="0">
                <a:latin typeface="Georgia" panose="02040502050405020303" pitchFamily="18" charset="0"/>
                <a:ea typeface="Arial" charset="0"/>
                <a:cs typeface="Arial" charset="0"/>
              </a:rPr>
              <a:t>Tomatoes</a:t>
            </a:r>
          </a:p>
        </p:txBody>
      </p:sp>
      <p:pic>
        <p:nvPicPr>
          <p:cNvPr id="14" name="Picture 13" descr="IFAS_header_3.jpg"/>
          <p:cNvPicPr>
            <a:picLocks noChangeAspect="1"/>
          </p:cNvPicPr>
          <p:nvPr/>
        </p:nvPicPr>
        <p:blipFill>
          <a:blip r:embed="rId3" cstate="print"/>
          <a:stretch>
            <a:fillRect/>
          </a:stretch>
        </p:blipFill>
        <p:spPr>
          <a:xfrm>
            <a:off x="1881582" y="5195972"/>
            <a:ext cx="6813297" cy="1478824"/>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3439020" y="5155896"/>
            <a:ext cx="2484013"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b="1" dirty="0">
                <a:solidFill>
                  <a:schemeClr val="bg1"/>
                </a:solidFill>
                <a:latin typeface="+mj-lt"/>
              </a:rPr>
              <a:t>UF-IFAS Research</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4274" y="2262266"/>
            <a:ext cx="4090606" cy="2764325"/>
          </a:xfrm>
          <a:prstGeom prst="rect">
            <a:avLst/>
          </a:prstGeom>
        </p:spPr>
      </p:pic>
    </p:spTree>
    <p:extLst>
      <p:ext uri="{BB962C8B-B14F-4D97-AF65-F5344CB8AC3E}">
        <p14:creationId xmlns:p14="http://schemas.microsoft.com/office/powerpoint/2010/main" val="66645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72" y="622443"/>
            <a:ext cx="8964827" cy="439838"/>
          </a:xfrm>
        </p:spPr>
        <p:txBody>
          <a:bodyPr/>
          <a:lstStyle/>
          <a:p>
            <a:r>
              <a:rPr lang="en-US" sz="3200" dirty="0">
                <a:latin typeface="Georgia" charset="0"/>
                <a:ea typeface="Georgia" charset="0"/>
                <a:cs typeface="Georgia" charset="0"/>
              </a:rPr>
              <a:t>Other Programs Overseen by FARMS </a:t>
            </a:r>
            <a:endParaRPr lang="en-US" sz="3200" dirty="0"/>
          </a:p>
        </p:txBody>
      </p:sp>
      <p:sp>
        <p:nvSpPr>
          <p:cNvPr id="3" name="Content Placeholder 2"/>
          <p:cNvSpPr>
            <a:spLocks noGrp="1"/>
          </p:cNvSpPr>
          <p:nvPr>
            <p:ph idx="1"/>
          </p:nvPr>
        </p:nvSpPr>
        <p:spPr>
          <a:xfrm>
            <a:off x="234778" y="1546700"/>
            <a:ext cx="6950106" cy="2108149"/>
          </a:xfrm>
        </p:spPr>
        <p:txBody>
          <a:bodyPr>
            <a:noAutofit/>
          </a:bodyPr>
          <a:lstStyle/>
          <a:p>
            <a:pPr lvl="1">
              <a:spcBef>
                <a:spcPts val="0"/>
              </a:spcBef>
              <a:buFont typeface="Arial" panose="020B0604020202020204" pitchFamily="34" charset="0"/>
              <a:buChar char="•"/>
              <a:tabLst>
                <a:tab pos="280988" algn="l"/>
              </a:tabLst>
            </a:pPr>
            <a:r>
              <a:rPr lang="en-US" sz="2000" dirty="0">
                <a:latin typeface="Georgia" panose="02040502050405020303" pitchFamily="18" charset="0"/>
                <a:ea typeface="Arial" charset="0"/>
                <a:cs typeface="Arial" charset="0"/>
              </a:rPr>
              <a:t>Partnership with FDACS</a:t>
            </a:r>
          </a:p>
          <a:p>
            <a:pPr lvl="1">
              <a:spcBef>
                <a:spcPts val="0"/>
              </a:spcBef>
              <a:buFont typeface="Arial" panose="020B0604020202020204" pitchFamily="34" charset="0"/>
              <a:buChar char="•"/>
              <a:tabLst>
                <a:tab pos="280988" algn="l"/>
              </a:tabLst>
            </a:pPr>
            <a:r>
              <a:rPr lang="en-US" sz="2000" dirty="0">
                <a:latin typeface="Georgia" panose="02040502050405020303" pitchFamily="18" charset="0"/>
                <a:ea typeface="Arial" charset="0"/>
                <a:cs typeface="Arial" charset="0"/>
              </a:rPr>
              <a:t>Scaled-down version of FARMS</a:t>
            </a:r>
          </a:p>
          <a:p>
            <a:pPr lvl="1">
              <a:spcBef>
                <a:spcPts val="0"/>
              </a:spcBef>
              <a:buFont typeface="Arial" panose="020B0604020202020204" pitchFamily="34" charset="0"/>
              <a:buChar char="•"/>
              <a:tabLst>
                <a:tab pos="280988" algn="l"/>
              </a:tabLst>
            </a:pPr>
            <a:r>
              <a:rPr lang="en-US" sz="2000" dirty="0">
                <a:latin typeface="Georgia" panose="02040502050405020303" pitchFamily="18" charset="0"/>
                <a:ea typeface="Arial" charset="0"/>
                <a:cs typeface="Arial" charset="0"/>
              </a:rPr>
              <a:t>$5,000 cap, 75% reimbursement</a:t>
            </a:r>
          </a:p>
          <a:p>
            <a:pPr lvl="1">
              <a:spcBef>
                <a:spcPts val="0"/>
              </a:spcBef>
              <a:buFont typeface="Arial" panose="020B0604020202020204" pitchFamily="34" charset="0"/>
              <a:buChar char="•"/>
              <a:tabLst>
                <a:tab pos="280988" algn="l"/>
              </a:tabLst>
            </a:pPr>
            <a:r>
              <a:rPr lang="en-US" sz="2000" dirty="0">
                <a:latin typeface="Georgia" panose="02040502050405020303" pitchFamily="18" charset="0"/>
                <a:ea typeface="Arial" charset="0"/>
                <a:cs typeface="Arial" charset="0"/>
              </a:rPr>
              <a:t>Total Funding last 5 years ($374,633)</a:t>
            </a:r>
          </a:p>
          <a:p>
            <a:pPr lvl="1">
              <a:spcBef>
                <a:spcPts val="0"/>
              </a:spcBef>
              <a:buFont typeface="Arial" panose="020B0604020202020204" pitchFamily="34" charset="0"/>
              <a:buChar char="•"/>
              <a:tabLst>
                <a:tab pos="280988" algn="l"/>
              </a:tabLst>
            </a:pPr>
            <a:r>
              <a:rPr lang="en-US" sz="2000" dirty="0">
                <a:latin typeface="Georgia" panose="02040502050405020303" pitchFamily="18" charset="0"/>
                <a:ea typeface="Arial" charset="0"/>
                <a:cs typeface="Arial" charset="0"/>
              </a:rPr>
              <a:t>158 projects over 4,570 acres serviced</a:t>
            </a:r>
          </a:p>
        </p:txBody>
      </p:sp>
      <p:sp>
        <p:nvSpPr>
          <p:cNvPr id="5" name="Rectangle 4"/>
          <p:cNvSpPr/>
          <p:nvPr/>
        </p:nvSpPr>
        <p:spPr>
          <a:xfrm>
            <a:off x="463378" y="1062280"/>
            <a:ext cx="7327556" cy="461665"/>
          </a:xfrm>
          <a:prstGeom prst="rect">
            <a:avLst/>
          </a:prstGeom>
        </p:spPr>
        <p:txBody>
          <a:bodyPr wrap="square">
            <a:spAutoFit/>
          </a:bodyPr>
          <a:lstStyle/>
          <a:p>
            <a:r>
              <a:rPr lang="en-US" sz="2400" b="1" dirty="0">
                <a:solidFill>
                  <a:srgbClr val="92D050"/>
                </a:solidFill>
                <a:latin typeface="Georgia" panose="02040502050405020303" pitchFamily="18" charset="0"/>
                <a:ea typeface="Arial" charset="0"/>
                <a:cs typeface="Arial" charset="0"/>
              </a:rPr>
              <a:t>Mini-FARMS Program</a:t>
            </a:r>
          </a:p>
        </p:txBody>
      </p:sp>
      <p:sp>
        <p:nvSpPr>
          <p:cNvPr id="10" name="Oval 9"/>
          <p:cNvSpPr/>
          <p:nvPr/>
        </p:nvSpPr>
        <p:spPr>
          <a:xfrm>
            <a:off x="5288231" y="3171059"/>
            <a:ext cx="2709787" cy="27097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62422" y="3900215"/>
            <a:ext cx="5210894" cy="830997"/>
          </a:xfrm>
          <a:prstGeom prst="rect">
            <a:avLst/>
          </a:prstGeom>
        </p:spPr>
        <p:txBody>
          <a:bodyPr wrap="square">
            <a:spAutoFit/>
          </a:bodyPr>
          <a:lstStyle/>
          <a:p>
            <a:r>
              <a:rPr lang="en-US" sz="2400" b="1" dirty="0">
                <a:solidFill>
                  <a:srgbClr val="92D050"/>
                </a:solidFill>
                <a:latin typeface="Georgia" panose="02040502050405020303" pitchFamily="18" charset="0"/>
                <a:ea typeface="Arial" charset="0"/>
                <a:cs typeface="Arial" charset="0"/>
              </a:rPr>
              <a:t>FAWN Program</a:t>
            </a:r>
          </a:p>
          <a:p>
            <a:endParaRPr lang="en-US" sz="2400" b="1" dirty="0">
              <a:solidFill>
                <a:schemeClr val="bg1"/>
              </a:solidFill>
              <a:latin typeface="Georgia" panose="02040502050405020303" pitchFamily="18" charset="0"/>
              <a:ea typeface="Georgia" charset="0"/>
              <a:cs typeface="Georgia" charset="0"/>
            </a:endParaRPr>
          </a:p>
        </p:txBody>
      </p:sp>
      <p:sp>
        <p:nvSpPr>
          <p:cNvPr id="12" name="Content Placeholder 2"/>
          <p:cNvSpPr txBox="1">
            <a:spLocks/>
          </p:cNvSpPr>
          <p:nvPr/>
        </p:nvSpPr>
        <p:spPr>
          <a:xfrm>
            <a:off x="115672" y="4479720"/>
            <a:ext cx="6781839" cy="2065385"/>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Rockwell"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Rockwell"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Rockwell"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Rockwell"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Rockwell"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buFont typeface="Arial" pitchFamily="34" charset="0"/>
              <a:buChar char="•"/>
              <a:tabLst>
                <a:tab pos="284163" algn="l"/>
              </a:tabLst>
            </a:pPr>
            <a:r>
              <a:rPr lang="en-US" sz="2000" dirty="0">
                <a:latin typeface="Georgia" panose="02040502050405020303" pitchFamily="18" charset="0"/>
                <a:ea typeface="Arial" charset="0"/>
                <a:cs typeface="Arial" charset="0"/>
              </a:rPr>
              <a:t>Partnership with IFAS </a:t>
            </a:r>
          </a:p>
          <a:p>
            <a:pPr lvl="1">
              <a:spcBef>
                <a:spcPts val="0"/>
              </a:spcBef>
              <a:buFont typeface="Arial" pitchFamily="34" charset="0"/>
              <a:buChar char="•"/>
              <a:tabLst>
                <a:tab pos="284163" algn="l"/>
              </a:tabLst>
            </a:pPr>
            <a:r>
              <a:rPr lang="en-US" sz="2000" dirty="0">
                <a:latin typeface="Georgia" panose="02040502050405020303" pitchFamily="18" charset="0"/>
                <a:ea typeface="Arial" charset="0"/>
                <a:cs typeface="Arial" charset="0"/>
              </a:rPr>
              <a:t>Collect and distribute real-time data</a:t>
            </a:r>
          </a:p>
          <a:p>
            <a:pPr lvl="1">
              <a:spcBef>
                <a:spcPts val="0"/>
              </a:spcBef>
              <a:buFont typeface="Arial" pitchFamily="34" charset="0"/>
              <a:buChar char="•"/>
              <a:tabLst>
                <a:tab pos="284163" algn="l"/>
              </a:tabLst>
            </a:pPr>
            <a:r>
              <a:rPr lang="en-US" sz="2000" dirty="0">
                <a:latin typeface="Georgia" panose="02040502050405020303" pitchFamily="18" charset="0"/>
                <a:ea typeface="Arial" charset="0"/>
                <a:cs typeface="Arial" charset="0"/>
              </a:rPr>
              <a:t>44 weather stations statewide (13 in the District)</a:t>
            </a:r>
          </a:p>
          <a:p>
            <a:pPr marL="457200" lvl="1" indent="0">
              <a:spcBef>
                <a:spcPts val="0"/>
              </a:spcBef>
              <a:buNone/>
              <a:tabLst>
                <a:tab pos="284163" algn="l"/>
              </a:tabLst>
            </a:pPr>
            <a:endParaRPr lang="en-US" sz="2000" dirty="0">
              <a:latin typeface="Georgia" panose="02040502050405020303" pitchFamily="18" charset="0"/>
              <a:ea typeface="Arial" charset="0"/>
              <a:cs typeface="Arial" charset="0"/>
            </a:endParaRPr>
          </a:p>
        </p:txBody>
      </p:sp>
      <p:pic>
        <p:nvPicPr>
          <p:cNvPr id="11" name="Picture 2"/>
          <p:cNvPicPr>
            <a:picLocks noChangeAspect="1" noChangeArrowheads="1"/>
          </p:cNvPicPr>
          <p:nvPr/>
        </p:nvPicPr>
        <p:blipFill>
          <a:blip r:embed="rId3" cstate="print"/>
          <a:srcRect/>
          <a:stretch>
            <a:fillRect/>
          </a:stretch>
        </p:blipFill>
        <p:spPr bwMode="auto">
          <a:xfrm>
            <a:off x="6773823" y="4315713"/>
            <a:ext cx="2215123" cy="2306272"/>
          </a:xfrm>
          <a:prstGeom prst="rect">
            <a:avLst/>
          </a:prstGeom>
          <a:noFill/>
          <a:ln w="12700">
            <a:solidFill>
              <a:schemeClr val="bg1"/>
            </a:solidFill>
            <a:miter lim="800000"/>
            <a:headEnd/>
            <a:tailEnd/>
          </a:ln>
          <a:effectLst>
            <a:outerShdw blurRad="50800" dist="38100" dir="2700000" algn="tl" rotWithShape="0">
              <a:prstClr val="black">
                <a:alpha val="40000"/>
              </a:prstClr>
            </a:outerShdw>
          </a:effectLst>
        </p:spPr>
      </p:pic>
      <p:pic>
        <p:nvPicPr>
          <p:cNvPr id="15" name="Picture 3"/>
          <p:cNvPicPr>
            <a:picLocks noChangeAspect="1" noChangeArrowheads="1"/>
          </p:cNvPicPr>
          <p:nvPr/>
        </p:nvPicPr>
        <p:blipFill>
          <a:blip r:embed="rId4" cstate="print"/>
          <a:srcRect/>
          <a:stretch>
            <a:fillRect/>
          </a:stretch>
        </p:blipFill>
        <p:spPr bwMode="auto">
          <a:xfrm>
            <a:off x="6773823" y="1094562"/>
            <a:ext cx="2215124" cy="3035541"/>
          </a:xfrm>
          <a:prstGeom prst="rect">
            <a:avLst/>
          </a:prstGeom>
          <a:noFill/>
          <a:ln w="12700">
            <a:solidFill>
              <a:schemeClr val="bg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2948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1990</TotalTime>
  <Words>889</Words>
  <Application>Microsoft Office PowerPoint</Application>
  <PresentationFormat>On-screen Show (4:3)</PresentationFormat>
  <Paragraphs>125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ＭＳ Ｐゴシック</vt:lpstr>
      <vt:lpstr>Arial</vt:lpstr>
      <vt:lpstr>Calibri</vt:lpstr>
      <vt:lpstr>Georgia</vt:lpstr>
      <vt:lpstr>Rockwell</vt:lpstr>
      <vt:lpstr>Wingdings</vt:lpstr>
      <vt:lpstr>Office Theme</vt:lpstr>
      <vt:lpstr>FARMS Program</vt:lpstr>
      <vt:lpstr>FARMS Program</vt:lpstr>
      <vt:lpstr>FARMS Program</vt:lpstr>
      <vt:lpstr>FARMS Program</vt:lpstr>
      <vt:lpstr>FARMS Program</vt:lpstr>
      <vt:lpstr>FARMS Program</vt:lpstr>
      <vt:lpstr>FARMS Accomplishments</vt:lpstr>
      <vt:lpstr>Other Programs Overseen by FARMS </vt:lpstr>
      <vt:lpstr>Other Programs Overseen by FARMS </vt:lpstr>
      <vt:lpstr>PowerPoint Presentation</vt:lpstr>
      <vt:lpstr>PowerPoint Presentation</vt:lpstr>
      <vt:lpstr>FARMS Program Project Totals by Fiscal Year</vt:lpstr>
    </vt:vector>
  </TitlesOfParts>
  <Company>SWFWMD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drusk</dc:creator>
  <cp:lastModifiedBy>Chris Zajac</cp:lastModifiedBy>
  <cp:revision>201</cp:revision>
  <cp:lastPrinted>2017-02-21T15:42:17Z</cp:lastPrinted>
  <dcterms:created xsi:type="dcterms:W3CDTF">2012-08-10T17:27:07Z</dcterms:created>
  <dcterms:modified xsi:type="dcterms:W3CDTF">2017-04-14T20:46:46Z</dcterms:modified>
</cp:coreProperties>
</file>