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5"/>
  </p:notesMasterIdLst>
  <p:sldIdLst>
    <p:sldId id="261" r:id="rId2"/>
    <p:sldId id="358" r:id="rId3"/>
    <p:sldId id="352" r:id="rId4"/>
    <p:sldId id="369" r:id="rId5"/>
    <p:sldId id="374" r:id="rId6"/>
    <p:sldId id="370" r:id="rId7"/>
    <p:sldId id="371" r:id="rId8"/>
    <p:sldId id="359" r:id="rId9"/>
    <p:sldId id="362" r:id="rId10"/>
    <p:sldId id="364" r:id="rId11"/>
    <p:sldId id="372" r:id="rId12"/>
    <p:sldId id="373" r:id="rId13"/>
    <p:sldId id="360" r:id="rId14"/>
    <p:sldId id="363" r:id="rId15"/>
    <p:sldId id="264" r:id="rId16"/>
    <p:sldId id="365" r:id="rId17"/>
    <p:sldId id="336" r:id="rId18"/>
    <p:sldId id="357" r:id="rId19"/>
    <p:sldId id="368" r:id="rId20"/>
    <p:sldId id="348" r:id="rId21"/>
    <p:sldId id="361" r:id="rId22"/>
    <p:sldId id="321"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00"/>
    <a:srgbClr val="EF6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559" autoAdjust="0"/>
  </p:normalViewPr>
  <p:slideViewPr>
    <p:cSldViewPr>
      <p:cViewPr varScale="1">
        <p:scale>
          <a:sx n="79" d="100"/>
          <a:sy n="79" d="100"/>
        </p:scale>
        <p:origin x="157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2" d="100"/>
        <a:sy n="92" d="100"/>
      </p:scale>
      <p:origin x="0" y="-2717"/>
    </p:cViewPr>
  </p:sorterViewPr>
  <p:notesViewPr>
    <p:cSldViewPr showGuides="1">
      <p:cViewPr varScale="1">
        <p:scale>
          <a:sx n="38" d="100"/>
          <a:sy n="38" d="100"/>
        </p:scale>
        <p:origin x="-232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ufl.edu\ifas\GCREC\Users\nperes\Documents\Strawberry\Clinic%20samples%202016-17%20sea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peres\AppData\Local\Microsoft\Windows\INetCache\Content.Outlook\A2ZKOSZP\Azoxystrobin.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dirty="0"/>
              <a:t>2016-17 </a:t>
            </a:r>
            <a:r>
              <a:rPr lang="en-US" sz="2400" dirty="0" smtClean="0"/>
              <a:t>diagnostic clinics </a:t>
            </a:r>
            <a:r>
              <a:rPr lang="en-US" sz="2400" dirty="0"/>
              <a:t>snapshot</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48B-41E7-8518-557AD08BF3CE}"/>
              </c:ext>
            </c:extLst>
          </c:dPt>
          <c:dPt>
            <c:idx val="1"/>
            <c:bubble3D val="0"/>
            <c:spPr>
              <a:solidFill>
                <a:srgbClr val="EF620B"/>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48B-41E7-8518-557AD08BF3CE}"/>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348B-41E7-8518-557AD08BF3CE}"/>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348B-41E7-8518-557AD08BF3C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Sheet2!$B$247:$B$250</c:f>
              <c:strCache>
                <c:ptCount val="4"/>
                <c:pt idx="0">
                  <c:v>Colletotrichum acutatum</c:v>
                </c:pt>
                <c:pt idx="1">
                  <c:v>Colletotrichum gloeosporioides</c:v>
                </c:pt>
                <c:pt idx="2">
                  <c:v>Macrophomina phaseolina </c:v>
                </c:pt>
                <c:pt idx="3">
                  <c:v>Phytophthora cactorum</c:v>
                </c:pt>
              </c:strCache>
            </c:strRef>
          </c:cat>
          <c:val>
            <c:numRef>
              <c:f>Sheet2!$C$247:$C$250</c:f>
              <c:numCache>
                <c:formatCode>General</c:formatCode>
                <c:ptCount val="4"/>
                <c:pt idx="0">
                  <c:v>27</c:v>
                </c:pt>
                <c:pt idx="1">
                  <c:v>52</c:v>
                </c:pt>
                <c:pt idx="2">
                  <c:v>19</c:v>
                </c:pt>
                <c:pt idx="3">
                  <c:v>62</c:v>
                </c:pt>
              </c:numCache>
            </c:numRef>
          </c:val>
          <c:extLst>
            <c:ext xmlns:c16="http://schemas.microsoft.com/office/drawing/2014/chart" uri="{C3380CC4-5D6E-409C-BE32-E72D297353CC}">
              <c16:uniqueId val="{00000008-348B-41E7-8518-557AD08BF3CE}"/>
            </c:ext>
          </c:extLst>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600" b="0" i="1"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1"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1" u="none" strike="noStrike" kern="1200" baseline="0">
                <a:solidFill>
                  <a:schemeClr val="dk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1"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1.5216097987751531E-2"/>
          <c:y val="0.82291557305336838"/>
          <c:w val="0.9640122484689414"/>
          <c:h val="0.14930664916885389"/>
        </c:manualLayout>
      </c:layout>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9129483814524"/>
          <c:y val="4.8804442922895513E-2"/>
          <c:w val="0.67119313210848641"/>
          <c:h val="0.7863326866750352"/>
        </c:manualLayout>
      </c:layout>
      <c:barChart>
        <c:barDir val="col"/>
        <c:grouping val="stacked"/>
        <c:varyColors val="0"/>
        <c:ser>
          <c:idx val="0"/>
          <c:order val="0"/>
          <c:tx>
            <c:v>Sensitive</c:v>
          </c:tx>
          <c:invertIfNegative val="0"/>
          <c:cat>
            <c:numRef>
              <c:f>Sheet2!$B$3:$B$20</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2006</c:v>
                </c:pt>
                <c:pt idx="11">
                  <c:v>2007</c:v>
                </c:pt>
                <c:pt idx="12">
                  <c:v>2009</c:v>
                </c:pt>
                <c:pt idx="13">
                  <c:v>2010</c:v>
                </c:pt>
                <c:pt idx="14">
                  <c:v>2011</c:v>
                </c:pt>
                <c:pt idx="15">
                  <c:v>2013</c:v>
                </c:pt>
                <c:pt idx="16">
                  <c:v>2015</c:v>
                </c:pt>
                <c:pt idx="17">
                  <c:v>2016</c:v>
                </c:pt>
              </c:numCache>
            </c:numRef>
          </c:cat>
          <c:val>
            <c:numRef>
              <c:f>Sheet2!$D$3:$D$20</c:f>
              <c:numCache>
                <c:formatCode>General</c:formatCode>
                <c:ptCount val="18"/>
                <c:pt idx="0">
                  <c:v>2</c:v>
                </c:pt>
                <c:pt idx="1">
                  <c:v>7</c:v>
                </c:pt>
                <c:pt idx="2">
                  <c:v>4</c:v>
                </c:pt>
                <c:pt idx="3">
                  <c:v>2</c:v>
                </c:pt>
                <c:pt idx="4">
                  <c:v>1</c:v>
                </c:pt>
                <c:pt idx="5">
                  <c:v>3</c:v>
                </c:pt>
                <c:pt idx="6">
                  <c:v>1</c:v>
                </c:pt>
                <c:pt idx="7">
                  <c:v>1</c:v>
                </c:pt>
                <c:pt idx="8">
                  <c:v>2</c:v>
                </c:pt>
                <c:pt idx="9">
                  <c:v>4</c:v>
                </c:pt>
                <c:pt idx="10">
                  <c:v>3</c:v>
                </c:pt>
                <c:pt idx="11">
                  <c:v>1</c:v>
                </c:pt>
                <c:pt idx="12">
                  <c:v>3</c:v>
                </c:pt>
                <c:pt idx="13">
                  <c:v>0</c:v>
                </c:pt>
                <c:pt idx="14">
                  <c:v>5</c:v>
                </c:pt>
                <c:pt idx="15">
                  <c:v>0</c:v>
                </c:pt>
                <c:pt idx="16">
                  <c:v>5</c:v>
                </c:pt>
                <c:pt idx="17">
                  <c:v>30</c:v>
                </c:pt>
              </c:numCache>
            </c:numRef>
          </c:val>
          <c:extLst>
            <c:ext xmlns:c16="http://schemas.microsoft.com/office/drawing/2014/chart" uri="{C3380CC4-5D6E-409C-BE32-E72D297353CC}">
              <c16:uniqueId val="{00000000-6B78-4B1B-B762-DF4AC32EE08B}"/>
            </c:ext>
          </c:extLst>
        </c:ser>
        <c:ser>
          <c:idx val="1"/>
          <c:order val="1"/>
          <c:tx>
            <c:v>Resistant</c:v>
          </c:tx>
          <c:spPr>
            <a:solidFill>
              <a:srgbClr val="FF4A00"/>
            </a:solidFill>
          </c:spPr>
          <c:invertIfNegative val="0"/>
          <c:cat>
            <c:numRef>
              <c:f>Sheet2!$B$3:$B$20</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2006</c:v>
                </c:pt>
                <c:pt idx="11">
                  <c:v>2007</c:v>
                </c:pt>
                <c:pt idx="12">
                  <c:v>2009</c:v>
                </c:pt>
                <c:pt idx="13">
                  <c:v>2010</c:v>
                </c:pt>
                <c:pt idx="14">
                  <c:v>2011</c:v>
                </c:pt>
                <c:pt idx="15">
                  <c:v>2013</c:v>
                </c:pt>
                <c:pt idx="16">
                  <c:v>2015</c:v>
                </c:pt>
                <c:pt idx="17">
                  <c:v>2016</c:v>
                </c:pt>
              </c:numCache>
            </c:numRef>
          </c:cat>
          <c:val>
            <c:numRef>
              <c:f>Sheet2!$E$3:$E$20</c:f>
              <c:numCache>
                <c:formatCode>General</c:formatCode>
                <c:ptCount val="18"/>
                <c:pt idx="0">
                  <c:v>0</c:v>
                </c:pt>
                <c:pt idx="1">
                  <c:v>0</c:v>
                </c:pt>
                <c:pt idx="2">
                  <c:v>0</c:v>
                </c:pt>
                <c:pt idx="3">
                  <c:v>0</c:v>
                </c:pt>
                <c:pt idx="4">
                  <c:v>1</c:v>
                </c:pt>
                <c:pt idx="5">
                  <c:v>0</c:v>
                </c:pt>
                <c:pt idx="6">
                  <c:v>0</c:v>
                </c:pt>
                <c:pt idx="7">
                  <c:v>0</c:v>
                </c:pt>
                <c:pt idx="8">
                  <c:v>0</c:v>
                </c:pt>
                <c:pt idx="9">
                  <c:v>0</c:v>
                </c:pt>
                <c:pt idx="10">
                  <c:v>0</c:v>
                </c:pt>
                <c:pt idx="11">
                  <c:v>2</c:v>
                </c:pt>
                <c:pt idx="12">
                  <c:v>3</c:v>
                </c:pt>
                <c:pt idx="13">
                  <c:v>3</c:v>
                </c:pt>
                <c:pt idx="14">
                  <c:v>0</c:v>
                </c:pt>
                <c:pt idx="15">
                  <c:v>1</c:v>
                </c:pt>
                <c:pt idx="16">
                  <c:v>9</c:v>
                </c:pt>
                <c:pt idx="17">
                  <c:v>13</c:v>
                </c:pt>
              </c:numCache>
            </c:numRef>
          </c:val>
          <c:extLst>
            <c:ext xmlns:c16="http://schemas.microsoft.com/office/drawing/2014/chart" uri="{C3380CC4-5D6E-409C-BE32-E72D297353CC}">
              <c16:uniqueId val="{00000001-6B78-4B1B-B762-DF4AC32EE08B}"/>
            </c:ext>
          </c:extLst>
        </c:ser>
        <c:dLbls>
          <c:showLegendKey val="0"/>
          <c:showVal val="0"/>
          <c:showCatName val="0"/>
          <c:showSerName val="0"/>
          <c:showPercent val="0"/>
          <c:showBubbleSize val="0"/>
        </c:dLbls>
        <c:gapWidth val="150"/>
        <c:overlap val="100"/>
        <c:axId val="312655960"/>
        <c:axId val="312674984"/>
      </c:barChart>
      <c:catAx>
        <c:axId val="312655960"/>
        <c:scaling>
          <c:orientation val="minMax"/>
        </c:scaling>
        <c:delete val="0"/>
        <c:axPos val="b"/>
        <c:numFmt formatCode="General" sourceLinked="1"/>
        <c:majorTickMark val="out"/>
        <c:minorTickMark val="none"/>
        <c:tickLblPos val="nextTo"/>
        <c:txPr>
          <a:bodyPr/>
          <a:lstStyle/>
          <a:p>
            <a:pPr>
              <a:defRPr sz="1600"/>
            </a:pPr>
            <a:endParaRPr lang="en-US"/>
          </a:p>
        </c:txPr>
        <c:crossAx val="312674984"/>
        <c:crosses val="autoZero"/>
        <c:auto val="1"/>
        <c:lblAlgn val="ctr"/>
        <c:lblOffset val="100"/>
        <c:noMultiLvlLbl val="0"/>
      </c:catAx>
      <c:valAx>
        <c:axId val="312674984"/>
        <c:scaling>
          <c:orientation val="minMax"/>
        </c:scaling>
        <c:delete val="0"/>
        <c:axPos val="l"/>
        <c:title>
          <c:tx>
            <c:rich>
              <a:bodyPr rot="-5400000" vert="horz"/>
              <a:lstStyle/>
              <a:p>
                <a:pPr>
                  <a:defRPr sz="1600"/>
                </a:pPr>
                <a:r>
                  <a:rPr lang="en-US" sz="1600"/>
                  <a:t>Number of isolates</a:t>
                </a:r>
              </a:p>
            </c:rich>
          </c:tx>
          <c:layout/>
          <c:overlay val="0"/>
        </c:title>
        <c:numFmt formatCode="General" sourceLinked="1"/>
        <c:majorTickMark val="out"/>
        <c:minorTickMark val="none"/>
        <c:tickLblPos val="nextTo"/>
        <c:txPr>
          <a:bodyPr/>
          <a:lstStyle/>
          <a:p>
            <a:pPr>
              <a:defRPr sz="1600"/>
            </a:pPr>
            <a:endParaRPr lang="en-US"/>
          </a:p>
        </c:txPr>
        <c:crossAx val="312655960"/>
        <c:crosses val="autoZero"/>
        <c:crossBetween val="between"/>
      </c:valAx>
    </c:plotArea>
    <c:legend>
      <c:legendPos val="r"/>
      <c:layout>
        <c:manualLayout>
          <c:xMode val="edge"/>
          <c:yMode val="edge"/>
          <c:x val="0.16782468163701764"/>
          <c:y val="6.7638202079866733E-2"/>
          <c:w val="0.15933581219014289"/>
          <c:h val="0.101482491129512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Ridomil</c:v>
                </c:pt>
              </c:strCache>
            </c:strRef>
          </c:tx>
          <c:dPt>
            <c:idx val="1"/>
            <c:bubble3D val="0"/>
            <c:spPr>
              <a:solidFill>
                <a:srgbClr val="EF620B"/>
              </a:solidFill>
            </c:spPr>
            <c:extLst>
              <c:ext xmlns:c16="http://schemas.microsoft.com/office/drawing/2014/chart" uri="{C3380CC4-5D6E-409C-BE32-E72D297353CC}">
                <c16:uniqueId val="{00000000-0694-4F24-BF4F-C62316B071D9}"/>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Sensitive</c:v>
                </c:pt>
                <c:pt idx="1">
                  <c:v>Resistant</c:v>
                </c:pt>
              </c:strCache>
            </c:strRef>
          </c:cat>
          <c:val>
            <c:numRef>
              <c:f>Sheet1!$B$2:$B$3</c:f>
              <c:numCache>
                <c:formatCode>General</c:formatCode>
                <c:ptCount val="2"/>
                <c:pt idx="0">
                  <c:v>43</c:v>
                </c:pt>
                <c:pt idx="1">
                  <c:v>7</c:v>
                </c:pt>
              </c:numCache>
            </c:numRef>
          </c:val>
          <c:extLst>
            <c:ext xmlns:c16="http://schemas.microsoft.com/office/drawing/2014/chart" uri="{C3380CC4-5D6E-409C-BE32-E72D297353CC}">
              <c16:uniqueId val="{00000000-8466-4323-9147-0765686740C4}"/>
            </c:ext>
          </c:extLst>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Clinic Samples</a:t>
            </a:r>
            <a:endParaRPr lang="en-US" dirty="0"/>
          </a:p>
        </c:rich>
      </c:tx>
      <c:layout/>
      <c:overlay val="0"/>
    </c:title>
    <c:autoTitleDeleted val="0"/>
    <c:plotArea>
      <c:layout/>
      <c:pieChart>
        <c:varyColors val="1"/>
        <c:ser>
          <c:idx val="0"/>
          <c:order val="0"/>
          <c:tx>
            <c:strRef>
              <c:f>Sheet1!$B$1</c:f>
              <c:strCache>
                <c:ptCount val="1"/>
                <c:pt idx="0">
                  <c:v>Samples</c:v>
                </c:pt>
              </c:strCache>
            </c:strRef>
          </c:tx>
          <c:dPt>
            <c:idx val="1"/>
            <c:bubble3D val="0"/>
            <c:spPr>
              <a:solidFill>
                <a:srgbClr val="EF620B"/>
              </a:solidFill>
            </c:spPr>
            <c:extLst>
              <c:ext xmlns:c16="http://schemas.microsoft.com/office/drawing/2014/chart" uri="{C3380CC4-5D6E-409C-BE32-E72D297353CC}">
                <c16:uniqueId val="{00000001-A261-4E25-8AD9-C5BEA5E1CC40}"/>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P. cactorum</c:v>
                </c:pt>
                <c:pt idx="1">
                  <c:v>P. nicotianae</c:v>
                </c:pt>
              </c:strCache>
            </c:strRef>
          </c:cat>
          <c:val>
            <c:numRef>
              <c:f>Sheet1!$B$2:$B$3</c:f>
              <c:numCache>
                <c:formatCode>General</c:formatCode>
                <c:ptCount val="2"/>
                <c:pt idx="0">
                  <c:v>45</c:v>
                </c:pt>
                <c:pt idx="1">
                  <c:v>5</c:v>
                </c:pt>
              </c:numCache>
            </c:numRef>
          </c:val>
          <c:extLst>
            <c:ext xmlns:c16="http://schemas.microsoft.com/office/drawing/2014/chart" uri="{C3380CC4-5D6E-409C-BE32-E72D297353CC}">
              <c16:uniqueId val="{00000000-A261-4E25-8AD9-C5BEA5E1CC40}"/>
            </c:ext>
          </c:extLst>
        </c:ser>
        <c:dLbls>
          <c:showLegendKey val="0"/>
          <c:showVal val="0"/>
          <c:showCatName val="0"/>
          <c:showSerName val="0"/>
          <c:showPercent val="1"/>
          <c:showBubbleSize val="0"/>
          <c:showLeaderLines val="1"/>
        </c:dLbls>
        <c:firstSliceAng val="0"/>
      </c:pieChart>
    </c:plotArea>
    <c:legend>
      <c:legendPos val="t"/>
      <c:legendEntry>
        <c:idx val="0"/>
        <c:txPr>
          <a:bodyPr/>
          <a:lstStyle/>
          <a:p>
            <a:pPr>
              <a:defRPr i="1"/>
            </a:pPr>
            <a:endParaRPr lang="en-US"/>
          </a:p>
        </c:txPr>
      </c:legendEntry>
      <c:legendEntry>
        <c:idx val="1"/>
        <c:txPr>
          <a:bodyPr/>
          <a:lstStyle/>
          <a:p>
            <a:pPr>
              <a:defRPr i="1"/>
            </a:pPr>
            <a:endParaRPr lang="en-US"/>
          </a:p>
        </c:txPr>
      </c:legendEntry>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86B38-15E5-4660-B881-974512B1C3D3}" type="datetimeFigureOut">
              <a:rPr lang="en-US" smtClean="0"/>
              <a:t>4/17/2017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B5499-A028-4007-B1DC-E871F0EF2A1F}" type="slidenum">
              <a:rPr lang="en-US" smtClean="0"/>
              <a:t>‹#›</a:t>
            </a:fld>
            <a:endParaRPr lang="en-US" dirty="0"/>
          </a:p>
        </p:txBody>
      </p:sp>
    </p:spTree>
    <p:extLst>
      <p:ext uri="{BB962C8B-B14F-4D97-AF65-F5344CB8AC3E}">
        <p14:creationId xmlns:p14="http://schemas.microsoft.com/office/powerpoint/2010/main" val="2994732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was the season of the crown rots… I have seen a few fields like this, with high % mortality… but the majority was not as severe but just had a steady mortality throughout the season…  Mostly with crown rots… and a crown rot is crown rot, right?</a:t>
            </a:r>
            <a:endParaRPr lang="en-US" dirty="0"/>
          </a:p>
        </p:txBody>
      </p:sp>
      <p:sp>
        <p:nvSpPr>
          <p:cNvPr id="4" name="Slide Number Placeholder 3"/>
          <p:cNvSpPr>
            <a:spLocks noGrp="1"/>
          </p:cNvSpPr>
          <p:nvPr>
            <p:ph type="sldNum" sz="quarter" idx="10"/>
          </p:nvPr>
        </p:nvSpPr>
        <p:spPr/>
        <p:txBody>
          <a:bodyPr/>
          <a:lstStyle/>
          <a:p>
            <a:fld id="{4FFB5499-A028-4007-B1DC-E871F0EF2A1F}" type="slidenum">
              <a:rPr lang="en-US" smtClean="0"/>
              <a:t>2</a:t>
            </a:fld>
            <a:endParaRPr lang="en-US" dirty="0"/>
          </a:p>
        </p:txBody>
      </p:sp>
    </p:spTree>
    <p:extLst>
      <p:ext uri="{BB962C8B-B14F-4D97-AF65-F5344CB8AC3E}">
        <p14:creationId xmlns:p14="http://schemas.microsoft.com/office/powerpoint/2010/main" val="156874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DC039-D4E7-4DDC-A8A7-FCD7A1977C24}" type="slidenum">
              <a:rPr lang="en-US" smtClean="0"/>
              <a:t>5</a:t>
            </a:fld>
            <a:endParaRPr lang="en-US"/>
          </a:p>
        </p:txBody>
      </p:sp>
    </p:spTree>
    <p:extLst>
      <p:ext uri="{BB962C8B-B14F-4D97-AF65-F5344CB8AC3E}">
        <p14:creationId xmlns:p14="http://schemas.microsoft.com/office/powerpoint/2010/main" val="187400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a:t>
            </a:r>
            <a:endParaRPr lang="en-US" dirty="0"/>
          </a:p>
        </p:txBody>
      </p:sp>
      <p:sp>
        <p:nvSpPr>
          <p:cNvPr id="4" name="Slide Number Placeholder 3"/>
          <p:cNvSpPr>
            <a:spLocks noGrp="1"/>
          </p:cNvSpPr>
          <p:nvPr>
            <p:ph type="sldNum" sz="quarter" idx="10"/>
          </p:nvPr>
        </p:nvSpPr>
        <p:spPr/>
        <p:txBody>
          <a:bodyPr/>
          <a:lstStyle/>
          <a:p>
            <a:fld id="{4FFB5499-A028-4007-B1DC-E871F0EF2A1F}" type="slidenum">
              <a:rPr lang="en-US" smtClean="0"/>
              <a:t>10</a:t>
            </a:fld>
            <a:endParaRPr lang="en-US" dirty="0"/>
          </a:p>
        </p:txBody>
      </p:sp>
    </p:spTree>
    <p:extLst>
      <p:ext uri="{BB962C8B-B14F-4D97-AF65-F5344CB8AC3E}">
        <p14:creationId xmlns:p14="http://schemas.microsoft.com/office/powerpoint/2010/main" val="165331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xx</a:t>
            </a:r>
            <a:endParaRPr lang="en-US" dirty="0"/>
          </a:p>
        </p:txBody>
      </p:sp>
      <p:sp>
        <p:nvSpPr>
          <p:cNvPr id="4" name="Slide Number Placeholder 3"/>
          <p:cNvSpPr>
            <a:spLocks noGrp="1"/>
          </p:cNvSpPr>
          <p:nvPr>
            <p:ph type="sldNum" sz="quarter" idx="10"/>
          </p:nvPr>
        </p:nvSpPr>
        <p:spPr/>
        <p:txBody>
          <a:bodyPr/>
          <a:lstStyle/>
          <a:p>
            <a:fld id="{4FFB5499-A028-4007-B1DC-E871F0EF2A1F}" type="slidenum">
              <a:rPr lang="en-US" smtClean="0"/>
              <a:t>14</a:t>
            </a:fld>
            <a:endParaRPr lang="en-US" dirty="0"/>
          </a:p>
        </p:txBody>
      </p:sp>
    </p:spTree>
    <p:extLst>
      <p:ext uri="{BB962C8B-B14F-4D97-AF65-F5344CB8AC3E}">
        <p14:creationId xmlns:p14="http://schemas.microsoft.com/office/powerpoint/2010/main" val="16339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Symptoms consist of wilting of foliage, plant stunting, and drying and death of older leaves, though the central youngest leaves often remain green and alive. Plants can eventually collapse and die. When plant crowns are cut open, internal vascular and cortex tissues are dark brown to orange brown. We do not see fungus fruiting bodies or other structures directly on plant tissues. Disease is often most severe if the infected plant is subject to stresses such as weather extremes, water stress, poor soil conditions, or heavy fruit loads.</a:t>
            </a:r>
            <a:endParaRPr lang="en-US" dirty="0"/>
          </a:p>
        </p:txBody>
      </p:sp>
      <p:sp>
        <p:nvSpPr>
          <p:cNvPr id="4" name="Slide Number Placeholder 3"/>
          <p:cNvSpPr>
            <a:spLocks noGrp="1"/>
          </p:cNvSpPr>
          <p:nvPr>
            <p:ph type="sldNum" sz="quarter" idx="10"/>
          </p:nvPr>
        </p:nvSpPr>
        <p:spPr/>
        <p:txBody>
          <a:bodyPr/>
          <a:lstStyle/>
          <a:p>
            <a:pPr>
              <a:defRPr/>
            </a:pPr>
            <a:fld id="{9FD8CEA9-B6CA-431F-9284-10A424EE6579}" type="slidenum">
              <a:rPr lang="en-US" smtClean="0"/>
              <a:pPr>
                <a:defRPr/>
              </a:pPr>
              <a:t>15</a:t>
            </a:fld>
            <a:endParaRPr lang="en-US"/>
          </a:p>
        </p:txBody>
      </p:sp>
    </p:spTree>
    <p:extLst>
      <p:ext uri="{BB962C8B-B14F-4D97-AF65-F5344CB8AC3E}">
        <p14:creationId xmlns:p14="http://schemas.microsoft.com/office/powerpoint/2010/main" val="3087022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B5499-A028-4007-B1DC-E871F0EF2A1F}" type="slidenum">
              <a:rPr lang="en-US" smtClean="0"/>
              <a:t>17</a:t>
            </a:fld>
            <a:endParaRPr lang="en-US"/>
          </a:p>
        </p:txBody>
      </p:sp>
    </p:spTree>
    <p:extLst>
      <p:ext uri="{BB962C8B-B14F-4D97-AF65-F5344CB8AC3E}">
        <p14:creationId xmlns:p14="http://schemas.microsoft.com/office/powerpoint/2010/main" val="258435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1D2690-0350-43C8-A444-4235EF14ADAC}" type="slidenum">
              <a:rPr lang="en-US" smtClean="0"/>
              <a:pPr/>
              <a:t>23</a:t>
            </a:fld>
            <a:endParaRPr lang="en-US" dirty="0" smtClean="0"/>
          </a:p>
        </p:txBody>
      </p:sp>
      <p:sp>
        <p:nvSpPr>
          <p:cNvPr id="5120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46500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lvl1pPr>
              <a:defRPr>
                <a:solidFill>
                  <a:srgbClr val="0021A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4646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4943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52896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356358"/>
            <a:ext cx="2895600" cy="365125"/>
          </a:xfrm>
          <a:prstGeom prst="rect">
            <a:avLst/>
          </a:prstGeom>
        </p:spPr>
        <p:txBody>
          <a:bodyPr/>
          <a:lstStyle>
            <a:lvl1pPr>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1"/>
          </p:nvPr>
        </p:nvSpPr>
        <p:spPr>
          <a:xfrm>
            <a:off x="6553200" y="6248400"/>
            <a:ext cx="2133600" cy="457200"/>
          </a:xfrm>
          <a:prstGeom prst="rect">
            <a:avLst/>
          </a:prstGeom>
        </p:spPr>
        <p:txBody>
          <a:bodyPr/>
          <a:lstStyle>
            <a:lvl1pPr>
              <a:defRPr/>
            </a:lvl1pPr>
          </a:lstStyle>
          <a:p>
            <a:pPr defTabSz="457200">
              <a:defRPr/>
            </a:pPr>
            <a:fld id="{14DB3B16-6BE1-4FF0-B562-642FAC6F6FC2}" type="slidenum">
              <a:rPr lang="en-US">
                <a:solidFill>
                  <a:prstClr val="black"/>
                </a:solidFill>
              </a:rPr>
              <a:pPr defTabSz="457200">
                <a:defRPr/>
              </a:pPr>
              <a:t>‹#›</a:t>
            </a:fld>
            <a:endParaRPr lang="en-US" dirty="0">
              <a:solidFill>
                <a:prstClr val="black"/>
              </a:solidFill>
            </a:endParaRPr>
          </a:p>
        </p:txBody>
      </p:sp>
      <p:sp>
        <p:nvSpPr>
          <p:cNvPr id="8" name="Date Placeholder 7"/>
          <p:cNvSpPr>
            <a:spLocks noGrp="1"/>
          </p:cNvSpPr>
          <p:nvPr>
            <p:ph type="dt" sz="half" idx="12"/>
          </p:nvPr>
        </p:nvSpPr>
        <p:spPr>
          <a:xfrm>
            <a:off x="457200" y="6245225"/>
            <a:ext cx="2133600" cy="476250"/>
          </a:xfrm>
          <a:prstGeom prst="rect">
            <a:avLst/>
          </a:prstGeom>
        </p:spPr>
        <p:txBody>
          <a:bodyPr/>
          <a:lstStyle>
            <a:lvl1pPr>
              <a:defRPr/>
            </a:lvl1pPr>
          </a:lstStyle>
          <a:p>
            <a:pPr defTabSz="457200">
              <a:defRPr/>
            </a:pPr>
            <a:endParaRPr lang="en-US" dirty="0">
              <a:solidFill>
                <a:prstClr val="black"/>
              </a:solidFill>
            </a:endParaRPr>
          </a:p>
        </p:txBody>
      </p:sp>
    </p:spTree>
    <p:extLst>
      <p:ext uri="{BB962C8B-B14F-4D97-AF65-F5344CB8AC3E}">
        <p14:creationId xmlns:p14="http://schemas.microsoft.com/office/powerpoint/2010/main" val="67708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4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8FA67B2A-3363-46F1-ADC2-01DB26A6A45C}" type="slidenum">
              <a:rPr lang="en-US"/>
              <a:pPr>
                <a:defRPr/>
              </a:pPr>
              <a:t>‹#›</a:t>
            </a:fld>
            <a:endParaRPr lang="en-US" dirty="0"/>
          </a:p>
        </p:txBody>
      </p:sp>
    </p:spTree>
    <p:extLst>
      <p:ext uri="{BB962C8B-B14F-4D97-AF65-F5344CB8AC3E}">
        <p14:creationId xmlns:p14="http://schemas.microsoft.com/office/powerpoint/2010/main" val="180738513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830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57876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20577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75778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2719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7589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2017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pPr defTabSz="457200"/>
            <a:fld id="{B74024D7-AC6C-8B42-A9A0-7A59ACF2DAE3}" type="datetimeFigureOut">
              <a:rPr lang="en-US" smtClean="0">
                <a:solidFill>
                  <a:prstClr val="black"/>
                </a:solidFill>
              </a:rPr>
              <a:pPr defTabSz="457200"/>
              <a:t>4/17/2017</a:t>
            </a:fld>
            <a:endParaRPr lang="en-US">
              <a:solidFill>
                <a:prstClr val="black"/>
              </a:solidFill>
            </a:endParaRPr>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8"/>
            <a:ext cx="2133600" cy="365125"/>
          </a:xfrm>
          <a:prstGeom prst="rect">
            <a:avLst/>
          </a:prstGeom>
        </p:spPr>
        <p:txBody>
          <a:bodyPr/>
          <a:lstStyle/>
          <a:p>
            <a:pPr defTabSz="457200"/>
            <a:fld id="{231EB8A8-CAD3-AA42-9D36-729F9D4E9A83}"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8523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5" cstate="screen">
            <a:alphaModFix amt="6000"/>
            <a:extLst>
              <a:ext uri="{BEBA8EAE-BF5A-486C-A8C5-ECC9F3942E4B}">
                <a14:imgProps xmlns:a14="http://schemas.microsoft.com/office/drawing/2010/main">
                  <a14:imgLayer r:embed="rId16">
                    <a14:imgEffect>
                      <a14:saturation sat="52000"/>
                    </a14:imgEffect>
                  </a14:imgLayer>
                </a14:imgProps>
              </a:ext>
              <a:ext uri="{28A0092B-C50C-407E-A947-70E740481C1C}">
                <a14:useLocalDpi xmlns:a14="http://schemas.microsoft.com/office/drawing/2010/main"/>
              </a:ext>
            </a:extLst>
          </a:blip>
          <a:srcRect b="5843"/>
          <a:stretch/>
        </p:blipFill>
        <p:spPr>
          <a:xfrm>
            <a:off x="-1" y="1397615"/>
            <a:ext cx="9144000" cy="5460387"/>
          </a:xfrm>
          <a:prstGeom prst="rect">
            <a:avLst/>
          </a:prstGeom>
        </p:spPr>
      </p:pic>
      <p:pic>
        <p:nvPicPr>
          <p:cNvPr id="10" name="Picture 9" descr="PlantPathologyLogo1.jpg"/>
          <p:cNvPicPr>
            <a:picLocks noChangeAspect="1"/>
          </p:cNvPicPr>
          <p:nvPr userDrawn="1"/>
        </p:nvPicPr>
        <p:blipFill rotWithShape="1">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l="6283" t="33590" r="8487" b="19051"/>
          <a:stretch/>
        </p:blipFill>
        <p:spPr>
          <a:xfrm>
            <a:off x="7590392" y="5994736"/>
            <a:ext cx="1553611" cy="863264"/>
          </a:xfrm>
          <a:prstGeom prst="rect">
            <a:avLst/>
          </a:prstGeom>
          <a:noFill/>
          <a:ln>
            <a:noFill/>
          </a:ln>
        </p:spPr>
      </p:pic>
      <p:sp>
        <p:nvSpPr>
          <p:cNvPr id="8" name="Rectangle 7"/>
          <p:cNvSpPr/>
          <p:nvPr userDrawn="1"/>
        </p:nvSpPr>
        <p:spPr>
          <a:xfrm>
            <a:off x="0" y="0"/>
            <a:ext cx="9144000" cy="1417638"/>
          </a:xfrm>
          <a:prstGeom prst="rect">
            <a:avLst/>
          </a:prstGeom>
          <a:solidFill>
            <a:srgbClr val="0021A5"/>
          </a:solidFill>
          <a:ln>
            <a:solidFill>
              <a:srgbClr val="0021A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2292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602" y="6218462"/>
            <a:ext cx="1794933" cy="594184"/>
          </a:xfrm>
          <a:prstGeom prst="rect">
            <a:avLst/>
          </a:prstGeom>
        </p:spPr>
      </p:pic>
      <p:sp>
        <p:nvSpPr>
          <p:cNvPr id="9" name="Rectangle 8"/>
          <p:cNvSpPr/>
          <p:nvPr userDrawn="1"/>
        </p:nvSpPr>
        <p:spPr>
          <a:xfrm>
            <a:off x="0" y="0"/>
            <a:ext cx="9144000" cy="153692"/>
          </a:xfrm>
          <a:prstGeom prst="rect">
            <a:avLst/>
          </a:prstGeom>
          <a:solidFill>
            <a:srgbClr val="FF4A00"/>
          </a:solidFill>
          <a:ln>
            <a:solidFill>
              <a:srgbClr val="FF4A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83190452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defTabSz="457200" rtl="0" eaLnBrk="1" latinLnBrk="0" hangingPunct="1">
        <a:spcBef>
          <a:spcPct val="0"/>
        </a:spcBef>
        <a:buNone/>
        <a:defRPr sz="4400" kern="1200">
          <a:solidFill>
            <a:schemeClr val="bg1"/>
          </a:solidFill>
          <a:latin typeface="Palatino"/>
          <a:ea typeface="+mj-ea"/>
          <a:cs typeface="Palatino"/>
        </a:defRPr>
      </a:lvl1pPr>
    </p:titleStyle>
    <p:bodyStyle>
      <a:lvl1pPr marL="342900" indent="-342900" algn="l" defTabSz="457200" rtl="0" eaLnBrk="1" latinLnBrk="0" hangingPunct="1">
        <a:spcBef>
          <a:spcPct val="20000"/>
        </a:spcBef>
        <a:buFont typeface="Arial"/>
        <a:buChar char="•"/>
        <a:defRPr sz="3200" kern="1200">
          <a:solidFill>
            <a:srgbClr val="0021A5"/>
          </a:solidFill>
          <a:latin typeface="Palatino"/>
          <a:ea typeface="+mn-ea"/>
          <a:cs typeface="Palatino"/>
        </a:defRPr>
      </a:lvl1pPr>
      <a:lvl2pPr marL="742950" indent="-285750" algn="l" defTabSz="457200" rtl="0" eaLnBrk="1" latinLnBrk="0" hangingPunct="1">
        <a:spcBef>
          <a:spcPct val="20000"/>
        </a:spcBef>
        <a:buFont typeface="Arial"/>
        <a:buChar char="–"/>
        <a:defRPr sz="2800" kern="1200">
          <a:solidFill>
            <a:schemeClr val="tx1"/>
          </a:solidFill>
          <a:latin typeface="Palatino"/>
          <a:ea typeface="+mn-ea"/>
          <a:cs typeface="Palatino"/>
        </a:defRPr>
      </a:lvl2pPr>
      <a:lvl3pPr marL="1143000" indent="-228600" algn="l" defTabSz="457200" rtl="0" eaLnBrk="1" latinLnBrk="0" hangingPunct="1">
        <a:spcBef>
          <a:spcPct val="20000"/>
        </a:spcBef>
        <a:buFont typeface="Arial"/>
        <a:buChar char="•"/>
        <a:defRPr sz="2400" kern="1200">
          <a:solidFill>
            <a:srgbClr val="FF4A00"/>
          </a:solidFill>
          <a:latin typeface="Palatino"/>
          <a:ea typeface="+mn-ea"/>
          <a:cs typeface="Palatino"/>
        </a:defRPr>
      </a:lvl3pPr>
      <a:lvl4pPr marL="1600200" indent="-228600" algn="l" defTabSz="457200" rtl="0" eaLnBrk="1" latinLnBrk="0" hangingPunct="1">
        <a:spcBef>
          <a:spcPct val="20000"/>
        </a:spcBef>
        <a:buFont typeface="Arial"/>
        <a:buChar char="–"/>
        <a:defRPr sz="2000" kern="1200">
          <a:solidFill>
            <a:srgbClr val="0021A5"/>
          </a:solidFill>
          <a:latin typeface="Palatino"/>
          <a:ea typeface="+mn-ea"/>
          <a:cs typeface="Palatino"/>
        </a:defRPr>
      </a:lvl4pPr>
      <a:lvl5pPr marL="2057400" indent="-228600" algn="l" defTabSz="457200" rtl="0" eaLnBrk="1" latinLnBrk="0" hangingPunct="1">
        <a:spcBef>
          <a:spcPct val="20000"/>
        </a:spcBef>
        <a:buFont typeface="Arial"/>
        <a:buChar char="»"/>
        <a:defRPr sz="2000" kern="1200">
          <a:solidFill>
            <a:schemeClr val="tx1"/>
          </a:solidFill>
          <a:latin typeface="Palatino"/>
          <a:ea typeface="+mn-ea"/>
          <a:cs typeface="Palatin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47800"/>
            <a:ext cx="9144000" cy="5312223"/>
          </a:xfrm>
          <a:prstGeom prst="rect">
            <a:avLst/>
          </a:prstGeom>
          <a:noFill/>
          <a:ln w="9525">
            <a:noFill/>
            <a:miter lim="800000"/>
            <a:headEnd/>
            <a:tailEnd/>
          </a:ln>
          <a:effectLst/>
        </p:spPr>
        <p:txBody>
          <a:bodyPr>
            <a:spAutoFit/>
          </a:bodyPr>
          <a:lstStyle/>
          <a:p>
            <a:pPr marL="457200" indent="-457200" algn="ctr" eaLnBrk="0" hangingPunct="0">
              <a:lnSpc>
                <a:spcPct val="120000"/>
              </a:lnSpc>
              <a:defRPr/>
            </a:pPr>
            <a:r>
              <a:rPr lang="en-US" sz="3600" b="1" dirty="0" smtClean="0">
                <a:solidFill>
                  <a:srgbClr val="EF620B"/>
                </a:solidFill>
                <a:effectLst>
                  <a:outerShdw blurRad="38100" dist="38100" dir="2700000" algn="tl">
                    <a:srgbClr val="000000">
                      <a:alpha val="43137"/>
                    </a:srgbClr>
                  </a:outerShdw>
                </a:effectLst>
              </a:rPr>
              <a:t>Recent research findings on crown diseases: </a:t>
            </a:r>
            <a:r>
              <a:rPr lang="en-US" sz="3600" b="1" i="1" dirty="0" err="1" smtClean="0">
                <a:solidFill>
                  <a:srgbClr val="EF620B"/>
                </a:solidFill>
                <a:effectLst>
                  <a:outerShdw blurRad="38100" dist="38100" dir="2700000" algn="tl">
                    <a:srgbClr val="000000">
                      <a:alpha val="43137"/>
                    </a:srgbClr>
                  </a:outerShdw>
                </a:effectLst>
              </a:rPr>
              <a:t>Macrophomina</a:t>
            </a:r>
            <a:r>
              <a:rPr lang="en-US" sz="3600" b="1" dirty="0" smtClean="0">
                <a:solidFill>
                  <a:srgbClr val="EF620B"/>
                </a:solidFill>
                <a:effectLst>
                  <a:outerShdw blurRad="38100" dist="38100" dir="2700000" algn="tl">
                    <a:srgbClr val="000000">
                      <a:alpha val="43137"/>
                    </a:srgbClr>
                  </a:outerShdw>
                </a:effectLst>
              </a:rPr>
              <a:t>, </a:t>
            </a:r>
            <a:r>
              <a:rPr lang="en-US" sz="3600" b="1" i="1" dirty="0" err="1" smtClean="0">
                <a:solidFill>
                  <a:srgbClr val="EF620B"/>
                </a:solidFill>
                <a:effectLst>
                  <a:outerShdw blurRad="38100" dist="38100" dir="2700000" algn="tl">
                    <a:srgbClr val="000000">
                      <a:alpha val="43137"/>
                    </a:srgbClr>
                  </a:outerShdw>
                </a:effectLst>
              </a:rPr>
              <a:t>Colletotrichum</a:t>
            </a:r>
            <a:r>
              <a:rPr lang="en-US" sz="3600" b="1" dirty="0" smtClean="0">
                <a:solidFill>
                  <a:srgbClr val="EF620B"/>
                </a:solidFill>
                <a:effectLst>
                  <a:outerShdw blurRad="38100" dist="38100" dir="2700000" algn="tl">
                    <a:srgbClr val="000000">
                      <a:alpha val="43137"/>
                    </a:srgbClr>
                  </a:outerShdw>
                </a:effectLst>
              </a:rPr>
              <a:t> and </a:t>
            </a:r>
            <a:r>
              <a:rPr lang="en-US" sz="3600" b="1" i="1" dirty="0" err="1" smtClean="0">
                <a:solidFill>
                  <a:srgbClr val="EF620B"/>
                </a:solidFill>
                <a:effectLst>
                  <a:outerShdw blurRad="38100" dist="38100" dir="2700000" algn="tl">
                    <a:srgbClr val="000000">
                      <a:alpha val="43137"/>
                    </a:srgbClr>
                  </a:outerShdw>
                </a:effectLst>
              </a:rPr>
              <a:t>Phytophthora</a:t>
            </a:r>
            <a:endParaRPr lang="en-US" sz="3600" b="1" i="1" dirty="0" smtClean="0">
              <a:solidFill>
                <a:srgbClr val="EF620B"/>
              </a:solidFill>
              <a:effectLst>
                <a:outerShdw blurRad="38100" dist="38100" dir="2700000" algn="tl">
                  <a:srgbClr val="000000"/>
                </a:outerShdw>
              </a:effectLst>
            </a:endParaRPr>
          </a:p>
          <a:p>
            <a:pPr marL="457200" indent="-457200" algn="ctr" eaLnBrk="0" hangingPunct="0">
              <a:lnSpc>
                <a:spcPct val="120000"/>
              </a:lnSpc>
              <a:defRPr/>
            </a:pPr>
            <a:endParaRPr lang="pt-BR" sz="3600" b="1" i="1" dirty="0">
              <a:effectLst>
                <a:outerShdw blurRad="38100" dist="38100" dir="2700000" algn="tl">
                  <a:srgbClr val="000000"/>
                </a:outerShdw>
              </a:effectLst>
              <a:cs typeface="Times New Roman" pitchFamily="18" charset="0"/>
            </a:endParaRPr>
          </a:p>
          <a:p>
            <a:pPr marL="457200" indent="-457200" algn="ctr" eaLnBrk="0" hangingPunct="0">
              <a:lnSpc>
                <a:spcPct val="120000"/>
              </a:lnSpc>
              <a:defRPr/>
            </a:pPr>
            <a:r>
              <a:rPr lang="en-US" sz="3200" b="1" dirty="0">
                <a:solidFill>
                  <a:srgbClr val="FF9900"/>
                </a:solidFill>
                <a:effectLst>
                  <a:outerShdw blurRad="38100" dist="38100" dir="2700000" algn="tl">
                    <a:srgbClr val="000000"/>
                  </a:outerShdw>
                </a:effectLst>
                <a:cs typeface="Times New Roman" pitchFamily="18" charset="0"/>
              </a:rPr>
              <a:t> 	</a:t>
            </a:r>
            <a:r>
              <a:rPr lang="en-US" sz="2800" b="1" dirty="0" smtClean="0">
                <a:cs typeface="Times New Roman" pitchFamily="18" charset="0"/>
              </a:rPr>
              <a:t>Natalia A. </a:t>
            </a:r>
            <a:r>
              <a:rPr lang="en-US" sz="2800" b="1" dirty="0" smtClean="0">
                <a:cs typeface="Times New Roman" pitchFamily="18" charset="0"/>
              </a:rPr>
              <a:t>Peres, Jim Mertely, </a:t>
            </a:r>
            <a:r>
              <a:rPr lang="en-US" sz="2800" b="1" dirty="0" smtClean="0">
                <a:cs typeface="Times New Roman" pitchFamily="18" charset="0"/>
              </a:rPr>
              <a:t>and Juliana Baggio</a:t>
            </a:r>
          </a:p>
          <a:p>
            <a:pPr marL="457200" indent="-457200" algn="ctr" eaLnBrk="0" hangingPunct="0">
              <a:lnSpc>
                <a:spcPct val="120000"/>
              </a:lnSpc>
              <a:defRPr/>
            </a:pPr>
            <a:r>
              <a:rPr lang="en-US" sz="2800" b="1" i="1" dirty="0" smtClean="0">
                <a:cs typeface="Times New Roman" pitchFamily="18" charset="0"/>
              </a:rPr>
              <a:t>UF, Gulf Coast REC </a:t>
            </a:r>
          </a:p>
          <a:p>
            <a:pPr marL="457200" indent="-457200" algn="ctr" eaLnBrk="0" hangingPunct="0">
              <a:lnSpc>
                <a:spcPct val="120000"/>
              </a:lnSpc>
              <a:defRPr/>
            </a:pPr>
            <a:endParaRPr lang="en-US" sz="2800" b="1" i="1" baseline="30000" dirty="0" smtClean="0">
              <a:cs typeface="Times New Roman" pitchFamily="18" charset="0"/>
            </a:endParaRPr>
          </a:p>
          <a:p>
            <a:pPr marL="457200" indent="-457200" algn="ctr" eaLnBrk="0" hangingPunct="0">
              <a:lnSpc>
                <a:spcPct val="120000"/>
              </a:lnSpc>
              <a:defRPr/>
            </a:pPr>
            <a:r>
              <a:rPr lang="en-US" sz="2800" b="1" dirty="0" smtClean="0">
                <a:cs typeface="Times New Roman" pitchFamily="18" charset="0"/>
              </a:rPr>
              <a:t>Joe </a:t>
            </a:r>
            <a:r>
              <a:rPr lang="en-US" sz="2800" b="1" dirty="0" err="1" smtClean="0">
                <a:cs typeface="Times New Roman" pitchFamily="18" charset="0"/>
              </a:rPr>
              <a:t>Noling</a:t>
            </a:r>
            <a:endParaRPr lang="en-US" sz="2800" b="1" dirty="0">
              <a:cs typeface="Times New Roman" pitchFamily="18" charset="0"/>
            </a:endParaRPr>
          </a:p>
          <a:p>
            <a:pPr marL="457200" indent="-457200" algn="ctr" eaLnBrk="0" hangingPunct="0">
              <a:lnSpc>
                <a:spcPct val="120000"/>
              </a:lnSpc>
              <a:defRPr/>
            </a:pPr>
            <a:r>
              <a:rPr lang="en-US" sz="2800" b="1" i="1" dirty="0" smtClean="0">
                <a:cs typeface="Times New Roman" pitchFamily="18" charset="0"/>
              </a:rPr>
              <a:t>                                       UF, Citrus REC </a:t>
            </a:r>
            <a:r>
              <a:rPr lang="en-US" sz="3200" b="1" dirty="0">
                <a:solidFill>
                  <a:srgbClr val="FF9900"/>
                </a:solidFill>
                <a:cs typeface="Times New Roman" pitchFamily="18" charset="0"/>
              </a:rPr>
              <a:t>		</a:t>
            </a:r>
            <a:r>
              <a:rPr lang="pt-BR" sz="3200" b="1" dirty="0">
                <a:solidFill>
                  <a:srgbClr val="FF9900"/>
                </a:solidFill>
              </a:rPr>
              <a:t>		</a:t>
            </a:r>
          </a:p>
        </p:txBody>
      </p:sp>
      <p:pic>
        <p:nvPicPr>
          <p:cNvPr id="8195" name="Picture 4" descr="UF IFAS"/>
          <p:cNvPicPr>
            <a:picLocks noChangeAspect="1" noChangeArrowheads="1"/>
          </p:cNvPicPr>
          <p:nvPr/>
        </p:nvPicPr>
        <p:blipFill>
          <a:blip r:embed="rId2" cstate="print"/>
          <a:srcRect/>
          <a:stretch>
            <a:fillRect/>
          </a:stretch>
        </p:blipFill>
        <p:spPr bwMode="auto">
          <a:xfrm>
            <a:off x="7269162" y="6237288"/>
            <a:ext cx="1874838" cy="606425"/>
          </a:xfrm>
          <a:prstGeom prst="rect">
            <a:avLst/>
          </a:prstGeom>
          <a:noFill/>
          <a:ln w="9525">
            <a:noFill/>
            <a:miter lim="800000"/>
            <a:headEnd/>
            <a:tailEnd/>
          </a:ln>
        </p:spPr>
      </p:pic>
    </p:spTree>
    <p:extLst>
      <p:ext uri="{BB962C8B-B14F-4D97-AF65-F5344CB8AC3E}">
        <p14:creationId xmlns:p14="http://schemas.microsoft.com/office/powerpoint/2010/main" val="113462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229284"/>
            <a:ext cx="9075174" cy="1143000"/>
          </a:xfrm>
        </p:spPr>
        <p:txBody>
          <a:bodyPr>
            <a:noAutofit/>
          </a:bodyPr>
          <a:lstStyle/>
          <a:p>
            <a:r>
              <a:rPr lang="en-US" sz="3600" b="1" dirty="0" smtClean="0"/>
              <a:t>Current recommendations for </a:t>
            </a:r>
            <a:br>
              <a:rPr lang="en-US" sz="3600" b="1" dirty="0" smtClean="0"/>
            </a:br>
            <a:r>
              <a:rPr lang="en-US" sz="3600" b="1" dirty="0" err="1" smtClean="0"/>
              <a:t>Colletotrichum</a:t>
            </a:r>
            <a:r>
              <a:rPr lang="en-US" sz="3600" b="1" dirty="0" smtClean="0"/>
              <a:t> / </a:t>
            </a:r>
            <a:r>
              <a:rPr lang="en-US" sz="3600" b="1" dirty="0" err="1" smtClean="0"/>
              <a:t>Phytophthora</a:t>
            </a:r>
            <a:r>
              <a:rPr lang="en-US" sz="3600" b="1" dirty="0" smtClean="0"/>
              <a:t> control</a:t>
            </a:r>
            <a:endParaRPr lang="en-US" sz="3600" b="1" dirty="0"/>
          </a:p>
        </p:txBody>
      </p:sp>
      <p:sp>
        <p:nvSpPr>
          <p:cNvPr id="3" name="Content Placeholder 2"/>
          <p:cNvSpPr>
            <a:spLocks noGrp="1"/>
          </p:cNvSpPr>
          <p:nvPr>
            <p:ph idx="1"/>
          </p:nvPr>
        </p:nvSpPr>
        <p:spPr/>
        <p:txBody>
          <a:bodyPr>
            <a:normAutofit/>
          </a:bodyPr>
          <a:lstStyle/>
          <a:p>
            <a:pPr>
              <a:buClr>
                <a:schemeClr val="tx1"/>
              </a:buClr>
              <a:buFont typeface="Wingdings" panose="05000000000000000000" pitchFamily="2" charset="2"/>
              <a:buChar char="ü"/>
            </a:pPr>
            <a:r>
              <a:rPr lang="en-US" sz="2800" b="1" u="sng" dirty="0" smtClean="0">
                <a:solidFill>
                  <a:schemeClr val="tx1"/>
                </a:solidFill>
                <a:latin typeface="+mn-lt"/>
              </a:rPr>
              <a:t>Correct diagnosis</a:t>
            </a:r>
            <a:r>
              <a:rPr lang="en-US" sz="2800" b="1" dirty="0" smtClean="0">
                <a:solidFill>
                  <a:schemeClr val="tx1"/>
                </a:solidFill>
                <a:latin typeface="+mn-lt"/>
              </a:rPr>
              <a:t>!</a:t>
            </a:r>
          </a:p>
          <a:p>
            <a:pPr>
              <a:buClr>
                <a:schemeClr val="tx1"/>
              </a:buClr>
              <a:buFont typeface="Wingdings" panose="05000000000000000000" pitchFamily="2" charset="2"/>
              <a:buChar char="ü"/>
            </a:pPr>
            <a:r>
              <a:rPr lang="en-US" sz="2800" b="1" dirty="0" err="1" smtClean="0">
                <a:solidFill>
                  <a:schemeClr val="tx1"/>
                </a:solidFill>
                <a:latin typeface="+mn-lt"/>
              </a:rPr>
              <a:t>Colletotrichum</a:t>
            </a:r>
            <a:endParaRPr lang="en-US" sz="2800" b="1" dirty="0">
              <a:solidFill>
                <a:schemeClr val="tx1"/>
              </a:solidFill>
              <a:latin typeface="+mn-lt"/>
            </a:endParaRPr>
          </a:p>
          <a:p>
            <a:pPr lvl="1">
              <a:buClr>
                <a:schemeClr val="tx1"/>
              </a:buClr>
              <a:buFont typeface="Wingdings" panose="05000000000000000000" pitchFamily="2" charset="2"/>
              <a:buChar char="ü"/>
            </a:pPr>
            <a:r>
              <a:rPr lang="en-US" sz="2400" b="1" dirty="0" smtClean="0">
                <a:latin typeface="+mn-lt"/>
              </a:rPr>
              <a:t>Preventative </a:t>
            </a:r>
            <a:r>
              <a:rPr lang="en-US" sz="2400" b="1" dirty="0" err="1" smtClean="0">
                <a:latin typeface="+mn-lt"/>
              </a:rPr>
              <a:t>captan</a:t>
            </a:r>
            <a:r>
              <a:rPr lang="en-US" sz="2400" b="1" dirty="0" smtClean="0">
                <a:latin typeface="+mn-lt"/>
              </a:rPr>
              <a:t> applications (susceptible cv)</a:t>
            </a:r>
            <a:endParaRPr lang="en-US" sz="2400" b="1" dirty="0" smtClean="0">
              <a:solidFill>
                <a:schemeClr val="tx1"/>
              </a:solidFill>
              <a:latin typeface="+mn-lt"/>
            </a:endParaRPr>
          </a:p>
          <a:p>
            <a:pPr>
              <a:buClr>
                <a:schemeClr val="tx1"/>
              </a:buClr>
              <a:buFont typeface="Wingdings" panose="05000000000000000000" pitchFamily="2" charset="2"/>
              <a:buChar char="ü"/>
            </a:pPr>
            <a:r>
              <a:rPr lang="en-US" sz="2800" b="1" dirty="0" err="1" smtClean="0">
                <a:solidFill>
                  <a:schemeClr val="tx1"/>
                </a:solidFill>
                <a:latin typeface="+mn-lt"/>
              </a:rPr>
              <a:t>Phytophthora</a:t>
            </a:r>
            <a:r>
              <a:rPr lang="en-US" sz="2800" b="1" dirty="0" smtClean="0">
                <a:solidFill>
                  <a:schemeClr val="tx1"/>
                </a:solidFill>
                <a:latin typeface="+mn-lt"/>
              </a:rPr>
              <a:t> </a:t>
            </a:r>
          </a:p>
          <a:p>
            <a:pPr lvl="1">
              <a:buClr>
                <a:schemeClr val="tx1"/>
              </a:buClr>
              <a:buFont typeface="Wingdings" panose="05000000000000000000" pitchFamily="2" charset="2"/>
              <a:buChar char="ü"/>
            </a:pPr>
            <a:r>
              <a:rPr lang="en-US" sz="2400" b="1" dirty="0" smtClean="0">
                <a:solidFill>
                  <a:schemeClr val="tx1"/>
                </a:solidFill>
                <a:latin typeface="+mn-lt"/>
              </a:rPr>
              <a:t>one or two applications of </a:t>
            </a:r>
            <a:r>
              <a:rPr lang="en-US" sz="2400" b="1" dirty="0" err="1" smtClean="0">
                <a:solidFill>
                  <a:schemeClr val="tx1"/>
                </a:solidFill>
                <a:latin typeface="+mn-lt"/>
              </a:rPr>
              <a:t>Ridomil</a:t>
            </a:r>
            <a:r>
              <a:rPr lang="en-US" sz="2400" b="1" dirty="0" smtClean="0">
                <a:solidFill>
                  <a:schemeClr val="tx1"/>
                </a:solidFill>
                <a:latin typeface="+mn-lt"/>
              </a:rPr>
              <a:t> after plant </a:t>
            </a:r>
            <a:r>
              <a:rPr lang="en-US" sz="2400" b="1" dirty="0" smtClean="0">
                <a:solidFill>
                  <a:schemeClr val="tx1"/>
                </a:solidFill>
                <a:latin typeface="+mn-lt"/>
              </a:rPr>
              <a:t>establishment</a:t>
            </a:r>
            <a:endParaRPr lang="en-US" sz="2400" b="1" dirty="0" smtClean="0">
              <a:solidFill>
                <a:schemeClr val="tx1"/>
              </a:solidFill>
              <a:latin typeface="+mn-lt"/>
            </a:endParaRPr>
          </a:p>
          <a:p>
            <a:pPr lvl="1">
              <a:buClr>
                <a:schemeClr val="tx1"/>
              </a:buClr>
              <a:buFont typeface="Wingdings" panose="05000000000000000000" pitchFamily="2" charset="2"/>
              <a:buChar char="ü"/>
            </a:pPr>
            <a:r>
              <a:rPr lang="en-US" sz="2400" b="1" dirty="0">
                <a:latin typeface="+mn-lt"/>
              </a:rPr>
              <a:t>r</a:t>
            </a:r>
            <a:r>
              <a:rPr lang="en-US" sz="2400" b="1" dirty="0" smtClean="0">
                <a:solidFill>
                  <a:schemeClr val="tx1"/>
                </a:solidFill>
                <a:latin typeface="+mn-lt"/>
              </a:rPr>
              <a:t>egular applications of phosphorous acid or </a:t>
            </a:r>
            <a:r>
              <a:rPr lang="en-US" sz="2400" b="1" dirty="0" err="1" smtClean="0">
                <a:solidFill>
                  <a:schemeClr val="tx1"/>
                </a:solidFill>
                <a:latin typeface="+mn-lt"/>
              </a:rPr>
              <a:t>phosphite</a:t>
            </a:r>
            <a:r>
              <a:rPr lang="en-US" sz="2400" b="1" dirty="0" smtClean="0">
                <a:solidFill>
                  <a:schemeClr val="tx1"/>
                </a:solidFill>
                <a:latin typeface="+mn-lt"/>
              </a:rPr>
              <a:t> materials throughout the </a:t>
            </a:r>
            <a:r>
              <a:rPr lang="en-US" sz="2400" b="1" dirty="0" smtClean="0">
                <a:solidFill>
                  <a:schemeClr val="tx1"/>
                </a:solidFill>
                <a:latin typeface="+mn-lt"/>
              </a:rPr>
              <a:t>season</a:t>
            </a:r>
            <a:endParaRPr lang="en-US" sz="2400" b="1" dirty="0" smtClean="0">
              <a:solidFill>
                <a:schemeClr val="tx1"/>
              </a:solidFill>
              <a:latin typeface="+mn-lt"/>
            </a:endParaRPr>
          </a:p>
          <a:p>
            <a:pPr marL="0" indent="0">
              <a:buClr>
                <a:schemeClr val="tx1"/>
              </a:buClr>
              <a:buNone/>
            </a:pPr>
            <a:endParaRPr lang="en-US" sz="2800" b="1" dirty="0" smtClean="0">
              <a:solidFill>
                <a:schemeClr val="tx1"/>
              </a:solidFill>
              <a:latin typeface="+mn-lt"/>
            </a:endParaRPr>
          </a:p>
          <a:p>
            <a:endParaRPr lang="en-US" sz="2800" b="1" dirty="0" smtClean="0">
              <a:solidFill>
                <a:schemeClr val="tx1"/>
              </a:solidFill>
              <a:latin typeface="+mn-lt"/>
            </a:endParaRPr>
          </a:p>
          <a:p>
            <a:pPr>
              <a:buClr>
                <a:schemeClr val="tx1"/>
              </a:buClr>
              <a:buFont typeface="Wingdings" panose="05000000000000000000" pitchFamily="2" charset="2"/>
              <a:buChar char="ü"/>
            </a:pPr>
            <a:endParaRPr lang="en-US" sz="2800" b="1" dirty="0">
              <a:solidFill>
                <a:schemeClr val="tx1"/>
              </a:solidFill>
              <a:latin typeface="+mn-lt"/>
            </a:endParaRPr>
          </a:p>
        </p:txBody>
      </p:sp>
      <p:pic>
        <p:nvPicPr>
          <p:cNvPr id="4" name="Picture 6" descr="UF IFAS"/>
          <p:cNvPicPr>
            <a:picLocks noChangeAspect="1" noChangeArrowheads="1"/>
          </p:cNvPicPr>
          <p:nvPr/>
        </p:nvPicPr>
        <p:blipFill>
          <a:blip r:embed="rId3" cstate="print"/>
          <a:srcRect/>
          <a:stretch>
            <a:fillRect/>
          </a:stretch>
        </p:blipFill>
        <p:spPr bwMode="auto">
          <a:xfrm>
            <a:off x="7269162" y="6237288"/>
            <a:ext cx="1874838" cy="606425"/>
          </a:xfrm>
          <a:prstGeom prst="rect">
            <a:avLst/>
          </a:prstGeom>
          <a:noFill/>
        </p:spPr>
      </p:pic>
    </p:spTree>
    <p:extLst>
      <p:ext uri="{BB962C8B-B14F-4D97-AF65-F5344CB8AC3E}">
        <p14:creationId xmlns:p14="http://schemas.microsoft.com/office/powerpoint/2010/main" val="356301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61" name="Text Box 429"/>
          <p:cNvSpPr txBox="1">
            <a:spLocks noChangeArrowheads="1"/>
          </p:cNvSpPr>
          <p:nvPr/>
        </p:nvSpPr>
        <p:spPr bwMode="auto">
          <a:xfrm>
            <a:off x="0" y="226868"/>
            <a:ext cx="9144000" cy="1200329"/>
          </a:xfrm>
          <a:prstGeom prst="rect">
            <a:avLst/>
          </a:prstGeom>
          <a:noFill/>
          <a:ln w="9525">
            <a:noFill/>
            <a:miter lim="800000"/>
            <a:headEnd/>
            <a:tailEnd/>
          </a:ln>
          <a:effectLst/>
        </p:spPr>
        <p:txBody>
          <a:bodyPr wrap="square">
            <a:spAutoFit/>
          </a:bodyPr>
          <a:lstStyle/>
          <a:p>
            <a:pPr algn="ctr"/>
            <a:r>
              <a:rPr lang="en-US" sz="3600" b="1" dirty="0" smtClean="0">
                <a:solidFill>
                  <a:schemeClr val="bg1"/>
                </a:solidFill>
                <a:latin typeface="Palatino"/>
              </a:rPr>
              <a:t>Fungicides recommended</a:t>
            </a:r>
          </a:p>
          <a:p>
            <a:pPr algn="ctr"/>
            <a:r>
              <a:rPr lang="en-US" sz="3600" b="1" dirty="0" smtClean="0">
                <a:solidFill>
                  <a:schemeClr val="bg1"/>
                </a:solidFill>
                <a:latin typeface="Palatino"/>
              </a:rPr>
              <a:t>for </a:t>
            </a:r>
            <a:r>
              <a:rPr lang="en-US" sz="3600" b="1" dirty="0" err="1" smtClean="0">
                <a:solidFill>
                  <a:schemeClr val="bg1"/>
                </a:solidFill>
                <a:latin typeface="Palatino"/>
              </a:rPr>
              <a:t>Colletotrichum</a:t>
            </a:r>
            <a:r>
              <a:rPr lang="en-US" sz="3600" b="1" dirty="0" smtClean="0">
                <a:solidFill>
                  <a:schemeClr val="bg1"/>
                </a:solidFill>
                <a:latin typeface="Palatino"/>
              </a:rPr>
              <a:t> Crown Rot control</a:t>
            </a:r>
            <a:endParaRPr lang="en-US" sz="3600" b="1" dirty="0">
              <a:solidFill>
                <a:schemeClr val="bg1"/>
              </a:solidFill>
              <a:latin typeface="Palatino"/>
            </a:endParaRPr>
          </a:p>
        </p:txBody>
      </p:sp>
      <p:sp>
        <p:nvSpPr>
          <p:cNvPr id="402863" name="Rectangle 431"/>
          <p:cNvSpPr>
            <a:spLocks noChangeArrowheads="1"/>
          </p:cNvSpPr>
          <p:nvPr/>
        </p:nvSpPr>
        <p:spPr bwMode="auto">
          <a:xfrm>
            <a:off x="727075" y="1594755"/>
            <a:ext cx="8382000" cy="5562600"/>
          </a:xfrm>
          <a:prstGeom prst="rect">
            <a:avLst/>
          </a:prstGeom>
          <a:noFill/>
          <a:ln w="9525">
            <a:noFill/>
            <a:miter lim="800000"/>
            <a:headEnd/>
            <a:tailEnd/>
          </a:ln>
          <a:effectLst/>
        </p:spPr>
        <p:txBody>
          <a:bodyPr/>
          <a:lstStyle/>
          <a:p>
            <a:pPr marL="342900" indent="-342900">
              <a:buClr>
                <a:schemeClr val="tx1"/>
              </a:buClr>
              <a:buFont typeface="Wingdings" pitchFamily="2" charset="2"/>
              <a:buChar char="ü"/>
            </a:pPr>
            <a:r>
              <a:rPr lang="en-US" sz="2400" dirty="0" err="1" smtClean="0">
                <a:latin typeface="Arial" panose="020B0604020202020204" pitchFamily="34" charset="0"/>
                <a:cs typeface="Arial" panose="020B0604020202020204" pitchFamily="34" charset="0"/>
              </a:rPr>
              <a:t>Captan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captan</a:t>
            </a:r>
            <a:r>
              <a:rPr lang="en-US" sz="2400" dirty="0" smtClean="0">
                <a:latin typeface="Arial" panose="020B0604020202020204" pitchFamily="34" charset="0"/>
                <a:cs typeface="Arial" panose="020B0604020202020204" pitchFamily="34" charset="0"/>
              </a:rPr>
              <a:t>) – Group M4</a:t>
            </a:r>
          </a:p>
          <a:p>
            <a:pPr marL="342900" indent="-342900" eaLnBrk="1" hangingPunct="1">
              <a:buClr>
                <a:schemeClr val="tx1"/>
              </a:buClr>
              <a:buFont typeface="Wingdings" pitchFamily="2" charset="2"/>
              <a:buChar char="ü"/>
            </a:pPr>
            <a:endParaRPr lang="en-US" sz="2400" dirty="0" smtClean="0">
              <a:latin typeface="Arial" panose="020B0604020202020204" pitchFamily="34" charset="0"/>
              <a:cs typeface="Arial" panose="020B0604020202020204" pitchFamily="34" charset="0"/>
            </a:endParaRPr>
          </a:p>
          <a:p>
            <a:pPr marL="342900" indent="-342900" eaLnBrk="1" hangingPunct="1">
              <a:buClr>
                <a:schemeClr val="tx1"/>
              </a:buClr>
              <a:buFont typeface="Wingdings" pitchFamily="2" charset="2"/>
              <a:buChar char="ü"/>
            </a:pPr>
            <a:r>
              <a:rPr lang="en-US" sz="2400" dirty="0" smtClean="0">
                <a:latin typeface="Arial" panose="020B0604020202020204" pitchFamily="34" charset="0"/>
                <a:cs typeface="Arial" panose="020B0604020202020204" pitchFamily="34" charset="0"/>
              </a:rPr>
              <a:t>Abound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azoxystrobin</a:t>
            </a:r>
            <a:r>
              <a:rPr lang="en-US" sz="2400" dirty="0" smtClean="0">
                <a:latin typeface="Arial" panose="020B0604020202020204" pitchFamily="34" charset="0"/>
                <a:cs typeface="Arial" panose="020B0604020202020204" pitchFamily="34" charset="0"/>
              </a:rPr>
              <a:t>) – Group 11</a:t>
            </a:r>
            <a:endParaRPr lang="en-US" sz="2400" dirty="0">
              <a:latin typeface="Arial" panose="020B0604020202020204" pitchFamily="34" charset="0"/>
              <a:cs typeface="Arial" panose="020B0604020202020204" pitchFamily="34" charset="0"/>
            </a:endParaRPr>
          </a:p>
          <a:p>
            <a:pPr marL="342900" indent="-342900" eaLnBrk="1" hangingPunct="1">
              <a:buClr>
                <a:schemeClr val="tx1"/>
              </a:buClr>
              <a:buFont typeface="Wingdings" pitchFamily="2" charset="2"/>
              <a:buChar char="ü"/>
            </a:pPr>
            <a:r>
              <a:rPr lang="en-US" sz="2400" dirty="0" err="1" smtClean="0">
                <a:latin typeface="Arial" panose="020B0604020202020204" pitchFamily="34" charset="0"/>
                <a:cs typeface="Arial" panose="020B0604020202020204" pitchFamily="34" charset="0"/>
              </a:rPr>
              <a:t>Cabrio</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ea typeface="Times New Roman" pitchFamily="18" charset="0"/>
                <a:cs typeface="Arial" panose="020B0604020202020204" pitchFamily="34" charset="0"/>
              </a:rPr>
              <a:t>pyraclostrobin</a:t>
            </a:r>
            <a:r>
              <a:rPr lang="en-US" sz="2400" dirty="0" smtClean="0">
                <a:latin typeface="Arial" panose="020B0604020202020204" pitchFamily="34" charset="0"/>
                <a:ea typeface="Times New Roman" pitchFamily="18" charset="0"/>
                <a:cs typeface="Arial" panose="020B0604020202020204" pitchFamily="34" charset="0"/>
              </a:rPr>
              <a:t>) – Group 11</a:t>
            </a:r>
          </a:p>
          <a:p>
            <a:pPr marL="342900" indent="-342900" eaLnBrk="1" hangingPunct="1">
              <a:buClr>
                <a:schemeClr val="tx1"/>
              </a:buClr>
              <a:buFont typeface="Wingdings" pitchFamily="2" charset="2"/>
              <a:buChar char="ü"/>
            </a:pPr>
            <a:r>
              <a:rPr lang="en-US" sz="2400" dirty="0" smtClean="0">
                <a:latin typeface="Arial" panose="020B0604020202020204" pitchFamily="34" charset="0"/>
                <a:cs typeface="Arial" panose="020B0604020202020204" pitchFamily="34" charset="0"/>
              </a:rPr>
              <a:t>Flint (</a:t>
            </a:r>
            <a:r>
              <a:rPr lang="en-US" sz="2400" dirty="0" err="1" smtClean="0">
                <a:latin typeface="Arial" panose="020B0604020202020204" pitchFamily="34" charset="0"/>
                <a:cs typeface="Arial" panose="020B0604020202020204" pitchFamily="34" charset="0"/>
              </a:rPr>
              <a:t>tryfloxistrobin</a:t>
            </a:r>
            <a:r>
              <a:rPr lang="en-US" sz="2400" dirty="0" smtClean="0">
                <a:latin typeface="Arial" panose="020B0604020202020204" pitchFamily="34" charset="0"/>
                <a:cs typeface="Arial" panose="020B0604020202020204" pitchFamily="34" charset="0"/>
              </a:rPr>
              <a:t>) – Group 11</a:t>
            </a:r>
          </a:p>
          <a:p>
            <a:pPr marL="342900" indent="-342900" eaLnBrk="1" hangingPunct="1">
              <a:buClr>
                <a:schemeClr val="tx1"/>
              </a:buClr>
              <a:buFont typeface="Wingdings" pitchFamily="2" charset="2"/>
              <a:buChar char="ü"/>
            </a:pPr>
            <a:r>
              <a:rPr lang="en-US" sz="2400" dirty="0" err="1" smtClean="0">
                <a:latin typeface="Arial" panose="020B0604020202020204" pitchFamily="34" charset="0"/>
                <a:cs typeface="Arial" panose="020B0604020202020204" pitchFamily="34" charset="0"/>
              </a:rPr>
              <a:t>Evito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fluoxastrobin</a:t>
            </a:r>
            <a:r>
              <a:rPr lang="en-US" sz="2400" dirty="0" smtClean="0">
                <a:latin typeface="Arial" panose="020B0604020202020204" pitchFamily="34" charset="0"/>
                <a:cs typeface="Arial" panose="020B0604020202020204" pitchFamily="34" charset="0"/>
              </a:rPr>
              <a:t>) – Group 11</a:t>
            </a:r>
          </a:p>
          <a:p>
            <a:pPr marL="342900" indent="-342900" eaLnBrk="1" hangingPunct="1">
              <a:buClr>
                <a:schemeClr val="tx1"/>
              </a:buClr>
              <a:buFont typeface="Wingdings" pitchFamily="2" charset="2"/>
              <a:buChar char="ü"/>
            </a:pPr>
            <a:endParaRPr lang="en-US" sz="2400" dirty="0">
              <a:latin typeface="Arial" panose="020B0604020202020204" pitchFamily="34" charset="0"/>
              <a:cs typeface="Arial" panose="020B0604020202020204" pitchFamily="34" charset="0"/>
            </a:endParaRPr>
          </a:p>
          <a:p>
            <a:pPr marL="342900" indent="-342900">
              <a:buClr>
                <a:schemeClr val="tx1"/>
              </a:buClr>
              <a:buFont typeface="Wingdings" pitchFamily="2" charset="2"/>
              <a:buChar char="ü"/>
            </a:pPr>
            <a:r>
              <a:rPr lang="en-US" sz="2400" dirty="0" err="1" smtClean="0">
                <a:latin typeface="Arial" panose="020B0604020202020204" pitchFamily="34" charset="0"/>
                <a:cs typeface="Arial" panose="020B0604020202020204" pitchFamily="34" charset="0"/>
              </a:rPr>
              <a:t>Topsin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thiophanate</a:t>
            </a:r>
            <a:r>
              <a:rPr lang="en-US" sz="2400" dirty="0" smtClean="0">
                <a:latin typeface="Arial" panose="020B0604020202020204" pitchFamily="34" charset="0"/>
                <a:cs typeface="Arial" panose="020B0604020202020204" pitchFamily="34" charset="0"/>
              </a:rPr>
              <a:t>-methyl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Group 1</a:t>
            </a:r>
          </a:p>
          <a:p>
            <a:pPr marL="342900" indent="-342900" eaLnBrk="1" hangingPunct="1">
              <a:buClr>
                <a:schemeClr val="tx1"/>
              </a:buClr>
              <a:buFont typeface="Wingdings" pitchFamily="2" charset="2"/>
              <a:buChar char="ü"/>
            </a:pPr>
            <a:endParaRPr lang="en-US" sz="2400" dirty="0">
              <a:latin typeface="Arial" panose="020B0604020202020204" pitchFamily="34" charset="0"/>
              <a:cs typeface="Arial" panose="020B0604020202020204" pitchFamily="34" charset="0"/>
            </a:endParaRPr>
          </a:p>
          <a:p>
            <a:pPr marL="342900" indent="-342900">
              <a:buClr>
                <a:schemeClr val="tx1"/>
              </a:buClr>
              <a:buFont typeface="Wingdings" pitchFamily="2" charset="2"/>
              <a:buChar char="ü"/>
            </a:pPr>
            <a:r>
              <a:rPr lang="en-US" sz="2400" dirty="0" smtClean="0">
                <a:latin typeface="Arial" panose="020B0604020202020204" pitchFamily="34" charset="0"/>
                <a:cs typeface="Arial" panose="020B0604020202020204" pitchFamily="34" charset="0"/>
              </a:rPr>
              <a:t>Switch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cyprodinil</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fludioxonil</a:t>
            </a:r>
            <a:r>
              <a:rPr lang="en-US" sz="2400" dirty="0">
                <a:latin typeface="Arial" panose="020B0604020202020204" pitchFamily="34" charset="0"/>
                <a:cs typeface="Arial" panose="020B0604020202020204" pitchFamily="34" charset="0"/>
              </a:rPr>
              <a:t>) – 9 + 12</a:t>
            </a:r>
          </a:p>
          <a:p>
            <a:pPr marL="342900" indent="-342900" eaLnBrk="1" hangingPunct="1">
              <a:buClr>
                <a:schemeClr val="tx1"/>
              </a:buClr>
              <a:buFont typeface="Wingdings" pitchFamily="2" charset="2"/>
              <a:buChar char="ü"/>
            </a:pPr>
            <a:endParaRPr lang="en-US" sz="2400" dirty="0">
              <a:latin typeface="Arial" panose="020B0604020202020204" pitchFamily="34" charset="0"/>
              <a:cs typeface="Arial" panose="020B0604020202020204" pitchFamily="34" charset="0"/>
            </a:endParaRPr>
          </a:p>
        </p:txBody>
      </p:sp>
      <p:sp>
        <p:nvSpPr>
          <p:cNvPr id="2" name="Left Brace 1"/>
          <p:cNvSpPr/>
          <p:nvPr/>
        </p:nvSpPr>
        <p:spPr>
          <a:xfrm>
            <a:off x="476295" y="2438387"/>
            <a:ext cx="381000" cy="1431484"/>
          </a:xfrm>
          <a:prstGeom prst="leftBrace">
            <a:avLst/>
          </a:prstGeom>
          <a:ln>
            <a:solidFill>
              <a:srgbClr val="0021A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ounded Rectangle 2"/>
          <p:cNvSpPr/>
          <p:nvPr/>
        </p:nvSpPr>
        <p:spPr>
          <a:xfrm>
            <a:off x="476294" y="1594755"/>
            <a:ext cx="5075419" cy="462645"/>
          </a:xfrm>
          <a:prstGeom prst="roundRect">
            <a:avLst/>
          </a:prstGeom>
          <a:noFill/>
          <a:ln w="38100">
            <a:solidFill>
              <a:srgbClr val="FF4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17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284"/>
            <a:ext cx="9144000" cy="1143000"/>
          </a:xfrm>
        </p:spPr>
        <p:txBody>
          <a:bodyPr>
            <a:noAutofit/>
          </a:bodyPr>
          <a:lstStyle/>
          <a:p>
            <a:r>
              <a:rPr lang="en-US" sz="3600" b="1" dirty="0" smtClean="0"/>
              <a:t>Screening of </a:t>
            </a:r>
            <a:r>
              <a:rPr lang="en-US" sz="3600" b="1" i="1" dirty="0" err="1" smtClean="0"/>
              <a:t>C.gloeosporioides</a:t>
            </a:r>
            <a:r>
              <a:rPr lang="en-US" sz="3600" b="1" dirty="0" smtClean="0"/>
              <a:t> isolates for sensitivity to </a:t>
            </a:r>
            <a:r>
              <a:rPr lang="en-US" sz="3600" b="1" dirty="0" err="1" smtClean="0"/>
              <a:t>strobilurin</a:t>
            </a:r>
            <a:r>
              <a:rPr lang="en-US" sz="3600" b="1" dirty="0" smtClean="0"/>
              <a:t> fungicides*</a:t>
            </a:r>
            <a:endParaRPr lang="en-US" sz="3600" b="1" dirty="0"/>
          </a:p>
        </p:txBody>
      </p:sp>
      <p:sp>
        <p:nvSpPr>
          <p:cNvPr id="6" name="TextBox 5"/>
          <p:cNvSpPr txBox="1"/>
          <p:nvPr/>
        </p:nvSpPr>
        <p:spPr>
          <a:xfrm>
            <a:off x="1447800" y="5334000"/>
            <a:ext cx="7367081" cy="923330"/>
          </a:xfrm>
          <a:prstGeom prst="rect">
            <a:avLst/>
          </a:prstGeom>
          <a:noFill/>
        </p:spPr>
        <p:txBody>
          <a:bodyPr wrap="none" rtlCol="0">
            <a:spAutoFit/>
          </a:bodyPr>
          <a:lstStyle/>
          <a:p>
            <a:r>
              <a:rPr lang="en-US" dirty="0" smtClean="0"/>
              <a:t>*Abound, </a:t>
            </a:r>
            <a:r>
              <a:rPr lang="en-US" dirty="0" err="1" smtClean="0"/>
              <a:t>Cabrio</a:t>
            </a:r>
            <a:r>
              <a:rPr lang="en-US" dirty="0" smtClean="0"/>
              <a:t>, Flint, </a:t>
            </a:r>
            <a:r>
              <a:rPr lang="en-US" dirty="0" err="1" smtClean="0"/>
              <a:t>etc</a:t>
            </a:r>
            <a:r>
              <a:rPr lang="en-US" dirty="0" smtClean="0"/>
              <a:t>…</a:t>
            </a:r>
          </a:p>
          <a:p>
            <a:r>
              <a:rPr lang="en-US" dirty="0" smtClean="0">
                <a:solidFill>
                  <a:srgbClr val="FF0000"/>
                </a:solidFill>
              </a:rPr>
              <a:t>*All isolates resistant to </a:t>
            </a:r>
            <a:r>
              <a:rPr lang="en-US" dirty="0" err="1" smtClean="0">
                <a:solidFill>
                  <a:srgbClr val="FF0000"/>
                </a:solidFill>
              </a:rPr>
              <a:t>strobilurin</a:t>
            </a:r>
            <a:r>
              <a:rPr lang="en-US" dirty="0" smtClean="0">
                <a:solidFill>
                  <a:srgbClr val="FF0000"/>
                </a:solidFill>
              </a:rPr>
              <a:t> fungicides were also resistant to </a:t>
            </a:r>
            <a:r>
              <a:rPr lang="en-US" dirty="0" err="1" smtClean="0">
                <a:solidFill>
                  <a:srgbClr val="FF0000"/>
                </a:solidFill>
              </a:rPr>
              <a:t>Topsin</a:t>
            </a:r>
            <a:r>
              <a:rPr lang="en-US" dirty="0" smtClean="0">
                <a:solidFill>
                  <a:srgbClr val="FF0000"/>
                </a:solidFill>
              </a:rPr>
              <a:t> </a:t>
            </a:r>
          </a:p>
          <a:p>
            <a:endParaRPr lang="en-US"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94864887"/>
              </p:ext>
            </p:extLst>
          </p:nvPr>
        </p:nvGraphicFramePr>
        <p:xfrm>
          <a:off x="457200" y="1600200"/>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489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err="1" smtClean="0"/>
              <a:t>Phytophthora</a:t>
            </a:r>
            <a:r>
              <a:rPr lang="en-US" sz="3600" b="1" dirty="0" smtClean="0"/>
              <a:t> drip trial</a:t>
            </a:r>
            <a:br>
              <a:rPr lang="en-US" sz="3600" b="1" dirty="0" smtClean="0"/>
            </a:br>
            <a:r>
              <a:rPr lang="en-US" sz="3600" b="1" dirty="0" smtClean="0"/>
              <a:t>2016-17</a:t>
            </a:r>
            <a:endParaRPr lang="en-US" sz="3600" b="1" dirty="0"/>
          </a:p>
        </p:txBody>
      </p:sp>
      <p:pic>
        <p:nvPicPr>
          <p:cNvPr id="3" name="Content Placeholder 2"/>
          <p:cNvPicPr>
            <a:picLocks noGrp="1" noChangeAspect="1"/>
          </p:cNvPicPr>
          <p:nvPr>
            <p:ph idx="1"/>
          </p:nvPr>
        </p:nvPicPr>
        <p:blipFill>
          <a:blip r:embed="rId2"/>
          <a:stretch>
            <a:fillRect/>
          </a:stretch>
        </p:blipFill>
        <p:spPr>
          <a:xfrm>
            <a:off x="831287" y="1600200"/>
            <a:ext cx="7481425" cy="4525963"/>
          </a:xfrm>
          <a:prstGeom prst="rect">
            <a:avLst/>
          </a:prstGeom>
        </p:spPr>
      </p:pic>
    </p:spTree>
    <p:extLst>
      <p:ext uri="{BB962C8B-B14F-4D97-AF65-F5344CB8AC3E}">
        <p14:creationId xmlns:p14="http://schemas.microsoft.com/office/powerpoint/2010/main" val="2838099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Emergence of </a:t>
            </a:r>
            <a:r>
              <a:rPr lang="en-US" sz="3600" b="1" dirty="0" err="1" smtClean="0"/>
              <a:t>Ridomil</a:t>
            </a:r>
            <a:r>
              <a:rPr lang="en-US" sz="3600" b="1" dirty="0" smtClean="0"/>
              <a:t> resistance</a:t>
            </a:r>
            <a:endParaRPr lang="en-US" sz="36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45474601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51871" y="5439386"/>
            <a:ext cx="655949" cy="369332"/>
          </a:xfrm>
          <a:prstGeom prst="rect">
            <a:avLst/>
          </a:prstGeom>
          <a:noFill/>
        </p:spPr>
        <p:txBody>
          <a:bodyPr wrap="square" rtlCol="0">
            <a:spAutoFit/>
          </a:bodyPr>
          <a:lstStyle/>
          <a:p>
            <a:r>
              <a:rPr lang="en-US" dirty="0" smtClean="0"/>
              <a:t>n=47</a:t>
            </a:r>
            <a:endParaRPr lang="en-US" dirty="0"/>
          </a:p>
        </p:txBody>
      </p:sp>
      <p:sp>
        <p:nvSpPr>
          <p:cNvPr id="8" name="TextBox 7"/>
          <p:cNvSpPr txBox="1"/>
          <p:nvPr/>
        </p:nvSpPr>
        <p:spPr>
          <a:xfrm>
            <a:off x="6770891" y="1676400"/>
            <a:ext cx="1915909" cy="369332"/>
          </a:xfrm>
          <a:prstGeom prst="rect">
            <a:avLst/>
          </a:prstGeom>
          <a:noFill/>
        </p:spPr>
        <p:txBody>
          <a:bodyPr wrap="none" rtlCol="0">
            <a:spAutoFit/>
          </a:bodyPr>
          <a:lstStyle/>
          <a:p>
            <a:r>
              <a:rPr lang="en-US" dirty="0" smtClean="0"/>
              <a:t>2016-17 FL season</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72255324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85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Autofit/>
          </a:bodyPr>
          <a:lstStyle/>
          <a:p>
            <a:r>
              <a:rPr lang="en-US" sz="3600" b="1" dirty="0" smtClean="0">
                <a:effectLst>
                  <a:outerShdw blurRad="38100" dist="38100" dir="2700000" algn="tl">
                    <a:srgbClr val="000000">
                      <a:alpha val="43137"/>
                    </a:srgbClr>
                  </a:outerShdw>
                </a:effectLst>
              </a:rPr>
              <a:t>Charcoal Rot caused by </a:t>
            </a:r>
            <a:br>
              <a:rPr lang="en-US" sz="3600" b="1" dirty="0" smtClean="0">
                <a:effectLst>
                  <a:outerShdw blurRad="38100" dist="38100" dir="2700000" algn="tl">
                    <a:srgbClr val="000000">
                      <a:alpha val="43137"/>
                    </a:srgbClr>
                  </a:outerShdw>
                </a:effectLst>
              </a:rPr>
            </a:br>
            <a:r>
              <a:rPr lang="en-US" sz="3600" b="1" i="1" dirty="0" err="1" smtClean="0">
                <a:effectLst>
                  <a:outerShdw blurRad="38100" dist="38100" dir="2700000" algn="tl">
                    <a:srgbClr val="000000">
                      <a:alpha val="43137"/>
                    </a:srgbClr>
                  </a:outerShdw>
                </a:effectLst>
              </a:rPr>
              <a:t>Macrophomina</a:t>
            </a:r>
            <a:r>
              <a:rPr lang="en-US" sz="3600" b="1" i="1" dirty="0" smtClean="0">
                <a:effectLst>
                  <a:outerShdw blurRad="38100" dist="38100" dir="2700000" algn="tl">
                    <a:srgbClr val="000000">
                      <a:alpha val="43137"/>
                    </a:srgbClr>
                  </a:outerShdw>
                </a:effectLst>
              </a:rPr>
              <a:t> </a:t>
            </a:r>
            <a:r>
              <a:rPr lang="en-US" sz="3600" b="1" i="1" dirty="0" err="1" smtClean="0">
                <a:effectLst>
                  <a:outerShdw blurRad="38100" dist="38100" dir="2700000" algn="tl">
                    <a:srgbClr val="000000">
                      <a:alpha val="43137"/>
                    </a:srgbClr>
                  </a:outerShdw>
                </a:effectLst>
              </a:rPr>
              <a:t>phaseolina</a:t>
            </a:r>
            <a:endParaRPr lang="en-US" sz="3600" b="1" i="1" dirty="0">
              <a:effectLst>
                <a:outerShdw blurRad="38100" dist="38100" dir="2700000" algn="tl">
                  <a:srgbClr val="000000">
                    <a:alpha val="43137"/>
                  </a:srgbClr>
                </a:outerShdw>
              </a:effectLst>
            </a:endParaRPr>
          </a:p>
        </p:txBody>
      </p:sp>
      <p:pic>
        <p:nvPicPr>
          <p:cNvPr id="6" name="Imagem 4" descr="http://edis.ifas.ufl.edu/LyraEDISServlet?command=getScreenImage&amp;oid=392909"/>
          <p:cNvPicPr>
            <a:picLocks noGrp="1"/>
          </p:cNvPicPr>
          <p:nvPr>
            <p:ph sz="half" idx="1"/>
          </p:nvPr>
        </p:nvPicPr>
        <p:blipFill>
          <a:blip r:embed="rId3" cstate="print"/>
          <a:stretch>
            <a:fillRect/>
          </a:stretch>
        </p:blipFill>
        <p:spPr bwMode="auto">
          <a:xfrm>
            <a:off x="457200" y="2348706"/>
            <a:ext cx="4038600" cy="3028950"/>
          </a:xfrm>
          <a:prstGeom prst="rect">
            <a:avLst/>
          </a:prstGeom>
          <a:noFill/>
        </p:spPr>
      </p:pic>
      <p:pic>
        <p:nvPicPr>
          <p:cNvPr id="7" name="Imagem 5" descr="http://edis.ifas.ufl.edu/LyraEDISServlet?command=getScreenImage&amp;oid=7258437"/>
          <p:cNvPicPr>
            <a:picLocks noGrp="1"/>
          </p:cNvPicPr>
          <p:nvPr>
            <p:ph sz="half" idx="2"/>
          </p:nvPr>
        </p:nvPicPr>
        <p:blipFill>
          <a:blip r:embed="rId4" cstate="print"/>
          <a:stretch>
            <a:fillRect/>
          </a:stretch>
        </p:blipFill>
        <p:spPr bwMode="auto">
          <a:xfrm>
            <a:off x="4648200" y="2348706"/>
            <a:ext cx="4038600" cy="3028950"/>
          </a:xfrm>
          <a:prstGeom prst="rect">
            <a:avLst/>
          </a:prstGeom>
          <a:noFill/>
        </p:spPr>
      </p:pic>
      <p:sp>
        <p:nvSpPr>
          <p:cNvPr id="5" name="TextBox 4"/>
          <p:cNvSpPr txBox="1"/>
          <p:nvPr/>
        </p:nvSpPr>
        <p:spPr>
          <a:xfrm>
            <a:off x="1066800" y="5638800"/>
            <a:ext cx="6554871" cy="369332"/>
          </a:xfrm>
          <a:prstGeom prst="rect">
            <a:avLst/>
          </a:prstGeom>
          <a:noFill/>
        </p:spPr>
        <p:txBody>
          <a:bodyPr wrap="none" rtlCol="0">
            <a:spAutoFit/>
          </a:bodyPr>
          <a:lstStyle/>
          <a:p>
            <a:r>
              <a:rPr lang="en-US" b="1" dirty="0" smtClean="0"/>
              <a:t>* Similar to symptoms caused by </a:t>
            </a:r>
            <a:r>
              <a:rPr lang="en-US" b="1" i="1" dirty="0" err="1" smtClean="0"/>
              <a:t>Colletotrichum</a:t>
            </a:r>
            <a:r>
              <a:rPr lang="en-US" b="1" dirty="0" smtClean="0"/>
              <a:t> and </a:t>
            </a:r>
            <a:r>
              <a:rPr lang="en-US" b="1" i="1" dirty="0" err="1" smtClean="0"/>
              <a:t>Phytophthora</a:t>
            </a:r>
            <a:endParaRPr lang="en-US" b="1" i="1" dirty="0"/>
          </a:p>
        </p:txBody>
      </p:sp>
      <p:pic>
        <p:nvPicPr>
          <p:cNvPr id="8" name="Picture 6" descr="UF IFAS"/>
          <p:cNvPicPr>
            <a:picLocks noChangeAspect="1" noChangeArrowheads="1"/>
          </p:cNvPicPr>
          <p:nvPr/>
        </p:nvPicPr>
        <p:blipFill>
          <a:blip r:embed="rId5" cstate="print"/>
          <a:srcRect/>
          <a:stretch>
            <a:fillRect/>
          </a:stretch>
        </p:blipFill>
        <p:spPr bwMode="auto">
          <a:xfrm>
            <a:off x="7269162" y="6237288"/>
            <a:ext cx="1874838" cy="606425"/>
          </a:xfrm>
          <a:prstGeom prst="rect">
            <a:avLst/>
          </a:prstGeom>
          <a:noFill/>
        </p:spPr>
      </p:pic>
    </p:spTree>
    <p:extLst>
      <p:ext uri="{BB962C8B-B14F-4D97-AF65-F5344CB8AC3E}">
        <p14:creationId xmlns:p14="http://schemas.microsoft.com/office/powerpoint/2010/main" val="145729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Charcoal Rot</a:t>
            </a:r>
            <a:endParaRPr lang="pt-BR" sz="3600"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p:txBody>
          <a:bodyPr>
            <a:normAutofit/>
          </a:bodyPr>
          <a:lstStyle/>
          <a:p>
            <a:pPr>
              <a:buClr>
                <a:schemeClr val="tx1"/>
              </a:buClr>
              <a:buFont typeface="Wingdings" pitchFamily="2" charset="2"/>
              <a:buChar char="ü"/>
            </a:pPr>
            <a:r>
              <a:rPr lang="en-US" sz="2800" b="1" dirty="0" smtClean="0">
                <a:solidFill>
                  <a:schemeClr val="tx1"/>
                </a:solidFill>
                <a:cs typeface="Arial" pitchFamily="34" charset="0"/>
              </a:rPr>
              <a:t>First diagnosed in Florida in 2001; in CA in 2005 </a:t>
            </a:r>
          </a:p>
          <a:p>
            <a:pPr>
              <a:buClr>
                <a:schemeClr val="tx1"/>
              </a:buClr>
              <a:buFont typeface="Wingdings" pitchFamily="2" charset="2"/>
              <a:buChar char="ü"/>
            </a:pPr>
            <a:endParaRPr lang="en-US" sz="2800" b="1" dirty="0">
              <a:solidFill>
                <a:schemeClr val="tx1"/>
              </a:solidFill>
              <a:cs typeface="Arial" pitchFamily="34" charset="0"/>
            </a:endParaRPr>
          </a:p>
          <a:p>
            <a:pPr>
              <a:buClr>
                <a:schemeClr val="tx1"/>
              </a:buClr>
              <a:buFont typeface="Wingdings" pitchFamily="2" charset="2"/>
              <a:buChar char="ü"/>
            </a:pPr>
            <a:r>
              <a:rPr lang="en-US" sz="2800" b="1" dirty="0">
                <a:solidFill>
                  <a:schemeClr val="tx1"/>
                </a:solidFill>
                <a:cs typeface="Arial" pitchFamily="34" charset="0"/>
              </a:rPr>
              <a:t>Optimum conditions – high temperatures </a:t>
            </a:r>
            <a:r>
              <a:rPr lang="en-US" sz="2800" b="1" dirty="0" smtClean="0">
                <a:solidFill>
                  <a:schemeClr val="tx1"/>
                </a:solidFill>
                <a:cs typeface="Arial" pitchFamily="34" charset="0"/>
              </a:rPr>
              <a:t>(&gt;78</a:t>
            </a:r>
            <a:r>
              <a:rPr lang="en-US" sz="2800" b="1" baseline="30000" dirty="0" smtClean="0">
                <a:solidFill>
                  <a:schemeClr val="tx1"/>
                </a:solidFill>
                <a:cs typeface="Arial" pitchFamily="34" charset="0"/>
              </a:rPr>
              <a:t>o</a:t>
            </a:r>
            <a:r>
              <a:rPr lang="en-US" sz="2800" b="1" dirty="0" smtClean="0">
                <a:solidFill>
                  <a:schemeClr val="tx1"/>
                </a:solidFill>
                <a:cs typeface="Arial" pitchFamily="34" charset="0"/>
              </a:rPr>
              <a:t>F)* and </a:t>
            </a:r>
            <a:r>
              <a:rPr lang="en-US" sz="2800" b="1" dirty="0">
                <a:solidFill>
                  <a:schemeClr val="tx1"/>
                </a:solidFill>
                <a:cs typeface="Arial" pitchFamily="34" charset="0"/>
              </a:rPr>
              <a:t>high O</a:t>
            </a:r>
            <a:r>
              <a:rPr lang="en-US" sz="2800" b="1" baseline="-25000" dirty="0">
                <a:solidFill>
                  <a:schemeClr val="tx1"/>
                </a:solidFill>
                <a:cs typeface="Arial" pitchFamily="34" charset="0"/>
              </a:rPr>
              <a:t>2</a:t>
            </a:r>
            <a:r>
              <a:rPr lang="en-US" sz="2800" b="1" dirty="0">
                <a:solidFill>
                  <a:schemeClr val="tx1"/>
                </a:solidFill>
                <a:cs typeface="Arial" pitchFamily="34" charset="0"/>
              </a:rPr>
              <a:t> concentration in the soil</a:t>
            </a:r>
          </a:p>
          <a:p>
            <a:pPr marL="0" indent="0">
              <a:buClr>
                <a:schemeClr val="tx1"/>
              </a:buClr>
              <a:buNone/>
            </a:pPr>
            <a:endParaRPr lang="en-US" sz="2800" b="1" dirty="0" smtClean="0">
              <a:solidFill>
                <a:schemeClr val="tx1"/>
              </a:solidFill>
              <a:cs typeface="Arial" pitchFamily="34" charset="0"/>
            </a:endParaRPr>
          </a:p>
          <a:p>
            <a:pPr>
              <a:buClr>
                <a:schemeClr val="tx1"/>
              </a:buClr>
              <a:buFont typeface="Wingdings" pitchFamily="2" charset="2"/>
              <a:buChar char="ü"/>
            </a:pPr>
            <a:r>
              <a:rPr lang="en-US" sz="2800" b="1" dirty="0" smtClean="0">
                <a:solidFill>
                  <a:schemeClr val="tx1"/>
                </a:solidFill>
                <a:cs typeface="Arial" pitchFamily="34" charset="0"/>
              </a:rPr>
              <a:t>Survives in the soil as </a:t>
            </a:r>
            <a:r>
              <a:rPr lang="en-US" sz="2800" b="1" dirty="0" err="1" smtClean="0">
                <a:solidFill>
                  <a:schemeClr val="tx1"/>
                </a:solidFill>
                <a:cs typeface="Arial" pitchFamily="34" charset="0"/>
              </a:rPr>
              <a:t>microsclerotia</a:t>
            </a:r>
            <a:r>
              <a:rPr lang="en-US" sz="2800" b="1" dirty="0" smtClean="0">
                <a:solidFill>
                  <a:schemeClr val="tx1"/>
                </a:solidFill>
                <a:cs typeface="Arial" pitchFamily="34" charset="0"/>
              </a:rPr>
              <a:t> – viable for up to 3 years         Fumigation</a:t>
            </a:r>
          </a:p>
          <a:p>
            <a:pPr>
              <a:buClr>
                <a:schemeClr val="tx1"/>
              </a:buClr>
              <a:buFont typeface="Wingdings" pitchFamily="2" charset="2"/>
              <a:buChar char="ü"/>
            </a:pPr>
            <a:endParaRPr lang="en-US" sz="2800" b="1" dirty="0" smtClean="0">
              <a:solidFill>
                <a:schemeClr val="tx1"/>
              </a:solidFill>
              <a:cs typeface="Arial" pitchFamily="34" charset="0"/>
            </a:endParaRPr>
          </a:p>
          <a:p>
            <a:pPr>
              <a:buClr>
                <a:schemeClr val="tx1"/>
              </a:buClr>
              <a:buFont typeface="Wingdings" pitchFamily="2" charset="2"/>
              <a:buChar char="ü"/>
            </a:pPr>
            <a:endParaRPr lang="pt-BR" sz="2800" b="1" dirty="0">
              <a:solidFill>
                <a:schemeClr val="tx1"/>
              </a:solidFill>
              <a:cs typeface="Arial" pitchFamily="34" charset="0"/>
            </a:endParaRPr>
          </a:p>
        </p:txBody>
      </p:sp>
      <p:pic>
        <p:nvPicPr>
          <p:cNvPr id="4" name="Picture 4" descr="UF IFAS"/>
          <p:cNvPicPr>
            <a:picLocks noChangeAspect="1" noChangeArrowheads="1"/>
          </p:cNvPicPr>
          <p:nvPr/>
        </p:nvPicPr>
        <p:blipFill>
          <a:blip r:embed="rId2" cstate="print"/>
          <a:srcRect/>
          <a:stretch>
            <a:fillRect/>
          </a:stretch>
        </p:blipFill>
        <p:spPr bwMode="auto">
          <a:xfrm>
            <a:off x="7305675" y="6237288"/>
            <a:ext cx="1874838" cy="606425"/>
          </a:xfrm>
          <a:prstGeom prst="rect">
            <a:avLst/>
          </a:prstGeom>
          <a:noFill/>
          <a:ln w="9525">
            <a:noFill/>
            <a:miter lim="800000"/>
            <a:headEnd/>
            <a:tailEnd/>
          </a:ln>
        </p:spPr>
      </p:pic>
      <p:cxnSp>
        <p:nvCxnSpPr>
          <p:cNvPr id="7" name="Straight Arrow Connector 6"/>
          <p:cNvCxnSpPr/>
          <p:nvPr/>
        </p:nvCxnSpPr>
        <p:spPr>
          <a:xfrm>
            <a:off x="3810000" y="5181600"/>
            <a:ext cx="5702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074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Dover fumigation </a:t>
            </a:r>
            <a:r>
              <a:rPr lang="en-US" sz="3600" b="1" dirty="0">
                <a:effectLst>
                  <a:outerShdw blurRad="38100" dist="38100" dir="2700000" algn="tl">
                    <a:srgbClr val="000000">
                      <a:alpha val="43137"/>
                    </a:srgbClr>
                  </a:outerShdw>
                </a:effectLst>
              </a:rPr>
              <a:t>trial </a:t>
            </a:r>
            <a:r>
              <a:rPr lang="en-US" sz="3600" b="1" dirty="0" smtClean="0">
                <a:effectLst>
                  <a:outerShdw blurRad="38100" dist="38100" dir="2700000" algn="tl">
                    <a:srgbClr val="000000">
                      <a:alpha val="43137"/>
                    </a:srgbClr>
                  </a:outerShdw>
                </a:effectLst>
              </a:rPr>
              <a:t>2016-17</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3200" b="1" dirty="0" err="1">
                <a:effectLst>
                  <a:outerShdw blurRad="38100" dist="38100" dir="2700000" algn="tl">
                    <a:srgbClr val="000000">
                      <a:alpha val="43137"/>
                    </a:srgbClr>
                  </a:outerShdw>
                </a:effectLst>
              </a:rPr>
              <a:t>Macrophomina</a:t>
            </a:r>
            <a:r>
              <a:rPr lang="en-US" sz="3200" b="1" dirty="0">
                <a:effectLst>
                  <a:outerShdw blurRad="38100" dist="38100" dir="2700000" algn="tl">
                    <a:srgbClr val="000000">
                      <a:alpha val="43137"/>
                    </a:srgbClr>
                  </a:outerShdw>
                </a:effectLst>
              </a:rPr>
              <a:t> evaluation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850694"/>
              </p:ext>
            </p:extLst>
          </p:nvPr>
        </p:nvGraphicFramePr>
        <p:xfrm>
          <a:off x="381000" y="1524000"/>
          <a:ext cx="8329105" cy="4281040"/>
        </p:xfrm>
        <a:graphic>
          <a:graphicData uri="http://schemas.openxmlformats.org/drawingml/2006/table">
            <a:tbl>
              <a:tblPr firstRow="1" bandRow="1">
                <a:tableStyleId>{5C22544A-7EE6-4342-B048-85BDC9FD1C3A}</a:tableStyleId>
              </a:tblPr>
              <a:tblGrid>
                <a:gridCol w="2995105">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558377">
                <a:tc>
                  <a:txBody>
                    <a:bodyPr/>
                    <a:lstStyle/>
                    <a:p>
                      <a:pPr marL="0" marR="0">
                        <a:spcBef>
                          <a:spcPts val="0"/>
                        </a:spcBef>
                        <a:spcAft>
                          <a:spcPts val="0"/>
                        </a:spcAft>
                      </a:pPr>
                      <a:r>
                        <a:rPr lang="en-US" sz="1600" b="1" dirty="0" smtClean="0">
                          <a:effectLst/>
                        </a:rPr>
                        <a:t>Treatment (rate)</a:t>
                      </a:r>
                      <a:endParaRPr lang="en-US" sz="1600" b="1" dirty="0">
                        <a:effectLst/>
                        <a:latin typeface="Times New Roman"/>
                        <a:ea typeface="Batang"/>
                      </a:endParaRPr>
                    </a:p>
                  </a:txBody>
                  <a:tcPr marL="60810" marR="60810" marT="0" marB="0"/>
                </a:tc>
                <a:tc>
                  <a:txBody>
                    <a:bodyPr/>
                    <a:lstStyle/>
                    <a:p>
                      <a:pPr marL="0" marR="0" algn="ctr">
                        <a:spcBef>
                          <a:spcPts val="0"/>
                        </a:spcBef>
                        <a:spcAft>
                          <a:spcPts val="0"/>
                        </a:spcAft>
                      </a:pPr>
                      <a:r>
                        <a:rPr lang="en-US" sz="1600" b="1" dirty="0" smtClean="0">
                          <a:effectLst/>
                        </a:rPr>
                        <a:t>Plastic/Method</a:t>
                      </a:r>
                      <a:endParaRPr lang="en-US" sz="1600" b="1" dirty="0">
                        <a:effectLst/>
                        <a:latin typeface="Times New Roman"/>
                        <a:ea typeface="Batang"/>
                      </a:endParaRPr>
                    </a:p>
                  </a:txBody>
                  <a:tcPr marL="60810" marR="6081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rPr>
                        <a:t>Number of </a:t>
                      </a:r>
                      <a:r>
                        <a:rPr lang="en-US" sz="1600" b="1" dirty="0" err="1" smtClean="0">
                          <a:effectLst/>
                        </a:rPr>
                        <a:t>Macrophomina</a:t>
                      </a:r>
                      <a:r>
                        <a:rPr lang="en-US" sz="1600" b="1" dirty="0" smtClean="0">
                          <a:effectLst/>
                        </a:rPr>
                        <a:t> colonies/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rPr>
                        <a:t>3ml </a:t>
                      </a:r>
                      <a:r>
                        <a:rPr lang="en-US" sz="1600" b="1" dirty="0" err="1" smtClean="0">
                          <a:effectLst/>
                        </a:rPr>
                        <a:t>kaykob</a:t>
                      </a:r>
                      <a:r>
                        <a:rPr lang="en-US" sz="1600" b="1" baseline="0" dirty="0" smtClean="0">
                          <a:effectLst/>
                        </a:rPr>
                        <a:t> bundle</a:t>
                      </a:r>
                      <a:endParaRPr lang="en-US" sz="1600" b="1" dirty="0" smtClean="0">
                        <a:effectLst/>
                        <a:latin typeface="Times New Roman"/>
                        <a:ea typeface="Batang"/>
                      </a:endParaRPr>
                    </a:p>
                  </a:txBody>
                  <a:tcPr/>
                </a:tc>
                <a:tc hMerge="1">
                  <a:txBody>
                    <a:bodyPr/>
                    <a:lstStyle/>
                    <a:p>
                      <a:endParaRPr lang="en-US" dirty="0"/>
                    </a:p>
                  </a:txBody>
                  <a:tcPr/>
                </a:tc>
                <a:extLst>
                  <a:ext uri="{0D108BD9-81ED-4DB2-BD59-A6C34878D82A}">
                    <a16:rowId xmlns:a16="http://schemas.microsoft.com/office/drawing/2014/main" val="10000"/>
                  </a:ext>
                </a:extLst>
              </a:tr>
              <a:tr h="338048">
                <a:tc>
                  <a:txBody>
                    <a:bodyPr/>
                    <a:lstStyle/>
                    <a:p>
                      <a:pPr algn="l" fontAlgn="b"/>
                      <a:endParaRPr lang="en-US" sz="1600" b="0" i="0" u="none" strike="noStrike" dirty="0">
                        <a:solidFill>
                          <a:schemeClr val="tx1"/>
                        </a:solidFill>
                        <a:effectLst/>
                        <a:latin typeface="Calibri"/>
                      </a:endParaRPr>
                    </a:p>
                  </a:txBody>
                  <a:tcPr marL="9525" marR="9525" marT="9525" marB="0" anchor="b"/>
                </a:tc>
                <a:tc>
                  <a:txBody>
                    <a:bodyPr/>
                    <a:lstStyle/>
                    <a:p>
                      <a:pPr algn="ctr" fontAlgn="b"/>
                      <a:endParaRPr lang="en-US" sz="1600" b="0" i="0" u="none" strike="noStrike" dirty="0">
                        <a:solidFill>
                          <a:schemeClr val="tx1"/>
                        </a:solidFill>
                        <a:effectLst/>
                        <a:latin typeface="Calibri"/>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effectLst/>
                          <a:latin typeface="+mn-lt"/>
                        </a:rPr>
                        <a:t>Center of Bed</a:t>
                      </a:r>
                      <a:endParaRPr lang="en-US" sz="1600" b="0" i="1" dirty="0" smtClean="0"/>
                    </a:p>
                  </a:txBody>
                  <a:tcPr/>
                </a:tc>
                <a:tc>
                  <a:txBody>
                    <a:bodyPr/>
                    <a:lstStyle/>
                    <a:p>
                      <a:pPr algn="ctr"/>
                      <a:r>
                        <a:rPr lang="en-US" sz="1600" b="0" i="1" u="none" strike="noStrike" dirty="0" smtClean="0">
                          <a:effectLst/>
                          <a:latin typeface="+mn-lt"/>
                        </a:rPr>
                        <a:t>Side of Bed</a:t>
                      </a:r>
                      <a:endParaRPr lang="en-US" sz="1600" b="0" i="1" dirty="0"/>
                    </a:p>
                  </a:txBody>
                  <a:tcPr/>
                </a:tc>
                <a:extLst>
                  <a:ext uri="{0D108BD9-81ED-4DB2-BD59-A6C34878D82A}">
                    <a16:rowId xmlns:a16="http://schemas.microsoft.com/office/drawing/2014/main" val="10001"/>
                  </a:ext>
                </a:extLst>
              </a:tr>
              <a:tr h="338048">
                <a:tc>
                  <a:txBody>
                    <a:bodyPr/>
                    <a:lstStyle/>
                    <a:p>
                      <a:pPr algn="l" fontAlgn="b"/>
                      <a:r>
                        <a:rPr lang="en-US" sz="1600" b="0" i="0" u="none" strike="noStrike" dirty="0">
                          <a:solidFill>
                            <a:schemeClr val="tx1"/>
                          </a:solidFill>
                          <a:effectLst/>
                          <a:latin typeface="+mn-lt"/>
                        </a:rPr>
                        <a:t>1. MeBr50 </a:t>
                      </a:r>
                      <a:r>
                        <a:rPr lang="en-US" sz="1600" b="0" i="0" u="none" strike="noStrike" dirty="0" smtClean="0">
                          <a:solidFill>
                            <a:schemeClr val="tx1"/>
                          </a:solidFill>
                          <a:effectLst/>
                          <a:latin typeface="+mn-lt"/>
                        </a:rPr>
                        <a:t>  </a:t>
                      </a:r>
                      <a:endParaRPr lang="en-US" sz="1600" b="0" i="0" u="none" strike="noStrike" dirty="0">
                        <a:solidFill>
                          <a:schemeClr val="tx1"/>
                        </a:solidFill>
                        <a:effectLst/>
                        <a:latin typeface="+mn-lt"/>
                      </a:endParaRPr>
                    </a:p>
                  </a:txBody>
                  <a:tcPr marL="7620" marR="7620" marT="7620" marB="0" anchor="b"/>
                </a:tc>
                <a:tc>
                  <a:txBody>
                    <a:bodyPr/>
                    <a:lstStyle/>
                    <a:p>
                      <a:pPr algn="ctr" fontAlgn="b"/>
                      <a:r>
                        <a:rPr lang="en-US" sz="1600" b="0" i="0" u="none" strike="noStrike" dirty="0">
                          <a:solidFill>
                            <a:schemeClr val="tx1"/>
                          </a:solidFill>
                          <a:effectLst/>
                          <a:latin typeface="+mn-lt"/>
                        </a:rPr>
                        <a:t>Shank + </a:t>
                      </a:r>
                      <a:r>
                        <a:rPr lang="en-US" sz="1600" b="0" i="0" u="none" strike="noStrike" dirty="0" smtClean="0">
                          <a:solidFill>
                            <a:schemeClr val="tx1"/>
                          </a:solidFill>
                          <a:effectLst/>
                          <a:latin typeface="+mn-lt"/>
                        </a:rPr>
                        <a:t>VIF</a:t>
                      </a:r>
                      <a:endParaRPr lang="en-US" sz="1600" b="0" i="0" u="none" strike="noStrike" dirty="0">
                        <a:solidFill>
                          <a:schemeClr val="tx1"/>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0.0 d</a:t>
                      </a:r>
                    </a:p>
                  </a:txBody>
                  <a:tcPr marL="7620" marR="7620" marT="7620" marB="0" anchor="b"/>
                </a:tc>
                <a:tc>
                  <a:txBody>
                    <a:bodyPr/>
                    <a:lstStyle/>
                    <a:p>
                      <a:pPr algn="ctr" fontAlgn="b"/>
                      <a:r>
                        <a:rPr lang="en-US" sz="1600" b="0" i="0" u="none" strike="noStrike" dirty="0">
                          <a:solidFill>
                            <a:srgbClr val="000000"/>
                          </a:solidFill>
                          <a:effectLst/>
                          <a:latin typeface="+mn-lt"/>
                        </a:rPr>
                        <a:t>0.0 d</a:t>
                      </a:r>
                    </a:p>
                  </a:txBody>
                  <a:tcPr marL="7620" marR="7620" marT="7620" marB="0" anchor="b"/>
                </a:tc>
                <a:extLst>
                  <a:ext uri="{0D108BD9-81ED-4DB2-BD59-A6C34878D82A}">
                    <a16:rowId xmlns:a16="http://schemas.microsoft.com/office/drawing/2014/main" val="10002"/>
                  </a:ext>
                </a:extLst>
              </a:tr>
              <a:tr h="338048">
                <a:tc>
                  <a:txBody>
                    <a:bodyPr/>
                    <a:lstStyle/>
                    <a:p>
                      <a:pPr algn="l" fontAlgn="b"/>
                      <a:r>
                        <a:rPr lang="en-US" sz="1600" b="0" i="0" u="none" strike="noStrike" dirty="0">
                          <a:solidFill>
                            <a:srgbClr val="000000"/>
                          </a:solidFill>
                          <a:effectLst/>
                          <a:latin typeface="+mn-lt"/>
                        </a:rPr>
                        <a:t>2. </a:t>
                      </a:r>
                      <a:r>
                        <a:rPr lang="en-US" sz="1600" b="0" i="0" u="none" strike="noStrike" dirty="0" err="1">
                          <a:solidFill>
                            <a:srgbClr val="000000"/>
                          </a:solidFill>
                          <a:effectLst/>
                          <a:latin typeface="+mn-lt"/>
                        </a:rPr>
                        <a:t>Telone</a:t>
                      </a:r>
                      <a:r>
                        <a:rPr lang="en-US" sz="1600" b="0" i="0" u="none" strike="noStrike" dirty="0">
                          <a:solidFill>
                            <a:srgbClr val="000000"/>
                          </a:solidFill>
                          <a:effectLst/>
                          <a:latin typeface="+mn-lt"/>
                        </a:rPr>
                        <a:t> C35 </a:t>
                      </a:r>
                      <a:r>
                        <a:rPr lang="en-US" sz="1600" b="0" i="0" u="none" strike="noStrike" dirty="0" smtClean="0">
                          <a:solidFill>
                            <a:srgbClr val="000000"/>
                          </a:solidFill>
                          <a:effectLst/>
                          <a:latin typeface="+mn-lt"/>
                        </a:rPr>
                        <a:t>(30 </a:t>
                      </a:r>
                      <a:r>
                        <a:rPr lang="en-US" sz="1600" b="0" i="0" u="none" strike="noStrike" dirty="0" err="1" smtClean="0">
                          <a:solidFill>
                            <a:srgbClr val="000000"/>
                          </a:solidFill>
                          <a:effectLst/>
                          <a:latin typeface="+mn-lt"/>
                        </a:rPr>
                        <a:t>gpta</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Shank + VIF</a:t>
                      </a:r>
                    </a:p>
                  </a:txBody>
                  <a:tcPr marL="7620" marR="7620" marT="7620" marB="0" anchor="b"/>
                </a:tc>
                <a:tc>
                  <a:txBody>
                    <a:bodyPr/>
                    <a:lstStyle/>
                    <a:p>
                      <a:pPr algn="ctr" fontAlgn="b"/>
                      <a:r>
                        <a:rPr lang="en-US" sz="1600" b="0" i="0" u="none" strike="noStrike" dirty="0">
                          <a:solidFill>
                            <a:srgbClr val="000000"/>
                          </a:solidFill>
                          <a:effectLst/>
                          <a:latin typeface="+mn-lt"/>
                        </a:rPr>
                        <a:t>0.1 d</a:t>
                      </a:r>
                    </a:p>
                  </a:txBody>
                  <a:tcPr marL="7620" marR="7620" marT="7620" marB="0" anchor="b"/>
                </a:tc>
                <a:tc>
                  <a:txBody>
                    <a:bodyPr/>
                    <a:lstStyle/>
                    <a:p>
                      <a:pPr algn="ctr" fontAlgn="b"/>
                      <a:r>
                        <a:rPr lang="en-US" sz="1600" b="0" i="0" u="none" strike="noStrike" dirty="0">
                          <a:solidFill>
                            <a:srgbClr val="000000"/>
                          </a:solidFill>
                          <a:effectLst/>
                          <a:latin typeface="+mn-lt"/>
                        </a:rPr>
                        <a:t>0.0 d</a:t>
                      </a:r>
                    </a:p>
                  </a:txBody>
                  <a:tcPr marL="7620" marR="7620" marT="7620" marB="0" anchor="b"/>
                </a:tc>
                <a:extLst>
                  <a:ext uri="{0D108BD9-81ED-4DB2-BD59-A6C34878D82A}">
                    <a16:rowId xmlns:a16="http://schemas.microsoft.com/office/drawing/2014/main" val="10003"/>
                  </a:ext>
                </a:extLst>
              </a:tr>
              <a:tr h="338048">
                <a:tc>
                  <a:txBody>
                    <a:bodyPr/>
                    <a:lstStyle/>
                    <a:p>
                      <a:pPr algn="l" fontAlgn="b"/>
                      <a:r>
                        <a:rPr lang="en-US" sz="1600" b="0" i="0" u="none" strike="noStrike" dirty="0">
                          <a:solidFill>
                            <a:srgbClr val="000000"/>
                          </a:solidFill>
                          <a:effectLst/>
                          <a:latin typeface="+mn-lt"/>
                        </a:rPr>
                        <a:t>3. </a:t>
                      </a:r>
                      <a:r>
                        <a:rPr lang="en-US" sz="1600" b="0" i="0" u="none" strike="noStrike" dirty="0" smtClean="0">
                          <a:solidFill>
                            <a:srgbClr val="000000"/>
                          </a:solidFill>
                          <a:effectLst/>
                          <a:latin typeface="+mn-lt"/>
                        </a:rPr>
                        <a:t>PicClor60 (300 </a:t>
                      </a:r>
                      <a:r>
                        <a:rPr lang="en-US" sz="1600" b="0" i="0" u="none" strike="noStrike" dirty="0" err="1" smtClean="0">
                          <a:solidFill>
                            <a:srgbClr val="000000"/>
                          </a:solidFill>
                          <a:effectLst/>
                          <a:latin typeface="+mn-lt"/>
                        </a:rPr>
                        <a:t>lb</a:t>
                      </a:r>
                      <a:r>
                        <a:rPr lang="en-US" sz="1600" b="0" i="0" u="none" strike="noStrike" dirty="0" smtClean="0">
                          <a:solidFill>
                            <a:srgbClr val="000000"/>
                          </a:solidFill>
                          <a:effectLst/>
                          <a:latin typeface="+mn-lt"/>
                        </a:rPr>
                        <a:t>/ta)</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Shank + VIF</a:t>
                      </a:r>
                    </a:p>
                  </a:txBody>
                  <a:tcPr marL="7620" marR="7620" marT="7620" marB="0" anchor="b"/>
                </a:tc>
                <a:tc>
                  <a:txBody>
                    <a:bodyPr/>
                    <a:lstStyle/>
                    <a:p>
                      <a:pPr algn="ctr" fontAlgn="b"/>
                      <a:r>
                        <a:rPr lang="en-US" sz="1600" b="0" i="0" u="none" strike="noStrike" dirty="0">
                          <a:solidFill>
                            <a:srgbClr val="FF0000"/>
                          </a:solidFill>
                          <a:effectLst/>
                          <a:latin typeface="+mn-lt"/>
                        </a:rPr>
                        <a:t>122.1 b</a:t>
                      </a:r>
                    </a:p>
                  </a:txBody>
                  <a:tcPr marL="7620" marR="7620" marT="7620" marB="0" anchor="b"/>
                </a:tc>
                <a:tc>
                  <a:txBody>
                    <a:bodyPr/>
                    <a:lstStyle/>
                    <a:p>
                      <a:pPr algn="ctr" fontAlgn="b"/>
                      <a:r>
                        <a:rPr lang="en-US" sz="1600" b="0" i="0" u="none" strike="noStrike" dirty="0">
                          <a:solidFill>
                            <a:srgbClr val="FF0000"/>
                          </a:solidFill>
                          <a:effectLst/>
                          <a:latin typeface="+mn-lt"/>
                        </a:rPr>
                        <a:t>76.5 </a:t>
                      </a:r>
                      <a:r>
                        <a:rPr lang="en-US" sz="1600" b="0" i="0" u="none" strike="noStrike" dirty="0" err="1">
                          <a:solidFill>
                            <a:srgbClr val="FF0000"/>
                          </a:solidFill>
                          <a:effectLst/>
                          <a:latin typeface="+mn-lt"/>
                        </a:rPr>
                        <a:t>bc</a:t>
                      </a:r>
                      <a:endParaRPr lang="en-US" sz="1600" b="0" i="0" u="none" strike="noStrike" dirty="0">
                        <a:solidFill>
                          <a:srgbClr val="FF0000"/>
                        </a:solidFill>
                        <a:effectLst/>
                        <a:latin typeface="+mn-lt"/>
                      </a:endParaRPr>
                    </a:p>
                  </a:txBody>
                  <a:tcPr marL="7620" marR="7620" marT="7620" marB="0" anchor="b"/>
                </a:tc>
                <a:extLst>
                  <a:ext uri="{0D108BD9-81ED-4DB2-BD59-A6C34878D82A}">
                    <a16:rowId xmlns:a16="http://schemas.microsoft.com/office/drawing/2014/main" val="10004"/>
                  </a:ext>
                </a:extLst>
              </a:tr>
              <a:tr h="338048">
                <a:tc>
                  <a:txBody>
                    <a:bodyPr/>
                    <a:lstStyle/>
                    <a:p>
                      <a:pPr algn="l" fontAlgn="b"/>
                      <a:r>
                        <a:rPr lang="en-US" sz="1600" b="0" i="0" u="none" strike="noStrike" dirty="0">
                          <a:solidFill>
                            <a:srgbClr val="000000"/>
                          </a:solidFill>
                          <a:effectLst/>
                          <a:latin typeface="+mn-lt"/>
                        </a:rPr>
                        <a:t>4. </a:t>
                      </a:r>
                      <a:r>
                        <a:rPr lang="en-US" sz="1600" b="0" i="0" u="none" strike="noStrike" dirty="0" smtClean="0">
                          <a:solidFill>
                            <a:srgbClr val="000000"/>
                          </a:solidFill>
                          <a:effectLst/>
                          <a:latin typeface="+mn-lt"/>
                        </a:rPr>
                        <a:t>Pic80 (23 </a:t>
                      </a:r>
                      <a:r>
                        <a:rPr lang="en-US" sz="1600" b="0" i="0" u="none" strike="noStrike" dirty="0" err="1" smtClean="0">
                          <a:solidFill>
                            <a:srgbClr val="000000"/>
                          </a:solidFill>
                          <a:effectLst/>
                          <a:latin typeface="+mn-lt"/>
                        </a:rPr>
                        <a:t>gpta</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Shank + VIF</a:t>
                      </a:r>
                    </a:p>
                  </a:txBody>
                  <a:tcPr marL="7620" marR="7620" marT="7620" marB="0" anchor="b"/>
                </a:tc>
                <a:tc>
                  <a:txBody>
                    <a:bodyPr/>
                    <a:lstStyle/>
                    <a:p>
                      <a:pPr algn="ctr" fontAlgn="b"/>
                      <a:r>
                        <a:rPr lang="en-US" sz="1600" b="0" i="0" u="none" strike="noStrike">
                          <a:solidFill>
                            <a:srgbClr val="000000"/>
                          </a:solidFill>
                          <a:effectLst/>
                          <a:latin typeface="+mn-lt"/>
                        </a:rPr>
                        <a:t>0 d</a:t>
                      </a:r>
                    </a:p>
                  </a:txBody>
                  <a:tcPr marL="7620" marR="7620" marT="7620" marB="0" anchor="b"/>
                </a:tc>
                <a:tc>
                  <a:txBody>
                    <a:bodyPr/>
                    <a:lstStyle/>
                    <a:p>
                      <a:pPr algn="ctr" fontAlgn="b"/>
                      <a:r>
                        <a:rPr lang="en-US" sz="1600" b="0" i="0" u="none" strike="noStrike" dirty="0">
                          <a:solidFill>
                            <a:srgbClr val="000000"/>
                          </a:solidFill>
                          <a:effectLst/>
                          <a:latin typeface="+mn-lt"/>
                        </a:rPr>
                        <a:t>0 d</a:t>
                      </a:r>
                    </a:p>
                  </a:txBody>
                  <a:tcPr marL="7620" marR="7620" marT="7620" marB="0" anchor="b"/>
                </a:tc>
                <a:extLst>
                  <a:ext uri="{0D108BD9-81ED-4DB2-BD59-A6C34878D82A}">
                    <a16:rowId xmlns:a16="http://schemas.microsoft.com/office/drawing/2014/main" val="10005"/>
                  </a:ext>
                </a:extLst>
              </a:tr>
              <a:tr h="321440">
                <a:tc>
                  <a:txBody>
                    <a:bodyPr/>
                    <a:lstStyle/>
                    <a:p>
                      <a:pPr algn="l" fontAlgn="b"/>
                      <a:r>
                        <a:rPr lang="en-US" sz="1600" b="0" i="0" u="none" strike="noStrike" dirty="0">
                          <a:solidFill>
                            <a:srgbClr val="000000"/>
                          </a:solidFill>
                          <a:effectLst/>
                          <a:latin typeface="+mn-lt"/>
                        </a:rPr>
                        <a:t>5. </a:t>
                      </a:r>
                      <a:r>
                        <a:rPr lang="en-US" sz="1600" b="0" i="0" u="none" strike="noStrike" dirty="0" smtClean="0">
                          <a:solidFill>
                            <a:srgbClr val="000000"/>
                          </a:solidFill>
                          <a:effectLst/>
                          <a:latin typeface="+mn-lt"/>
                        </a:rPr>
                        <a:t>Pic100 (21.6 </a:t>
                      </a:r>
                      <a:r>
                        <a:rPr lang="en-US" sz="1600" b="0" i="0" u="none" strike="noStrike" dirty="0" err="1" smtClean="0">
                          <a:solidFill>
                            <a:srgbClr val="000000"/>
                          </a:solidFill>
                          <a:effectLst/>
                          <a:latin typeface="+mn-lt"/>
                        </a:rPr>
                        <a:t>gpta</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Shank + VIF</a:t>
                      </a:r>
                    </a:p>
                  </a:txBody>
                  <a:tcPr marL="7620" marR="7620" marT="7620" marB="0" anchor="b"/>
                </a:tc>
                <a:tc>
                  <a:txBody>
                    <a:bodyPr/>
                    <a:lstStyle/>
                    <a:p>
                      <a:pPr algn="ctr" fontAlgn="b"/>
                      <a:r>
                        <a:rPr lang="en-US" sz="1600" b="0" i="0" u="none" strike="noStrike" dirty="0">
                          <a:solidFill>
                            <a:srgbClr val="000000"/>
                          </a:solidFill>
                          <a:effectLst/>
                          <a:latin typeface="+mn-lt"/>
                        </a:rPr>
                        <a:t>10.9 c</a:t>
                      </a:r>
                    </a:p>
                  </a:txBody>
                  <a:tcPr marL="7620" marR="7620" marT="7620" marB="0" anchor="b"/>
                </a:tc>
                <a:tc>
                  <a:txBody>
                    <a:bodyPr/>
                    <a:lstStyle/>
                    <a:p>
                      <a:pPr algn="ctr" fontAlgn="b"/>
                      <a:r>
                        <a:rPr lang="en-US" sz="1600" b="0" i="0" u="none" strike="noStrike" dirty="0">
                          <a:solidFill>
                            <a:srgbClr val="000000"/>
                          </a:solidFill>
                          <a:effectLst/>
                          <a:latin typeface="+mn-lt"/>
                        </a:rPr>
                        <a:t>23.6 </a:t>
                      </a:r>
                      <a:r>
                        <a:rPr lang="en-US" sz="1600" b="0" i="0" u="none" strike="noStrike" dirty="0" err="1">
                          <a:solidFill>
                            <a:srgbClr val="000000"/>
                          </a:solidFill>
                          <a:effectLst/>
                          <a:latin typeface="+mn-lt"/>
                        </a:rPr>
                        <a:t>bc</a:t>
                      </a:r>
                      <a:endParaRPr lang="en-US" sz="16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0006"/>
                  </a:ext>
                </a:extLst>
              </a:tr>
              <a:tr h="338048">
                <a:tc>
                  <a:txBody>
                    <a:bodyPr/>
                    <a:lstStyle/>
                    <a:p>
                      <a:pPr algn="l" fontAlgn="b"/>
                      <a:r>
                        <a:rPr lang="en-US" sz="1600" b="0" i="0" u="none" strike="noStrike" dirty="0">
                          <a:solidFill>
                            <a:srgbClr val="000000"/>
                          </a:solidFill>
                          <a:effectLst/>
                          <a:latin typeface="+mn-lt"/>
                        </a:rPr>
                        <a:t>6. </a:t>
                      </a:r>
                      <a:r>
                        <a:rPr lang="en-US" sz="1600" b="0" i="0" u="none" strike="noStrike" dirty="0" err="1" smtClean="0">
                          <a:solidFill>
                            <a:srgbClr val="000000"/>
                          </a:solidFill>
                          <a:effectLst/>
                          <a:latin typeface="+mn-lt"/>
                        </a:rPr>
                        <a:t>Kpam</a:t>
                      </a:r>
                      <a:r>
                        <a:rPr lang="en-US" sz="1600" b="0" i="0" u="none" strike="noStrike" dirty="0" smtClean="0">
                          <a:solidFill>
                            <a:srgbClr val="000000"/>
                          </a:solidFill>
                          <a:effectLst/>
                          <a:latin typeface="+mn-lt"/>
                        </a:rPr>
                        <a:t> (62</a:t>
                      </a:r>
                      <a:r>
                        <a:rPr lang="en-US" sz="1600" b="0" i="0" u="none" strike="noStrike" baseline="0" dirty="0" smtClean="0">
                          <a:solidFill>
                            <a:srgbClr val="000000"/>
                          </a:solidFill>
                          <a:effectLst/>
                          <a:latin typeface="+mn-lt"/>
                        </a:rPr>
                        <a:t> </a:t>
                      </a:r>
                      <a:r>
                        <a:rPr lang="en-US" sz="1600" b="0" i="0" u="none" strike="noStrike" baseline="0" dirty="0" err="1" smtClean="0">
                          <a:solidFill>
                            <a:srgbClr val="000000"/>
                          </a:solidFill>
                          <a:effectLst/>
                          <a:latin typeface="+mn-lt"/>
                        </a:rPr>
                        <a:t>gpta</a:t>
                      </a:r>
                      <a:r>
                        <a:rPr lang="en-US" sz="1600" b="0" i="0" u="none" strike="noStrike" baseline="0"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Drip + VIF</a:t>
                      </a:r>
                    </a:p>
                  </a:txBody>
                  <a:tcPr marL="7620" marR="7620" marT="7620" marB="0" anchor="b"/>
                </a:tc>
                <a:tc>
                  <a:txBody>
                    <a:bodyPr/>
                    <a:lstStyle/>
                    <a:p>
                      <a:pPr algn="ctr" fontAlgn="b"/>
                      <a:r>
                        <a:rPr lang="en-US" sz="1600" b="0" i="0" u="none" strike="noStrike">
                          <a:solidFill>
                            <a:srgbClr val="000000"/>
                          </a:solidFill>
                          <a:effectLst/>
                          <a:latin typeface="+mn-lt"/>
                        </a:rPr>
                        <a:t>0.3 d</a:t>
                      </a:r>
                    </a:p>
                  </a:txBody>
                  <a:tcPr marL="7620" marR="7620" marT="7620" marB="0" anchor="b"/>
                </a:tc>
                <a:tc>
                  <a:txBody>
                    <a:bodyPr/>
                    <a:lstStyle/>
                    <a:p>
                      <a:pPr algn="ctr" fontAlgn="b"/>
                      <a:r>
                        <a:rPr lang="en-US" sz="1600" b="0" i="0" u="none" strike="noStrike" dirty="0">
                          <a:solidFill>
                            <a:srgbClr val="000000"/>
                          </a:solidFill>
                          <a:effectLst/>
                          <a:latin typeface="+mn-lt"/>
                        </a:rPr>
                        <a:t>0.6 cd</a:t>
                      </a:r>
                    </a:p>
                  </a:txBody>
                  <a:tcPr marL="7620" marR="7620" marT="7620" marB="0" anchor="b"/>
                </a:tc>
                <a:extLst>
                  <a:ext uri="{0D108BD9-81ED-4DB2-BD59-A6C34878D82A}">
                    <a16:rowId xmlns:a16="http://schemas.microsoft.com/office/drawing/2014/main" val="10007"/>
                  </a:ext>
                </a:extLst>
              </a:tr>
              <a:tr h="338048">
                <a:tc>
                  <a:txBody>
                    <a:bodyPr/>
                    <a:lstStyle/>
                    <a:p>
                      <a:pPr algn="l" fontAlgn="b"/>
                      <a:r>
                        <a:rPr lang="en-US" sz="1600" b="0" i="0" u="none" strike="noStrike" dirty="0">
                          <a:solidFill>
                            <a:srgbClr val="000000"/>
                          </a:solidFill>
                          <a:effectLst/>
                          <a:latin typeface="+mn-lt"/>
                        </a:rPr>
                        <a:t>7. DMDS + Pic </a:t>
                      </a:r>
                      <a:r>
                        <a:rPr lang="en-US" sz="1600" b="0" i="0" u="none" strike="noStrike" dirty="0" smtClean="0">
                          <a:solidFill>
                            <a:srgbClr val="000000"/>
                          </a:solidFill>
                          <a:effectLst/>
                          <a:latin typeface="+mn-lt"/>
                        </a:rPr>
                        <a:t>(30 </a:t>
                      </a:r>
                      <a:r>
                        <a:rPr lang="en-US" sz="1600" b="0" i="0" u="none" strike="noStrike" dirty="0" err="1" smtClean="0">
                          <a:solidFill>
                            <a:srgbClr val="000000"/>
                          </a:solidFill>
                          <a:effectLst/>
                          <a:latin typeface="+mn-lt"/>
                        </a:rPr>
                        <a:t>gpta</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000000"/>
                          </a:solidFill>
                          <a:effectLst/>
                          <a:latin typeface="+mn-lt"/>
                        </a:rPr>
                        <a:t>Shank + TIF</a:t>
                      </a:r>
                    </a:p>
                  </a:txBody>
                  <a:tcPr marL="7620" marR="7620" marT="7620" marB="0" anchor="b"/>
                </a:tc>
                <a:tc>
                  <a:txBody>
                    <a:bodyPr/>
                    <a:lstStyle/>
                    <a:p>
                      <a:pPr algn="ctr" fontAlgn="b"/>
                      <a:r>
                        <a:rPr lang="en-US" sz="1600" b="0" i="0" u="none" strike="noStrike" dirty="0">
                          <a:solidFill>
                            <a:srgbClr val="FF0000"/>
                          </a:solidFill>
                          <a:effectLst/>
                          <a:latin typeface="+mn-lt"/>
                        </a:rPr>
                        <a:t>247.9 a</a:t>
                      </a:r>
                    </a:p>
                  </a:txBody>
                  <a:tcPr marL="7620" marR="7620" marT="7620" marB="0" anchor="b"/>
                </a:tc>
                <a:tc>
                  <a:txBody>
                    <a:bodyPr/>
                    <a:lstStyle/>
                    <a:p>
                      <a:pPr algn="ctr" fontAlgn="b"/>
                      <a:r>
                        <a:rPr lang="en-US" sz="1600" b="0" i="0" u="none" strike="noStrike" dirty="0">
                          <a:solidFill>
                            <a:srgbClr val="FF0000"/>
                          </a:solidFill>
                          <a:effectLst/>
                          <a:latin typeface="+mn-lt"/>
                        </a:rPr>
                        <a:t>374.1 a</a:t>
                      </a:r>
                    </a:p>
                  </a:txBody>
                  <a:tcPr marL="7620" marR="7620" marT="7620" marB="0" anchor="b"/>
                </a:tc>
                <a:extLst>
                  <a:ext uri="{0D108BD9-81ED-4DB2-BD59-A6C34878D82A}">
                    <a16:rowId xmlns:a16="http://schemas.microsoft.com/office/drawing/2014/main" val="10008"/>
                  </a:ext>
                </a:extLst>
              </a:tr>
              <a:tr h="338048">
                <a:tc>
                  <a:txBody>
                    <a:bodyPr/>
                    <a:lstStyle/>
                    <a:p>
                      <a:pPr algn="l" fontAlgn="b"/>
                      <a:r>
                        <a:rPr lang="en-US" sz="1600" b="0" i="0" u="none" strike="noStrike" dirty="0">
                          <a:solidFill>
                            <a:srgbClr val="000000"/>
                          </a:solidFill>
                          <a:effectLst/>
                          <a:latin typeface="+mn-lt"/>
                        </a:rPr>
                        <a:t>8. DMDS EC + Pic </a:t>
                      </a:r>
                      <a:r>
                        <a:rPr lang="en-US" sz="1600" b="0" i="0" u="none" strike="noStrike" dirty="0" smtClean="0">
                          <a:solidFill>
                            <a:srgbClr val="000000"/>
                          </a:solidFill>
                          <a:effectLst/>
                          <a:latin typeface="+mn-lt"/>
                        </a:rPr>
                        <a:t>EC (30</a:t>
                      </a:r>
                      <a:r>
                        <a:rPr lang="en-US" sz="1600" b="0" i="0" u="none" strike="noStrike" baseline="0" dirty="0" smtClean="0">
                          <a:solidFill>
                            <a:srgbClr val="000000"/>
                          </a:solidFill>
                          <a:effectLst/>
                          <a:latin typeface="+mn-lt"/>
                        </a:rPr>
                        <a:t> </a:t>
                      </a:r>
                      <a:r>
                        <a:rPr lang="en-US" sz="1600" b="0" i="0" u="none" strike="noStrike" baseline="0" dirty="0" err="1" smtClean="0">
                          <a:solidFill>
                            <a:srgbClr val="000000"/>
                          </a:solidFill>
                          <a:effectLst/>
                          <a:latin typeface="+mn-lt"/>
                        </a:rPr>
                        <a:t>gpta</a:t>
                      </a:r>
                      <a:r>
                        <a:rPr lang="en-US" sz="1600" b="0" i="0" u="none" strike="noStrike" baseline="0"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1" i="0" u="none" strike="noStrike" dirty="0">
                          <a:solidFill>
                            <a:srgbClr val="000000"/>
                          </a:solidFill>
                          <a:effectLst/>
                          <a:latin typeface="+mn-lt"/>
                        </a:rPr>
                        <a:t>Drip</a:t>
                      </a:r>
                      <a:r>
                        <a:rPr lang="en-US" sz="1600" b="0" i="0" u="none" strike="noStrike" dirty="0">
                          <a:solidFill>
                            <a:srgbClr val="000000"/>
                          </a:solidFill>
                          <a:effectLst/>
                          <a:latin typeface="+mn-lt"/>
                        </a:rPr>
                        <a:t> + TIF</a:t>
                      </a:r>
                    </a:p>
                  </a:txBody>
                  <a:tcPr marL="7620" marR="7620" marT="7620" marB="0" anchor="b"/>
                </a:tc>
                <a:tc>
                  <a:txBody>
                    <a:bodyPr/>
                    <a:lstStyle/>
                    <a:p>
                      <a:pPr algn="ctr" fontAlgn="b"/>
                      <a:r>
                        <a:rPr lang="en-US" sz="1600" b="0" i="0" u="none" strike="noStrike">
                          <a:solidFill>
                            <a:srgbClr val="000000"/>
                          </a:solidFill>
                          <a:effectLst/>
                          <a:latin typeface="+mn-lt"/>
                        </a:rPr>
                        <a:t>0.1 d</a:t>
                      </a:r>
                    </a:p>
                  </a:txBody>
                  <a:tcPr marL="7620" marR="7620" marT="7620" marB="0" anchor="b"/>
                </a:tc>
                <a:tc>
                  <a:txBody>
                    <a:bodyPr/>
                    <a:lstStyle/>
                    <a:p>
                      <a:pPr algn="ctr" fontAlgn="b"/>
                      <a:r>
                        <a:rPr lang="en-US" sz="1600" b="1" i="0" u="none" strike="noStrike" dirty="0">
                          <a:solidFill>
                            <a:srgbClr val="000000"/>
                          </a:solidFill>
                          <a:effectLst/>
                          <a:latin typeface="+mn-lt"/>
                        </a:rPr>
                        <a:t>76.0 </a:t>
                      </a:r>
                      <a:r>
                        <a:rPr lang="en-US" sz="1600" b="1" i="0" u="none" strike="noStrike" dirty="0" err="1">
                          <a:solidFill>
                            <a:srgbClr val="000000"/>
                          </a:solidFill>
                          <a:effectLst/>
                          <a:latin typeface="+mn-lt"/>
                        </a:rPr>
                        <a:t>bc</a:t>
                      </a:r>
                      <a:endParaRPr lang="en-US" sz="16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0009"/>
                  </a:ext>
                </a:extLst>
              </a:tr>
              <a:tr h="338048">
                <a:tc>
                  <a:txBody>
                    <a:bodyPr/>
                    <a:lstStyle/>
                    <a:p>
                      <a:pPr algn="l" fontAlgn="b"/>
                      <a:r>
                        <a:rPr lang="en-US" sz="1600" b="0" i="0" u="none" strike="noStrike" dirty="0">
                          <a:solidFill>
                            <a:srgbClr val="000000"/>
                          </a:solidFill>
                          <a:effectLst/>
                          <a:latin typeface="+mn-lt"/>
                        </a:rPr>
                        <a:t>9. </a:t>
                      </a:r>
                      <a:r>
                        <a:rPr lang="en-US" sz="1600" b="0" i="0" u="none" strike="noStrike" dirty="0" smtClean="0">
                          <a:solidFill>
                            <a:srgbClr val="000000"/>
                          </a:solidFill>
                          <a:effectLst/>
                          <a:latin typeface="+mn-lt"/>
                        </a:rPr>
                        <a:t>Dominus (30 </a:t>
                      </a:r>
                      <a:r>
                        <a:rPr lang="en-US" sz="1600" b="0" i="0" u="none" strike="noStrike" dirty="0" err="1" smtClean="0">
                          <a:solidFill>
                            <a:srgbClr val="000000"/>
                          </a:solidFill>
                          <a:effectLst/>
                          <a:latin typeface="+mn-lt"/>
                        </a:rPr>
                        <a:t>gpta</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1" i="0" u="none" strike="noStrike" dirty="0">
                          <a:solidFill>
                            <a:srgbClr val="000000"/>
                          </a:solidFill>
                          <a:effectLst/>
                          <a:latin typeface="+mn-lt"/>
                        </a:rPr>
                        <a:t>Drip</a:t>
                      </a:r>
                      <a:r>
                        <a:rPr lang="en-US" sz="1600" b="0" i="0" u="none" strike="noStrike" dirty="0">
                          <a:solidFill>
                            <a:srgbClr val="000000"/>
                          </a:solidFill>
                          <a:effectLst/>
                          <a:latin typeface="+mn-lt"/>
                        </a:rPr>
                        <a:t> + VIF</a:t>
                      </a:r>
                    </a:p>
                  </a:txBody>
                  <a:tcPr marL="7620" marR="7620" marT="7620" marB="0" anchor="b"/>
                </a:tc>
                <a:tc>
                  <a:txBody>
                    <a:bodyPr/>
                    <a:lstStyle/>
                    <a:p>
                      <a:pPr algn="ctr" fontAlgn="b"/>
                      <a:r>
                        <a:rPr lang="en-US" sz="1600" b="0" i="0" u="none" strike="noStrike">
                          <a:solidFill>
                            <a:srgbClr val="000000"/>
                          </a:solidFill>
                          <a:effectLst/>
                          <a:latin typeface="+mn-lt"/>
                        </a:rPr>
                        <a:t>0.4 d</a:t>
                      </a:r>
                    </a:p>
                  </a:txBody>
                  <a:tcPr marL="7620" marR="7620" marT="7620" marB="0" anchor="b"/>
                </a:tc>
                <a:tc>
                  <a:txBody>
                    <a:bodyPr/>
                    <a:lstStyle/>
                    <a:p>
                      <a:pPr algn="ctr" fontAlgn="b"/>
                      <a:r>
                        <a:rPr lang="en-US" sz="1600" b="1" i="0" u="none" strike="noStrike" dirty="0">
                          <a:solidFill>
                            <a:srgbClr val="000000"/>
                          </a:solidFill>
                          <a:effectLst/>
                          <a:latin typeface="+mn-lt"/>
                        </a:rPr>
                        <a:t>137.5 b</a:t>
                      </a:r>
                    </a:p>
                  </a:txBody>
                  <a:tcPr marL="7620" marR="7620" marT="7620" marB="0" anchor="b"/>
                </a:tc>
                <a:extLst>
                  <a:ext uri="{0D108BD9-81ED-4DB2-BD59-A6C34878D82A}">
                    <a16:rowId xmlns:a16="http://schemas.microsoft.com/office/drawing/2014/main" val="10010"/>
                  </a:ext>
                </a:extLst>
              </a:tr>
              <a:tr h="338048">
                <a:tc>
                  <a:txBody>
                    <a:bodyPr/>
                    <a:lstStyle/>
                    <a:p>
                      <a:pPr algn="l" fontAlgn="b"/>
                      <a:r>
                        <a:rPr lang="en-US" sz="1600" b="0" i="0" u="none" strike="noStrike" dirty="0">
                          <a:solidFill>
                            <a:srgbClr val="000000"/>
                          </a:solidFill>
                          <a:effectLst/>
                          <a:latin typeface="+mn-lt"/>
                        </a:rPr>
                        <a:t>10. Untreated control</a:t>
                      </a:r>
                    </a:p>
                  </a:txBody>
                  <a:tcPr marL="7620" marR="7620" marT="7620" marB="0" anchor="b"/>
                </a:tc>
                <a:tc>
                  <a:txBody>
                    <a:bodyPr/>
                    <a:lstStyle/>
                    <a:p>
                      <a:pPr algn="ctr" fontAlgn="b"/>
                      <a:r>
                        <a:rPr lang="en-US" sz="1600" b="0" i="0" u="none" strike="noStrike" dirty="0">
                          <a:solidFill>
                            <a:srgbClr val="000000"/>
                          </a:solidFill>
                          <a:effectLst/>
                          <a:latin typeface="+mn-lt"/>
                        </a:rPr>
                        <a:t> </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7620" marR="7620" marT="7620" marB="0" anchor="b"/>
                </a:tc>
                <a:tc>
                  <a:txBody>
                    <a:bodyPr/>
                    <a:lstStyle/>
                    <a:p>
                      <a:pPr algn="ctr" fontAlgn="b"/>
                      <a:r>
                        <a:rPr lang="en-US" sz="1600" b="0" i="0" u="none" strike="noStrike" dirty="0">
                          <a:solidFill>
                            <a:srgbClr val="FF0000"/>
                          </a:solidFill>
                          <a:effectLst/>
                          <a:latin typeface="+mn-lt"/>
                        </a:rPr>
                        <a:t>529.4 a</a:t>
                      </a:r>
                    </a:p>
                  </a:txBody>
                  <a:tcPr marL="7620" marR="7620" marT="7620" marB="0" anchor="b"/>
                </a:tc>
                <a:tc>
                  <a:txBody>
                    <a:bodyPr/>
                    <a:lstStyle/>
                    <a:p>
                      <a:pPr algn="ctr" fontAlgn="b"/>
                      <a:r>
                        <a:rPr lang="en-US" sz="1600" b="0" i="0" u="none" strike="noStrike" dirty="0">
                          <a:solidFill>
                            <a:srgbClr val="FF0000"/>
                          </a:solidFill>
                          <a:effectLst/>
                          <a:latin typeface="+mn-lt"/>
                        </a:rPr>
                        <a:t>483.8 a</a:t>
                      </a:r>
                    </a:p>
                  </a:txBody>
                  <a:tcPr marL="7620" marR="7620" marT="7620" marB="0" anchor="b"/>
                </a:tc>
                <a:extLst>
                  <a:ext uri="{0D108BD9-81ED-4DB2-BD59-A6C34878D82A}">
                    <a16:rowId xmlns:a16="http://schemas.microsoft.com/office/drawing/2014/main" val="10011"/>
                  </a:ext>
                </a:extLst>
              </a:tr>
            </a:tbl>
          </a:graphicData>
        </a:graphic>
      </p:graphicFrame>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892126"/>
            <a:ext cx="8881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862818"/>
            <a:ext cx="4450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8646" r="16583" b="156"/>
          <a:stretch/>
        </p:blipFill>
        <p:spPr>
          <a:xfrm>
            <a:off x="5119500" y="5862818"/>
            <a:ext cx="889795" cy="914400"/>
          </a:xfrm>
          <a:prstGeom prst="rect">
            <a:avLst/>
          </a:prstGeom>
        </p:spPr>
      </p:pic>
      <p:sp>
        <p:nvSpPr>
          <p:cNvPr id="9" name="Right Arrow 8"/>
          <p:cNvSpPr/>
          <p:nvPr/>
        </p:nvSpPr>
        <p:spPr>
          <a:xfrm>
            <a:off x="3492099" y="6182858"/>
            <a:ext cx="457200" cy="274320"/>
          </a:xfrm>
          <a:prstGeom prst="rightArrow">
            <a:avLst/>
          </a:prstGeom>
          <a:solidFill>
            <a:srgbClr val="EF620B"/>
          </a:solidFill>
          <a:ln>
            <a:solidFill>
              <a:srgbClr val="EF62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85100" y="6182858"/>
            <a:ext cx="457200" cy="274320"/>
          </a:xfrm>
          <a:prstGeom prst="rightArrow">
            <a:avLst/>
          </a:prstGeom>
          <a:solidFill>
            <a:srgbClr val="EF620B"/>
          </a:solidFill>
          <a:ln>
            <a:solidFill>
              <a:srgbClr val="EF62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980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effectLst>
                  <a:outerShdw blurRad="38100" dist="38100" dir="2700000" algn="tl">
                    <a:srgbClr val="000000">
                      <a:alpha val="43137"/>
                    </a:srgbClr>
                  </a:outerShdw>
                </a:effectLst>
              </a:rPr>
              <a:t>Macrophomina</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Chemigation</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trial </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2016-17</a:t>
            </a:r>
            <a:endParaRPr lang="en-US" sz="3600" dirty="0"/>
          </a:p>
        </p:txBody>
      </p:sp>
      <p:pic>
        <p:nvPicPr>
          <p:cNvPr id="9" name="Content Placeholder 8"/>
          <p:cNvPicPr>
            <a:picLocks noGrp="1" noChangeAspect="1"/>
          </p:cNvPicPr>
          <p:nvPr>
            <p:ph idx="1"/>
          </p:nvPr>
        </p:nvPicPr>
        <p:blipFill>
          <a:blip r:embed="rId2"/>
          <a:stretch>
            <a:fillRect/>
          </a:stretch>
        </p:blipFill>
        <p:spPr>
          <a:xfrm>
            <a:off x="1076300" y="1600200"/>
            <a:ext cx="6991399" cy="4525963"/>
          </a:xfrm>
          <a:prstGeom prst="rect">
            <a:avLst/>
          </a:prstGeom>
        </p:spPr>
      </p:pic>
    </p:spTree>
    <p:extLst>
      <p:ext uri="{BB962C8B-B14F-4D97-AF65-F5344CB8AC3E}">
        <p14:creationId xmlns:p14="http://schemas.microsoft.com/office/powerpoint/2010/main" val="3083332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Crop destruction trial</a:t>
            </a:r>
            <a:endParaRPr lang="en-US" sz="3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780737" y="2274227"/>
            <a:ext cx="2743200" cy="2057400"/>
          </a:xfr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5000"/>
          <a:stretch/>
        </p:blipFill>
        <p:spPr>
          <a:xfrm>
            <a:off x="5451098" y="2561217"/>
            <a:ext cx="1828800" cy="20574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2048" t="46250" r="27500" b="-1"/>
          <a:stretch/>
        </p:blipFill>
        <p:spPr>
          <a:xfrm>
            <a:off x="7467600" y="2561217"/>
            <a:ext cx="1554125" cy="2057400"/>
          </a:xfrm>
          <a:prstGeom prst="rect">
            <a:avLst/>
          </a:prstGeom>
        </p:spPr>
      </p:pic>
      <p:pic>
        <p:nvPicPr>
          <p:cNvPr id="8" name="Picture 7"/>
          <p:cNvPicPr>
            <a:picLocks noChangeAspect="1"/>
          </p:cNvPicPr>
          <p:nvPr/>
        </p:nvPicPr>
        <p:blipFill>
          <a:blip r:embed="rId5"/>
          <a:stretch>
            <a:fillRect/>
          </a:stretch>
        </p:blipFill>
        <p:spPr>
          <a:xfrm>
            <a:off x="304800" y="4741937"/>
            <a:ext cx="8670264" cy="1201663"/>
          </a:xfrm>
          <a:prstGeom prst="rect">
            <a:avLst/>
          </a:prstGeom>
        </p:spPr>
      </p:pic>
      <p:sp>
        <p:nvSpPr>
          <p:cNvPr id="3" name="TextBox 2"/>
          <p:cNvSpPr txBox="1"/>
          <p:nvPr/>
        </p:nvSpPr>
        <p:spPr>
          <a:xfrm>
            <a:off x="76200" y="1965374"/>
            <a:ext cx="3047437" cy="2062103"/>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60% mortality at end of </a:t>
            </a:r>
          </a:p>
          <a:p>
            <a:r>
              <a:rPr lang="en-US" sz="1600" dirty="0" smtClean="0"/>
              <a:t>2015-16 season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Field previously fumigated </a:t>
            </a:r>
          </a:p>
          <a:p>
            <a:r>
              <a:rPr lang="en-US" sz="1600" dirty="0" smtClean="0"/>
              <a:t>with </a:t>
            </a:r>
            <a:r>
              <a:rPr lang="en-US" sz="1600" dirty="0" err="1" smtClean="0"/>
              <a:t>Telone</a:t>
            </a:r>
            <a:r>
              <a:rPr lang="en-US" sz="1600" dirty="0" smtClean="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Planted with highly susceptible</a:t>
            </a:r>
          </a:p>
          <a:p>
            <a:r>
              <a:rPr lang="en-US" sz="1600" dirty="0" smtClean="0"/>
              <a:t>cultivar Albion </a:t>
            </a:r>
            <a:endParaRPr lang="en-US" sz="1600" dirty="0"/>
          </a:p>
        </p:txBody>
      </p:sp>
      <p:sp>
        <p:nvSpPr>
          <p:cNvPr id="7" name="TextBox 6"/>
          <p:cNvSpPr txBox="1"/>
          <p:nvPr/>
        </p:nvSpPr>
        <p:spPr>
          <a:xfrm>
            <a:off x="7495678" y="2252246"/>
            <a:ext cx="1495922" cy="338554"/>
          </a:xfrm>
          <a:prstGeom prst="rect">
            <a:avLst/>
          </a:prstGeom>
          <a:noFill/>
        </p:spPr>
        <p:txBody>
          <a:bodyPr wrap="none" rtlCol="0">
            <a:spAutoFit/>
          </a:bodyPr>
          <a:lstStyle/>
          <a:p>
            <a:r>
              <a:rPr lang="en-US" sz="1600" dirty="0" smtClean="0"/>
              <a:t>2016-17 season</a:t>
            </a:r>
            <a:endParaRPr lang="en-US" sz="1600" dirty="0"/>
          </a:p>
        </p:txBody>
      </p:sp>
    </p:spTree>
    <p:extLst>
      <p:ext uri="{BB962C8B-B14F-4D97-AF65-F5344CB8AC3E}">
        <p14:creationId xmlns:p14="http://schemas.microsoft.com/office/powerpoint/2010/main" val="350505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 crown rot… is a crown rot</a:t>
            </a:r>
            <a:endParaRPr lang="en-US" sz="3600"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7108" y="1600200"/>
            <a:ext cx="6949784" cy="4525963"/>
          </a:xfrm>
        </p:spPr>
      </p:pic>
    </p:spTree>
    <p:extLst>
      <p:ext uri="{BB962C8B-B14F-4D97-AF65-F5344CB8AC3E}">
        <p14:creationId xmlns:p14="http://schemas.microsoft.com/office/powerpoint/2010/main" val="844784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72000"/>
          </a:xfrm>
        </p:spPr>
        <p:txBody>
          <a:bodyPr>
            <a:normAutofit/>
          </a:bodyPr>
          <a:lstStyle/>
          <a:p>
            <a:pPr lvl="1">
              <a:buClr>
                <a:schemeClr val="tx1"/>
              </a:buClr>
              <a:buFont typeface="Wingdings" panose="05000000000000000000" pitchFamily="2" charset="2"/>
              <a:buChar char="ü"/>
            </a:pPr>
            <a:r>
              <a:rPr lang="en-US" b="1" dirty="0" smtClean="0">
                <a:solidFill>
                  <a:schemeClr val="tx1"/>
                </a:solidFill>
              </a:rPr>
              <a:t>Crop </a:t>
            </a:r>
            <a:r>
              <a:rPr lang="en-US" b="1" dirty="0" smtClean="0">
                <a:solidFill>
                  <a:schemeClr val="tx1"/>
                </a:solidFill>
              </a:rPr>
              <a:t>destruction</a:t>
            </a:r>
          </a:p>
          <a:p>
            <a:pPr lvl="1">
              <a:buClr>
                <a:schemeClr val="tx1"/>
              </a:buClr>
              <a:buFont typeface="Wingdings" panose="05000000000000000000" pitchFamily="2" charset="2"/>
              <a:buChar char="ü"/>
            </a:pPr>
            <a:r>
              <a:rPr lang="en-US" b="1" dirty="0" smtClean="0">
                <a:solidFill>
                  <a:schemeClr val="tx1"/>
                </a:solidFill>
              </a:rPr>
              <a:t>Pre-plant </a:t>
            </a:r>
            <a:r>
              <a:rPr lang="en-US" b="1" dirty="0" smtClean="0">
                <a:solidFill>
                  <a:schemeClr val="tx1"/>
                </a:solidFill>
              </a:rPr>
              <a:t>fumigation</a:t>
            </a:r>
          </a:p>
          <a:p>
            <a:pPr lvl="1">
              <a:buClr>
                <a:schemeClr val="tx1"/>
              </a:buClr>
              <a:buFont typeface="Wingdings" panose="05000000000000000000" pitchFamily="2" charset="2"/>
              <a:buChar char="ü"/>
            </a:pPr>
            <a:r>
              <a:rPr lang="en-US" b="1" dirty="0"/>
              <a:t>Cultivar selection</a:t>
            </a:r>
          </a:p>
          <a:p>
            <a:pPr lvl="1">
              <a:buClr>
                <a:schemeClr val="tx1"/>
              </a:buClr>
              <a:buFont typeface="Wingdings" panose="05000000000000000000" pitchFamily="2" charset="2"/>
              <a:buChar char="ü"/>
            </a:pPr>
            <a:r>
              <a:rPr lang="en-US" b="1" dirty="0" smtClean="0"/>
              <a:t>Crop residue removal when </a:t>
            </a:r>
          </a:p>
          <a:p>
            <a:pPr marL="457200" lvl="1" indent="0">
              <a:buClr>
                <a:schemeClr val="tx1"/>
              </a:buClr>
              <a:buNone/>
            </a:pPr>
            <a:r>
              <a:rPr lang="en-US" b="1" dirty="0" smtClean="0"/>
              <a:t>re-using plastic </a:t>
            </a:r>
            <a:endParaRPr lang="en-US" b="1" dirty="0" smtClean="0">
              <a:solidFill>
                <a:schemeClr val="tx1"/>
              </a:solidFill>
            </a:endParaRPr>
          </a:p>
          <a:p>
            <a:pPr>
              <a:buClr>
                <a:schemeClr val="tx1"/>
              </a:buClr>
              <a:buFont typeface="Wingdings" panose="05000000000000000000" pitchFamily="2" charset="2"/>
              <a:buChar char="ü"/>
            </a:pPr>
            <a:endParaRPr lang="en-US" b="1" dirty="0"/>
          </a:p>
          <a:p>
            <a:pPr marL="0" indent="0">
              <a:buNone/>
            </a:pPr>
            <a:endParaRPr lang="en-US" dirty="0"/>
          </a:p>
        </p:txBody>
      </p:sp>
      <p:sp>
        <p:nvSpPr>
          <p:cNvPr id="4" name="Title 1"/>
          <p:cNvSpPr txBox="1">
            <a:spLocks/>
          </p:cNvSpPr>
          <p:nvPr/>
        </p:nvSpPr>
        <p:spPr>
          <a:xfrm>
            <a:off x="342900" y="228600"/>
            <a:ext cx="8648700" cy="1219200"/>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sz="3600" b="1" dirty="0" smtClean="0">
                <a:solidFill>
                  <a:schemeClr val="bg1"/>
                </a:solidFill>
                <a:effectLst/>
                <a:latin typeface="Palatino"/>
              </a:rPr>
              <a:t>Integrated approach for </a:t>
            </a:r>
            <a:r>
              <a:rPr lang="en-US" sz="3600" b="1" i="1" dirty="0" err="1" smtClean="0">
                <a:solidFill>
                  <a:schemeClr val="bg1"/>
                </a:solidFill>
                <a:effectLst/>
                <a:latin typeface="Palatino"/>
              </a:rPr>
              <a:t>Macrophomina</a:t>
            </a:r>
            <a:r>
              <a:rPr lang="en-US" sz="3600" b="1" i="1" dirty="0" smtClean="0">
                <a:solidFill>
                  <a:schemeClr val="bg1"/>
                </a:solidFill>
                <a:effectLst/>
                <a:latin typeface="Palatino"/>
              </a:rPr>
              <a:t> </a:t>
            </a:r>
            <a:r>
              <a:rPr lang="en-US" sz="3600" b="1" dirty="0" smtClean="0">
                <a:solidFill>
                  <a:schemeClr val="bg1"/>
                </a:solidFill>
                <a:effectLst/>
                <a:latin typeface="Palatino"/>
              </a:rPr>
              <a:t>management</a:t>
            </a:r>
            <a:endParaRPr lang="en-US" sz="3600" b="1" dirty="0">
              <a:solidFill>
                <a:schemeClr val="bg1"/>
              </a:solidFill>
              <a:effectLst/>
              <a:latin typeface="Palatino"/>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5000"/>
          <a:stretch/>
        </p:blipFill>
        <p:spPr>
          <a:xfrm>
            <a:off x="6858000" y="1905000"/>
            <a:ext cx="1828800" cy="20574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2048" t="46250" r="27500" b="-1"/>
          <a:stretch/>
        </p:blipFill>
        <p:spPr>
          <a:xfrm>
            <a:off x="4594698" y="4267200"/>
            <a:ext cx="1554125" cy="2057400"/>
          </a:xfrm>
          <a:prstGeom prst="rect">
            <a:avLst/>
          </a:prstGeom>
        </p:spPr>
      </p:pic>
    </p:spTree>
    <p:extLst>
      <p:ext uri="{BB962C8B-B14F-4D97-AF65-F5344CB8AC3E}">
        <p14:creationId xmlns:p14="http://schemas.microsoft.com/office/powerpoint/2010/main" val="401774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3600" b="1" dirty="0">
                <a:cs typeface="Arial" panose="020B0604020202020204" pitchFamily="34" charset="0"/>
              </a:rPr>
              <a:t>Cultivar </a:t>
            </a:r>
            <a:r>
              <a:rPr lang="pt-BR" sz="3600" b="1" dirty="0" smtClean="0">
                <a:cs typeface="Arial" panose="020B0604020202020204" pitchFamily="34" charset="0"/>
              </a:rPr>
              <a:t>evaluations for </a:t>
            </a:r>
            <a:br>
              <a:rPr lang="pt-BR" sz="3600" b="1" dirty="0" smtClean="0">
                <a:cs typeface="Arial" panose="020B0604020202020204" pitchFamily="34" charset="0"/>
              </a:rPr>
            </a:br>
            <a:r>
              <a:rPr lang="pt-BR" sz="3600" b="1" dirty="0" smtClean="0">
                <a:cs typeface="Arial" panose="020B0604020202020204" pitchFamily="34" charset="0"/>
              </a:rPr>
              <a:t>crown </a:t>
            </a:r>
            <a:r>
              <a:rPr lang="pt-BR" sz="3600" b="1" dirty="0" smtClean="0">
                <a:cs typeface="Arial" panose="020B0604020202020204" pitchFamily="34" charset="0"/>
              </a:rPr>
              <a:t>rot diseases </a:t>
            </a:r>
            <a:endParaRPr lang="en-US" sz="3600" b="1" dirty="0">
              <a:cs typeface="Arial" panose="020B0604020202020204" pitchFamily="34" charset="0"/>
            </a:endParaRPr>
          </a:p>
        </p:txBody>
      </p:sp>
      <p:graphicFrame>
        <p:nvGraphicFramePr>
          <p:cNvPr id="4" name="Content Placeholder 7"/>
          <p:cNvGraphicFramePr>
            <a:graphicFrameLocks noGrp="1"/>
          </p:cNvGraphicFramePr>
          <p:nvPr>
            <p:ph type="chart" idx="1"/>
            <p:extLst>
              <p:ext uri="{D42A27DB-BD31-4B8C-83A1-F6EECF244321}">
                <p14:modId xmlns:p14="http://schemas.microsoft.com/office/powerpoint/2010/main" val="4277620096"/>
              </p:ext>
            </p:extLst>
          </p:nvPr>
        </p:nvGraphicFramePr>
        <p:xfrm>
          <a:off x="116112" y="2286000"/>
          <a:ext cx="8911775" cy="2316480"/>
        </p:xfrm>
        <a:graphic>
          <a:graphicData uri="http://schemas.openxmlformats.org/drawingml/2006/table">
            <a:tbl>
              <a:tblPr firstRow="1" bandRow="1">
                <a:tableStyleId>{5C22544A-7EE6-4342-B048-85BDC9FD1C3A}</a:tableStyleId>
              </a:tblPr>
              <a:tblGrid>
                <a:gridCol w="1698174">
                  <a:extLst>
                    <a:ext uri="{9D8B030D-6E8A-4147-A177-3AD203B41FA5}">
                      <a16:colId xmlns:a16="http://schemas.microsoft.com/office/drawing/2014/main" val="20000"/>
                    </a:ext>
                  </a:extLst>
                </a:gridCol>
                <a:gridCol w="1886857">
                  <a:extLst>
                    <a:ext uri="{9D8B030D-6E8A-4147-A177-3AD203B41FA5}">
                      <a16:colId xmlns:a16="http://schemas.microsoft.com/office/drawing/2014/main" val="20001"/>
                    </a:ext>
                  </a:extLst>
                </a:gridCol>
                <a:gridCol w="1255486">
                  <a:extLst>
                    <a:ext uri="{9D8B030D-6E8A-4147-A177-3AD203B41FA5}">
                      <a16:colId xmlns:a16="http://schemas.microsoft.com/office/drawing/2014/main" val="20002"/>
                    </a:ext>
                  </a:extLst>
                </a:gridCol>
                <a:gridCol w="1357086">
                  <a:extLst>
                    <a:ext uri="{9D8B030D-6E8A-4147-A177-3AD203B41FA5}">
                      <a16:colId xmlns:a16="http://schemas.microsoft.com/office/drawing/2014/main" val="20003"/>
                    </a:ext>
                  </a:extLst>
                </a:gridCol>
                <a:gridCol w="1357086">
                  <a:extLst>
                    <a:ext uri="{9D8B030D-6E8A-4147-A177-3AD203B41FA5}">
                      <a16:colId xmlns:a16="http://schemas.microsoft.com/office/drawing/2014/main" val="20004"/>
                    </a:ext>
                  </a:extLst>
                </a:gridCol>
                <a:gridCol w="1357086">
                  <a:extLst>
                    <a:ext uri="{9D8B030D-6E8A-4147-A177-3AD203B41FA5}">
                      <a16:colId xmlns:a16="http://schemas.microsoft.com/office/drawing/2014/main" val="20005"/>
                    </a:ext>
                  </a:extLst>
                </a:gridCol>
              </a:tblGrid>
              <a:tr h="370840">
                <a:tc>
                  <a:txBody>
                    <a:bodyPr/>
                    <a:lstStyle/>
                    <a:p>
                      <a:r>
                        <a:rPr lang="en-US" sz="1600" dirty="0" smtClean="0">
                          <a:latin typeface="Arial" panose="020B0604020202020204" pitchFamily="34" charset="0"/>
                          <a:cs typeface="Arial" panose="020B0604020202020204" pitchFamily="34" charset="0"/>
                        </a:rPr>
                        <a:t>Disease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Causal agent</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dirty="0" smtClean="0">
                          <a:solidFill>
                            <a:schemeClr val="bg1"/>
                          </a:solidFill>
                          <a:effectLst/>
                          <a:latin typeface="Arial" panose="020B0604020202020204" pitchFamily="34" charset="0"/>
                          <a:cs typeface="Arial" panose="020B0604020202020204" pitchFamily="34" charset="0"/>
                        </a:rPr>
                        <a:t>Festival</a:t>
                      </a:r>
                      <a:endParaRPr lang="en-US" sz="1600" b="1" dirty="0">
                        <a:solidFill>
                          <a:schemeClr val="bg1"/>
                        </a:solidFill>
                        <a:effectLst/>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Radiance</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err="1" smtClean="0">
                          <a:latin typeface="Arial" panose="020B0604020202020204" pitchFamily="34" charset="0"/>
                          <a:cs typeface="Arial" panose="020B0604020202020204" pitchFamily="34" charset="0"/>
                        </a:rPr>
                        <a:t>Winterstar</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FL-127 (Sensation)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1600" dirty="0" err="1" smtClean="0">
                          <a:latin typeface="Arial" panose="020B0604020202020204" pitchFamily="34" charset="0"/>
                          <a:cs typeface="Arial" panose="020B0604020202020204" pitchFamily="34" charset="0"/>
                        </a:rPr>
                        <a:t>Colletotrichum</a:t>
                      </a:r>
                      <a:r>
                        <a:rPr lang="en-US" sz="1600" baseline="0" dirty="0" smtClean="0">
                          <a:latin typeface="Arial" panose="020B0604020202020204" pitchFamily="34" charset="0"/>
                          <a:cs typeface="Arial" panose="020B0604020202020204" pitchFamily="34" charset="0"/>
                        </a:rPr>
                        <a:t> crown rot</a:t>
                      </a:r>
                      <a:endParaRPr lang="en-US" sz="1600" dirty="0">
                        <a:latin typeface="Arial" panose="020B0604020202020204" pitchFamily="34" charset="0"/>
                        <a:cs typeface="Arial" panose="020B0604020202020204" pitchFamily="34" charset="0"/>
                      </a:endParaRPr>
                    </a:p>
                  </a:txBody>
                  <a:tcPr/>
                </a:tc>
                <a:tc>
                  <a:txBody>
                    <a:bodyPr/>
                    <a:lstStyle/>
                    <a:p>
                      <a:r>
                        <a:rPr lang="en-US" sz="1600" i="1" dirty="0" err="1" smtClean="0">
                          <a:latin typeface="Arial" panose="020B0604020202020204" pitchFamily="34" charset="0"/>
                          <a:cs typeface="Arial" panose="020B0604020202020204" pitchFamily="34" charset="0"/>
                        </a:rPr>
                        <a:t>Colletotrichum</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gloeosporioides</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b="1" dirty="0" smtClean="0">
                          <a:solidFill>
                            <a:srgbClr val="FF0000"/>
                          </a:solidFill>
                          <a:effectLst/>
                          <a:latin typeface="Arial" panose="020B0604020202020204" pitchFamily="34" charset="0"/>
                          <a:cs typeface="Arial" panose="020B0604020202020204" pitchFamily="34" charset="0"/>
                        </a:rPr>
                        <a:t>S</a:t>
                      </a:r>
                    </a:p>
                    <a:p>
                      <a:pPr algn="ctr"/>
                      <a:r>
                        <a:rPr lang="en-US" sz="1200" b="0" dirty="0" smtClean="0">
                          <a:solidFill>
                            <a:schemeClr val="tx1"/>
                          </a:solidFill>
                          <a:effectLst/>
                          <a:latin typeface="Arial" panose="020B0604020202020204" pitchFamily="34" charset="0"/>
                          <a:cs typeface="Arial" panose="020B0604020202020204" pitchFamily="34" charset="0"/>
                        </a:rPr>
                        <a:t>(52%)</a:t>
                      </a:r>
                      <a:endParaRPr lang="en-US" sz="1200" b="0" dirty="0">
                        <a:solidFill>
                          <a:schemeClr val="tx1"/>
                        </a:solidFill>
                        <a:effectLst/>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S</a:t>
                      </a:r>
                    </a:p>
                    <a:p>
                      <a:pPr algn="ctr"/>
                      <a:r>
                        <a:rPr lang="en-US" sz="1200" b="0" dirty="0" smtClean="0">
                          <a:latin typeface="Arial" panose="020B0604020202020204" pitchFamily="34" charset="0"/>
                          <a:cs typeface="Arial" panose="020B0604020202020204" pitchFamily="34" charset="0"/>
                        </a:rPr>
                        <a:t>(50%)</a:t>
                      </a:r>
                      <a:endParaRPr lang="en-US" sz="1200" b="0" dirty="0">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MS</a:t>
                      </a:r>
                    </a:p>
                    <a:p>
                      <a:pPr algn="ctr"/>
                      <a:r>
                        <a:rPr lang="en-US" sz="1200" b="0" dirty="0" smtClean="0">
                          <a:latin typeface="Arial" panose="020B0604020202020204" pitchFamily="34" charset="0"/>
                          <a:cs typeface="Arial" panose="020B0604020202020204" pitchFamily="34" charset="0"/>
                        </a:rPr>
                        <a:t>(40%)</a:t>
                      </a:r>
                      <a:endParaRPr lang="en-US" sz="1200" b="0" dirty="0">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MR</a:t>
                      </a:r>
                    </a:p>
                    <a:p>
                      <a:pPr algn="ctr"/>
                      <a:r>
                        <a:rPr lang="en-US" sz="1200" b="0" dirty="0" smtClean="0">
                          <a:latin typeface="Arial" panose="020B0604020202020204" pitchFamily="34" charset="0"/>
                          <a:cs typeface="Arial" panose="020B0604020202020204" pitchFamily="34" charset="0"/>
                        </a:rPr>
                        <a:t>(27%)</a:t>
                      </a: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baseline="0" dirty="0" err="1" smtClean="0">
                          <a:latin typeface="Arial" panose="020B0604020202020204" pitchFamily="34" charset="0"/>
                          <a:cs typeface="Arial" panose="020B0604020202020204" pitchFamily="34" charset="0"/>
                        </a:rPr>
                        <a:t>Phytophthora</a:t>
                      </a:r>
                      <a:endParaRPr lang="en-US" sz="1600" baseline="0" dirty="0" smtClean="0">
                        <a:latin typeface="Arial" panose="020B0604020202020204" pitchFamily="34" charset="0"/>
                        <a:cs typeface="Arial" panose="020B0604020202020204" pitchFamily="34" charset="0"/>
                      </a:endParaRPr>
                    </a:p>
                    <a:p>
                      <a:r>
                        <a:rPr lang="en-US" sz="1600" baseline="0" dirty="0" smtClean="0">
                          <a:latin typeface="Arial" panose="020B0604020202020204" pitchFamily="34" charset="0"/>
                          <a:cs typeface="Arial" panose="020B0604020202020204" pitchFamily="34" charset="0"/>
                        </a:rPr>
                        <a:t>crown rot </a:t>
                      </a:r>
                      <a:endParaRPr lang="en-US" sz="1600" dirty="0">
                        <a:latin typeface="Arial" panose="020B0604020202020204" pitchFamily="34" charset="0"/>
                        <a:cs typeface="Arial" panose="020B0604020202020204" pitchFamily="34" charset="0"/>
                      </a:endParaRPr>
                    </a:p>
                  </a:txBody>
                  <a:tcPr/>
                </a:tc>
                <a:tc>
                  <a:txBody>
                    <a:bodyPr/>
                    <a:lstStyle/>
                    <a:p>
                      <a:r>
                        <a:rPr lang="en-US" sz="1600" i="1" dirty="0" err="1" smtClean="0">
                          <a:latin typeface="Arial" panose="020B0604020202020204" pitchFamily="34" charset="0"/>
                          <a:cs typeface="Arial" panose="020B0604020202020204" pitchFamily="34" charset="0"/>
                        </a:rPr>
                        <a:t>Phytophthora</a:t>
                      </a:r>
                      <a:r>
                        <a:rPr lang="en-US" sz="1600" i="1" dirty="0" smtClean="0">
                          <a:latin typeface="Arial" panose="020B0604020202020204" pitchFamily="34" charset="0"/>
                          <a:cs typeface="Arial" panose="020B0604020202020204" pitchFamily="34" charset="0"/>
                        </a:rPr>
                        <a:t> </a:t>
                      </a:r>
                      <a:r>
                        <a:rPr lang="en-US" sz="1600" i="1" dirty="0" err="1" smtClean="0">
                          <a:latin typeface="Arial" panose="020B0604020202020204" pitchFamily="34" charset="0"/>
                          <a:cs typeface="Arial" panose="020B0604020202020204" pitchFamily="34" charset="0"/>
                        </a:rPr>
                        <a:t>cactorum</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b="1" dirty="0" smtClean="0">
                          <a:solidFill>
                            <a:schemeClr val="tx1"/>
                          </a:solidFill>
                          <a:effectLst/>
                          <a:latin typeface="Arial" panose="020B0604020202020204" pitchFamily="34" charset="0"/>
                          <a:cs typeface="Arial" panose="020B0604020202020204" pitchFamily="34" charset="0"/>
                        </a:rPr>
                        <a:t>R</a:t>
                      </a:r>
                    </a:p>
                    <a:p>
                      <a:pPr algn="ctr"/>
                      <a:r>
                        <a:rPr lang="en-US" sz="1200" b="0" dirty="0" smtClean="0">
                          <a:solidFill>
                            <a:schemeClr val="tx1"/>
                          </a:solidFill>
                          <a:effectLst/>
                          <a:latin typeface="Arial" panose="020B0604020202020204" pitchFamily="34" charset="0"/>
                          <a:cs typeface="Arial" panose="020B0604020202020204" pitchFamily="34" charset="0"/>
                        </a:rPr>
                        <a:t>(5%)</a:t>
                      </a:r>
                      <a:endParaRPr lang="en-US" sz="1200" b="0" dirty="0">
                        <a:solidFill>
                          <a:schemeClr val="tx1"/>
                        </a:solidFill>
                        <a:effectLst/>
                        <a:latin typeface="Arial" panose="020B0604020202020204" pitchFamily="34" charset="0"/>
                        <a:cs typeface="Arial" panose="020B0604020202020204" pitchFamily="34" charset="0"/>
                      </a:endParaRPr>
                    </a:p>
                  </a:txBody>
                  <a:tcPr/>
                </a:tc>
                <a:tc>
                  <a:txBody>
                    <a:bodyPr/>
                    <a:lstStyle/>
                    <a:p>
                      <a:pPr algn="ctr"/>
                      <a:r>
                        <a:rPr lang="en-US" sz="1600" b="1" dirty="0" smtClean="0">
                          <a:solidFill>
                            <a:srgbClr val="FF0000"/>
                          </a:solidFill>
                          <a:latin typeface="Arial" panose="020B0604020202020204" pitchFamily="34" charset="0"/>
                          <a:cs typeface="Arial" panose="020B0604020202020204" pitchFamily="34" charset="0"/>
                        </a:rPr>
                        <a:t>HS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anose="020B0604020202020204" pitchFamily="34" charset="0"/>
                          <a:cs typeface="Arial" panose="020B0604020202020204" pitchFamily="34" charset="0"/>
                        </a:rPr>
                        <a:t>(50%)</a:t>
                      </a:r>
                      <a:endParaRPr 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b="1" dirty="0" smtClean="0">
                          <a:solidFill>
                            <a:srgbClr val="FF0000"/>
                          </a:solidFill>
                          <a:latin typeface="Arial" panose="020B0604020202020204" pitchFamily="34" charset="0"/>
                          <a:cs typeface="Arial" panose="020B0604020202020204" pitchFamily="34" charset="0"/>
                        </a:rPr>
                        <a:t>S</a:t>
                      </a:r>
                    </a:p>
                    <a:p>
                      <a:pPr algn="ctr"/>
                      <a:r>
                        <a:rPr lang="en-US" sz="1200" b="0" dirty="0" smtClean="0">
                          <a:solidFill>
                            <a:schemeClr val="tx1"/>
                          </a:solidFill>
                          <a:latin typeface="Arial" panose="020B0604020202020204" pitchFamily="34" charset="0"/>
                          <a:cs typeface="Arial" panose="020B0604020202020204" pitchFamily="34" charset="0"/>
                        </a:rPr>
                        <a:t>(36%)</a:t>
                      </a:r>
                      <a:endParaRPr 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b="1" dirty="0" smtClean="0">
                          <a:solidFill>
                            <a:srgbClr val="FF0000"/>
                          </a:solidFill>
                          <a:latin typeface="Arial" panose="020B0604020202020204" pitchFamily="34" charset="0"/>
                          <a:cs typeface="Arial" panose="020B0604020202020204" pitchFamily="34" charset="0"/>
                        </a:rPr>
                        <a:t>HS</a:t>
                      </a:r>
                    </a:p>
                    <a:p>
                      <a:pPr algn="ctr"/>
                      <a:r>
                        <a:rPr lang="en-US" sz="1200" b="0" dirty="0" smtClean="0">
                          <a:solidFill>
                            <a:schemeClr val="tx1"/>
                          </a:solidFill>
                          <a:latin typeface="Arial" panose="020B0604020202020204" pitchFamily="34" charset="0"/>
                          <a:cs typeface="Arial" panose="020B0604020202020204" pitchFamily="34" charset="0"/>
                        </a:rPr>
                        <a:t>(67%)</a:t>
                      </a:r>
                      <a:endParaRPr 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smtClean="0">
                          <a:latin typeface="Arial" panose="020B0604020202020204" pitchFamily="34" charset="0"/>
                          <a:cs typeface="Arial" panose="020B0604020202020204" pitchFamily="34" charset="0"/>
                        </a:rPr>
                        <a:t>Charcoal</a:t>
                      </a:r>
                      <a:r>
                        <a:rPr lang="en-US" sz="1600" baseline="0" dirty="0" smtClean="0">
                          <a:latin typeface="Arial" panose="020B0604020202020204" pitchFamily="34" charset="0"/>
                          <a:cs typeface="Arial" panose="020B0604020202020204" pitchFamily="34" charset="0"/>
                        </a:rPr>
                        <a:t> rot</a:t>
                      </a:r>
                      <a:endParaRPr lang="en-US" sz="1600" dirty="0">
                        <a:latin typeface="Arial" panose="020B0604020202020204" pitchFamily="34" charset="0"/>
                        <a:cs typeface="Arial" panose="020B0604020202020204" pitchFamily="34" charset="0"/>
                      </a:endParaRPr>
                    </a:p>
                  </a:txBody>
                  <a:tcPr/>
                </a:tc>
                <a:tc>
                  <a:txBody>
                    <a:bodyPr/>
                    <a:lstStyle/>
                    <a:p>
                      <a:r>
                        <a:rPr lang="en-US" sz="1600" i="1" dirty="0" err="1" smtClean="0">
                          <a:latin typeface="Arial" panose="020B0604020202020204" pitchFamily="34" charset="0"/>
                          <a:cs typeface="Arial" panose="020B0604020202020204" pitchFamily="34" charset="0"/>
                        </a:rPr>
                        <a:t>Macrophomina</a:t>
                      </a:r>
                      <a:r>
                        <a:rPr lang="en-US" sz="1600" i="1" dirty="0" smtClean="0">
                          <a:latin typeface="Arial" panose="020B0604020202020204" pitchFamily="34" charset="0"/>
                          <a:cs typeface="Arial" panose="020B0604020202020204" pitchFamily="34" charset="0"/>
                        </a:rPr>
                        <a:t> phaseolina</a:t>
                      </a:r>
                      <a:endParaRPr lang="en-US" sz="1600" i="1" dirty="0">
                        <a:latin typeface="Arial" panose="020B0604020202020204" pitchFamily="34" charset="0"/>
                        <a:cs typeface="Arial" panose="020B0604020202020204" pitchFamily="34" charset="0"/>
                      </a:endParaRPr>
                    </a:p>
                  </a:txBody>
                  <a:tcPr/>
                </a:tc>
                <a:tc>
                  <a:txBody>
                    <a:bodyPr/>
                    <a:lstStyle/>
                    <a:p>
                      <a:pPr algn="ctr"/>
                      <a:r>
                        <a:rPr lang="en-US" sz="1600" b="1" dirty="0" smtClean="0">
                          <a:solidFill>
                            <a:srgbClr val="FF0000"/>
                          </a:solidFill>
                          <a:effectLst/>
                          <a:latin typeface="Arial" panose="020B0604020202020204" pitchFamily="34" charset="0"/>
                          <a:cs typeface="Arial" panose="020B0604020202020204" pitchFamily="34" charset="0"/>
                        </a:rPr>
                        <a:t>S</a:t>
                      </a:r>
                    </a:p>
                    <a:p>
                      <a:pPr algn="ctr"/>
                      <a:r>
                        <a:rPr lang="en-US" sz="1200" b="0" dirty="0" smtClean="0">
                          <a:solidFill>
                            <a:schemeClr val="tx1"/>
                          </a:solidFill>
                          <a:effectLst/>
                          <a:latin typeface="Arial" panose="020B0604020202020204" pitchFamily="34" charset="0"/>
                          <a:cs typeface="Arial" panose="020B0604020202020204" pitchFamily="34" charset="0"/>
                        </a:rPr>
                        <a:t>(95%)</a:t>
                      </a:r>
                      <a:endParaRPr lang="en-US" sz="1200" b="0" dirty="0">
                        <a:solidFill>
                          <a:schemeClr val="tx1"/>
                        </a:solidFill>
                        <a:effectLst/>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MS</a:t>
                      </a:r>
                    </a:p>
                    <a:p>
                      <a:pPr algn="ctr"/>
                      <a:r>
                        <a:rPr lang="en-US" sz="1200" b="0" dirty="0" smtClean="0">
                          <a:latin typeface="Arial" panose="020B0604020202020204" pitchFamily="34" charset="0"/>
                          <a:cs typeface="Arial" panose="020B0604020202020204" pitchFamily="34" charset="0"/>
                        </a:rPr>
                        <a:t>(52%)</a:t>
                      </a:r>
                      <a:endParaRPr lang="en-US" sz="1200" b="0" dirty="0">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MR</a:t>
                      </a:r>
                    </a:p>
                    <a:p>
                      <a:pPr algn="ctr"/>
                      <a:r>
                        <a:rPr lang="en-US" sz="1200" b="0" dirty="0" smtClean="0">
                          <a:latin typeface="Arial" panose="020B0604020202020204" pitchFamily="34" charset="0"/>
                          <a:cs typeface="Arial" panose="020B0604020202020204" pitchFamily="34" charset="0"/>
                        </a:rPr>
                        <a:t>(12%)</a:t>
                      </a:r>
                      <a:endParaRPr lang="en-US" sz="1200" b="0" dirty="0">
                        <a:latin typeface="Arial" panose="020B0604020202020204" pitchFamily="34" charset="0"/>
                        <a:cs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MR</a:t>
                      </a:r>
                    </a:p>
                    <a:p>
                      <a:pPr algn="ctr"/>
                      <a:r>
                        <a:rPr lang="en-US" sz="1200" b="0" dirty="0" smtClean="0">
                          <a:latin typeface="Arial" panose="020B0604020202020204" pitchFamily="34" charset="0"/>
                          <a:cs typeface="Arial" panose="020B0604020202020204" pitchFamily="34" charset="0"/>
                        </a:rPr>
                        <a:t>(20%)</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793780" y="5868774"/>
            <a:ext cx="5551520" cy="338554"/>
          </a:xfrm>
          <a:prstGeom prst="rect">
            <a:avLst/>
          </a:prstGeom>
          <a:noFill/>
        </p:spPr>
        <p:txBody>
          <a:bodyPr wrap="none" rtlCol="0">
            <a:spAutoFit/>
          </a:bodyPr>
          <a:lstStyle/>
          <a:p>
            <a:r>
              <a:rPr lang="pt-BR" sz="1600" dirty="0" smtClean="0">
                <a:latin typeface="Arial" panose="020B0604020202020204" pitchFamily="34" charset="0"/>
                <a:cs typeface="Arial" panose="020B0604020202020204" pitchFamily="34" charset="0"/>
              </a:rPr>
              <a:t>* Knowing your cultivar susceptibility helps with diagnosis!! </a:t>
            </a:r>
            <a:endParaRPr lang="en-US" sz="1600" dirty="0">
              <a:latin typeface="Arial" panose="020B0604020202020204" pitchFamily="34" charset="0"/>
              <a:cs typeface="Arial" panose="020B0604020202020204" pitchFamily="34" charset="0"/>
            </a:endParaRPr>
          </a:p>
        </p:txBody>
      </p:sp>
      <p:pic>
        <p:nvPicPr>
          <p:cNvPr id="6" name="Picture 4" descr="UF IFAS"/>
          <p:cNvPicPr>
            <a:picLocks noChangeAspect="1" noChangeArrowheads="1"/>
          </p:cNvPicPr>
          <p:nvPr/>
        </p:nvPicPr>
        <p:blipFill>
          <a:blip r:embed="rId2" cstate="print"/>
          <a:srcRect/>
          <a:stretch>
            <a:fillRect/>
          </a:stretch>
        </p:blipFill>
        <p:spPr bwMode="auto">
          <a:xfrm>
            <a:off x="7305675" y="6237288"/>
            <a:ext cx="1874838" cy="606425"/>
          </a:xfrm>
          <a:prstGeom prst="rect">
            <a:avLst/>
          </a:prstGeom>
          <a:noFill/>
        </p:spPr>
      </p:pic>
    </p:spTree>
    <p:extLst>
      <p:ext uri="{BB962C8B-B14F-4D97-AF65-F5344CB8AC3E}">
        <p14:creationId xmlns:p14="http://schemas.microsoft.com/office/powerpoint/2010/main" val="3392726846"/>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83477"/>
            <a:ext cx="8050024"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Palatino"/>
              </a:rPr>
              <a:t>GCREC Strawberry Pathology Team</a:t>
            </a:r>
            <a:endParaRPr lang="en-US" sz="3600" b="1" dirty="0">
              <a:solidFill>
                <a:schemeClr val="bg1"/>
              </a:solidFill>
              <a:effectLst>
                <a:outerShdw blurRad="38100" dist="38100" dir="2700000" algn="tl">
                  <a:srgbClr val="000000">
                    <a:alpha val="43137"/>
                  </a:srgbClr>
                </a:outerShdw>
              </a:effectLst>
              <a:latin typeface="Palatino"/>
            </a:endParaRPr>
          </a:p>
        </p:txBody>
      </p:sp>
      <p:pic>
        <p:nvPicPr>
          <p:cNvPr id="4" name="Picture 4" descr="UF IFAS"/>
          <p:cNvPicPr>
            <a:picLocks noChangeAspect="1" noChangeArrowheads="1"/>
          </p:cNvPicPr>
          <p:nvPr/>
        </p:nvPicPr>
        <p:blipFill>
          <a:blip r:embed="rId2" cstate="print"/>
          <a:srcRect/>
          <a:stretch>
            <a:fillRect/>
          </a:stretch>
        </p:blipFill>
        <p:spPr bwMode="auto">
          <a:xfrm>
            <a:off x="7269162" y="6237288"/>
            <a:ext cx="1874838" cy="606425"/>
          </a:xfrm>
          <a:prstGeom prst="rect">
            <a:avLst/>
          </a:prstGeom>
          <a:noFill/>
          <a:ln w="9525">
            <a:noFill/>
            <a:miter lim="800000"/>
            <a:headEnd/>
            <a:tailEnd/>
          </a:ln>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846" y="1600200"/>
            <a:ext cx="6788307" cy="4525963"/>
          </a:xfrm>
        </p:spPr>
      </p:pic>
    </p:spTree>
    <p:extLst>
      <p:ext uri="{BB962C8B-B14F-4D97-AF65-F5344CB8AC3E}">
        <p14:creationId xmlns:p14="http://schemas.microsoft.com/office/powerpoint/2010/main" val="2274154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3" descr="Al Herdon2"/>
          <p:cNvPicPr>
            <a:picLocks noGrp="1" noChangeAspect="1" noChangeArrowheads="1"/>
          </p:cNvPicPr>
          <p:nvPr>
            <p:ph sz="half" idx="1"/>
          </p:nvPr>
        </p:nvPicPr>
        <p:blipFill>
          <a:blip r:embed="rId3" cstate="print"/>
          <a:srcRect/>
          <a:stretch>
            <a:fillRect/>
          </a:stretch>
        </p:blipFill>
        <p:spPr>
          <a:xfrm>
            <a:off x="0" y="0"/>
            <a:ext cx="9144000" cy="6858000"/>
          </a:xfrm>
        </p:spPr>
      </p:pic>
      <p:sp>
        <p:nvSpPr>
          <p:cNvPr id="37891" name="WordArt 18"/>
          <p:cNvSpPr>
            <a:spLocks noChangeArrowheads="1" noChangeShapeType="1" noTextEdit="1"/>
          </p:cNvSpPr>
          <p:nvPr/>
        </p:nvSpPr>
        <p:spPr bwMode="auto">
          <a:xfrm>
            <a:off x="609600" y="609600"/>
            <a:ext cx="2881680" cy="10287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Thank you!!</a:t>
            </a:r>
            <a:endParaRPr lang="en-US" sz="3200" kern="10" dirty="0">
              <a:ln w="9525">
                <a:solidFill>
                  <a:srgbClr val="000000"/>
                </a:solidFill>
                <a:round/>
                <a:headEnd/>
                <a:tailEnd/>
              </a:ln>
              <a:solidFill>
                <a:srgbClr val="FFFFFF"/>
              </a:solidFill>
              <a:latin typeface="Arial Black"/>
            </a:endParaRPr>
          </a:p>
        </p:txBody>
      </p:sp>
      <p:pic>
        <p:nvPicPr>
          <p:cNvPr id="37892" name="Picture 4" descr="UF IFAS"/>
          <p:cNvPicPr>
            <a:picLocks noChangeAspect="1" noChangeArrowheads="1"/>
          </p:cNvPicPr>
          <p:nvPr/>
        </p:nvPicPr>
        <p:blipFill>
          <a:blip r:embed="rId4" cstate="print"/>
          <a:srcRect/>
          <a:stretch>
            <a:fillRect/>
          </a:stretch>
        </p:blipFill>
        <p:spPr bwMode="auto">
          <a:xfrm>
            <a:off x="7239865" y="6237288"/>
            <a:ext cx="1874838" cy="606425"/>
          </a:xfrm>
          <a:prstGeom prst="rect">
            <a:avLst/>
          </a:prstGeom>
          <a:noFill/>
          <a:ln w="9525">
            <a:noFill/>
            <a:miter lim="800000"/>
            <a:headEnd/>
            <a:tailEnd/>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704975"/>
            <a:ext cx="1905000" cy="1123950"/>
          </a:xfrm>
          <a:prstGeom prst="rect">
            <a:avLst/>
          </a:prstGeom>
        </p:spPr>
      </p:pic>
      <p:sp>
        <p:nvSpPr>
          <p:cNvPr id="11" name="WordArt 18"/>
          <p:cNvSpPr>
            <a:spLocks noChangeArrowheads="1" noChangeShapeType="1" noTextEdit="1"/>
          </p:cNvSpPr>
          <p:nvPr/>
        </p:nvSpPr>
        <p:spPr bwMode="auto">
          <a:xfrm>
            <a:off x="3276600" y="3781425"/>
            <a:ext cx="2667000" cy="8382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Questions?</a:t>
            </a:r>
            <a:endParaRPr lang="en-US" sz="32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2571148990"/>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Well, not really…</a:t>
            </a:r>
            <a:endParaRPr lang="en-US" sz="36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65073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49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a stunting cc"/>
          <p:cNvPicPr>
            <a:picLocks noGrp="1" noChangeAspect="1" noChangeArrowheads="1"/>
          </p:cNvPicPr>
          <p:nvPr>
            <p:ph idx="1"/>
          </p:nvPr>
        </p:nvPicPr>
        <p:blipFill>
          <a:blip r:embed="rId2"/>
          <a:srcRect/>
          <a:stretch>
            <a:fillRect/>
          </a:stretch>
        </p:blipFill>
        <p:spPr>
          <a:xfrm>
            <a:off x="1878865" y="1600200"/>
            <a:ext cx="5386270" cy="4525963"/>
          </a:xfrm>
          <a:noFill/>
          <a:ln/>
        </p:spPr>
      </p:pic>
      <p:sp>
        <p:nvSpPr>
          <p:cNvPr id="10" name="Rectangle 2"/>
          <p:cNvSpPr>
            <a:spLocks noGrp="1" noRot="1" noChangeArrowheads="1"/>
          </p:cNvSpPr>
          <p:nvPr>
            <p:ph type="title"/>
          </p:nvPr>
        </p:nvSpPr>
        <p:spPr/>
        <p:txBody>
          <a:bodyPr>
            <a:noAutofit/>
          </a:bodyPr>
          <a:lstStyle/>
          <a:p>
            <a:r>
              <a:rPr lang="en-US" sz="3600" b="1" dirty="0"/>
              <a:t>Root Necrosis/Crown Rot</a:t>
            </a:r>
            <a:br>
              <a:rPr lang="en-US" sz="3600" b="1" dirty="0"/>
            </a:br>
            <a:r>
              <a:rPr lang="en-US" sz="3600" b="1" dirty="0"/>
              <a:t>(</a:t>
            </a:r>
            <a:r>
              <a:rPr lang="en-US" sz="3600" b="1" i="1" dirty="0" err="1"/>
              <a:t>Colletotrichum</a:t>
            </a:r>
            <a:r>
              <a:rPr lang="en-US" sz="3600" b="1" i="1" dirty="0"/>
              <a:t> </a:t>
            </a:r>
            <a:r>
              <a:rPr lang="en-US" sz="3600" b="1" i="1" dirty="0" err="1"/>
              <a:t>acutatum</a:t>
            </a:r>
            <a:r>
              <a:rPr lang="en-US" sz="3600" b="1" dirty="0"/>
              <a:t>)</a:t>
            </a:r>
          </a:p>
        </p:txBody>
      </p:sp>
      <p:pic>
        <p:nvPicPr>
          <p:cNvPr id="4" name="Picture 4" descr="Ca root &amp; crown rot c"/>
          <p:cNvPicPr>
            <a:picLocks noChangeAspect="1" noChangeArrowheads="1"/>
          </p:cNvPicPr>
          <p:nvPr/>
        </p:nvPicPr>
        <p:blipFill>
          <a:blip r:embed="rId3"/>
          <a:srcRect/>
          <a:stretch>
            <a:fillRect/>
          </a:stretch>
        </p:blipFill>
        <p:spPr>
          <a:xfrm>
            <a:off x="6857213" y="3748975"/>
            <a:ext cx="2286000" cy="3095016"/>
          </a:xfrm>
          <a:prstGeom prst="rect">
            <a:avLst/>
          </a:prstGeom>
          <a:noFill/>
          <a:ln/>
        </p:spPr>
      </p:pic>
      <p:pic>
        <p:nvPicPr>
          <p:cNvPr id="5" name="Picture 5" descr="Ca root rot c"/>
          <p:cNvPicPr>
            <a:picLocks noChangeAspect="1" noChangeArrowheads="1"/>
          </p:cNvPicPr>
          <p:nvPr/>
        </p:nvPicPr>
        <p:blipFill>
          <a:blip r:embed="rId4"/>
          <a:srcRect/>
          <a:stretch>
            <a:fillRect/>
          </a:stretch>
        </p:blipFill>
        <p:spPr>
          <a:xfrm>
            <a:off x="0" y="3807851"/>
            <a:ext cx="2286000" cy="3036140"/>
          </a:xfrm>
          <a:prstGeom prst="rect">
            <a:avLst/>
          </a:prstGeom>
          <a:noFill/>
          <a:ln/>
        </p:spPr>
      </p:pic>
    </p:spTree>
    <p:extLst>
      <p:ext uri="{BB962C8B-B14F-4D97-AF65-F5344CB8AC3E}">
        <p14:creationId xmlns:p14="http://schemas.microsoft.com/office/powerpoint/2010/main" val="159890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284"/>
            <a:ext cx="9144000" cy="1143000"/>
          </a:xfrm>
        </p:spPr>
        <p:txBody>
          <a:bodyPr>
            <a:normAutofit/>
          </a:bodyPr>
          <a:lstStyle/>
          <a:p>
            <a:r>
              <a:rPr lang="en-US" sz="3600" b="1" dirty="0" smtClean="0"/>
              <a:t>Early </a:t>
            </a:r>
            <a:r>
              <a:rPr lang="en-US" sz="3600" b="1" dirty="0" smtClean="0"/>
              <a:t>season disease problems in FL</a:t>
            </a:r>
            <a:endParaRPr lang="en-US" sz="3600" b="1" dirty="0"/>
          </a:p>
        </p:txBody>
      </p:sp>
      <p:sp>
        <p:nvSpPr>
          <p:cNvPr id="3" name="Content Placeholder 2"/>
          <p:cNvSpPr>
            <a:spLocks noGrp="1"/>
          </p:cNvSpPr>
          <p:nvPr>
            <p:ph sz="half" idx="1"/>
          </p:nvPr>
        </p:nvSpPr>
        <p:spPr>
          <a:xfrm>
            <a:off x="207809" y="1636493"/>
            <a:ext cx="4724409" cy="4525963"/>
          </a:xfrm>
        </p:spPr>
        <p:txBody>
          <a:bodyPr>
            <a:noAutofit/>
          </a:bodyPr>
          <a:lstStyle/>
          <a:p>
            <a:pPr marL="0" indent="0">
              <a:buNone/>
            </a:pPr>
            <a:r>
              <a:rPr lang="en-US" sz="2400" dirty="0" smtClean="0"/>
              <a:t>2016-17: </a:t>
            </a:r>
            <a:r>
              <a:rPr lang="en-US" sz="2400" i="1" dirty="0"/>
              <a:t>C. </a:t>
            </a:r>
            <a:r>
              <a:rPr lang="en-US" sz="2400" i="1" dirty="0" err="1"/>
              <a:t>acutatum</a:t>
            </a:r>
            <a:r>
              <a:rPr lang="en-US" sz="2400" i="1" dirty="0"/>
              <a:t> </a:t>
            </a:r>
            <a:endParaRPr lang="en-US" sz="2400" dirty="0" smtClean="0"/>
          </a:p>
          <a:p>
            <a:pPr marL="0" indent="0">
              <a:buNone/>
            </a:pPr>
            <a:r>
              <a:rPr lang="en-US" sz="2400" dirty="0" smtClean="0"/>
              <a:t>2015-16: </a:t>
            </a:r>
            <a:r>
              <a:rPr lang="en-US" sz="2400" i="1" dirty="0" smtClean="0"/>
              <a:t>C. </a:t>
            </a:r>
            <a:r>
              <a:rPr lang="en-US" sz="2400" i="1" dirty="0" err="1" smtClean="0"/>
              <a:t>acutatum</a:t>
            </a:r>
            <a:r>
              <a:rPr lang="en-US" sz="2400" i="1" dirty="0" smtClean="0"/>
              <a:t> </a:t>
            </a:r>
            <a:endParaRPr lang="en-US" sz="2400" dirty="0" smtClean="0"/>
          </a:p>
          <a:p>
            <a:pPr marL="0" indent="0">
              <a:buNone/>
            </a:pPr>
            <a:r>
              <a:rPr lang="en-US" sz="2400" dirty="0" smtClean="0"/>
              <a:t>2014-15: </a:t>
            </a:r>
            <a:r>
              <a:rPr lang="en-US" sz="2400" i="1" dirty="0"/>
              <a:t>C. </a:t>
            </a:r>
            <a:r>
              <a:rPr lang="en-US" sz="2400" i="1" dirty="0" err="1"/>
              <a:t>acutatum</a:t>
            </a:r>
            <a:r>
              <a:rPr lang="en-US" sz="2400" i="1" dirty="0"/>
              <a:t> </a:t>
            </a:r>
            <a:endParaRPr lang="en-US" sz="2400" dirty="0" smtClean="0"/>
          </a:p>
          <a:p>
            <a:pPr marL="0" indent="0">
              <a:buNone/>
            </a:pPr>
            <a:r>
              <a:rPr lang="en-US" sz="2400" u="sng" dirty="0" smtClean="0"/>
              <a:t>2013-14: </a:t>
            </a:r>
            <a:r>
              <a:rPr lang="en-US" sz="2400" i="1" u="sng" dirty="0" smtClean="0"/>
              <a:t>C. </a:t>
            </a:r>
            <a:r>
              <a:rPr lang="en-US" sz="2400" i="1" u="sng" dirty="0" err="1" smtClean="0"/>
              <a:t>acutatum</a:t>
            </a:r>
            <a:r>
              <a:rPr lang="en-US" sz="2400" i="1" u="sng" dirty="0" smtClean="0"/>
              <a:t> </a:t>
            </a:r>
          </a:p>
          <a:p>
            <a:pPr marL="0" indent="0">
              <a:buNone/>
            </a:pPr>
            <a:r>
              <a:rPr lang="en-US" sz="2400" dirty="0" smtClean="0"/>
              <a:t>2012-13: </a:t>
            </a:r>
            <a:r>
              <a:rPr lang="en-US" sz="2400" i="1" dirty="0"/>
              <a:t>C. </a:t>
            </a:r>
            <a:r>
              <a:rPr lang="en-US" sz="2400" i="1" dirty="0" err="1"/>
              <a:t>acutatum</a:t>
            </a:r>
            <a:r>
              <a:rPr lang="en-US" sz="2400" i="1" dirty="0"/>
              <a:t> </a:t>
            </a:r>
            <a:endParaRPr lang="en-US" sz="2400" dirty="0"/>
          </a:p>
          <a:p>
            <a:pPr marL="0" indent="0">
              <a:buNone/>
            </a:pPr>
            <a:r>
              <a:rPr lang="en-US" sz="2400" dirty="0" smtClean="0"/>
              <a:t>               (SMYEV and </a:t>
            </a:r>
            <a:r>
              <a:rPr lang="en-US" sz="2400" dirty="0" err="1" smtClean="0"/>
              <a:t>SMoV</a:t>
            </a:r>
            <a:r>
              <a:rPr lang="en-US" sz="2400" dirty="0" smtClean="0"/>
              <a:t>) </a:t>
            </a:r>
          </a:p>
          <a:p>
            <a:pPr marL="0" indent="0">
              <a:buNone/>
            </a:pPr>
            <a:endParaRPr lang="en-US" sz="2400" dirty="0" smtClean="0"/>
          </a:p>
          <a:p>
            <a:pPr marL="0" indent="0">
              <a:buNone/>
            </a:pPr>
            <a:r>
              <a:rPr lang="en-US" sz="2400" dirty="0" smtClean="0"/>
              <a:t>2007-08: </a:t>
            </a:r>
            <a:r>
              <a:rPr lang="en-US" sz="2400" i="1" dirty="0" smtClean="0"/>
              <a:t>C</a:t>
            </a:r>
            <a:r>
              <a:rPr lang="en-US" sz="2400" i="1" dirty="0"/>
              <a:t>. </a:t>
            </a:r>
            <a:r>
              <a:rPr lang="en-US" sz="2400" i="1" dirty="0" err="1" smtClean="0"/>
              <a:t>gloeosporioides</a:t>
            </a:r>
            <a:endParaRPr lang="en-US" sz="2400" i="1" dirty="0" smtClean="0"/>
          </a:p>
          <a:p>
            <a:pPr marL="0" indent="0">
              <a:buNone/>
            </a:pPr>
            <a:endParaRPr lang="en-US" sz="2400" i="1" dirty="0"/>
          </a:p>
          <a:p>
            <a:pPr marL="0" indent="0">
              <a:buNone/>
            </a:pPr>
            <a:r>
              <a:rPr lang="en-US" sz="2400" u="sng" dirty="0" smtClean="0"/>
              <a:t>2004-05: </a:t>
            </a:r>
            <a:r>
              <a:rPr lang="en-US" sz="2400" i="1" u="sng" dirty="0" smtClean="0"/>
              <a:t>C. </a:t>
            </a:r>
            <a:r>
              <a:rPr lang="en-US" sz="2400" i="1" u="sng" dirty="0" err="1" smtClean="0"/>
              <a:t>acutatum</a:t>
            </a:r>
            <a:endParaRPr lang="en-US" sz="2400" dirty="0"/>
          </a:p>
        </p:txBody>
      </p:sp>
      <p:pic>
        <p:nvPicPr>
          <p:cNvPr id="16386" name="Picture 2" descr="Z:\Groups\Peres-Lab\Pathology photos\C. gloeosporioides\C g infested 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4751429"/>
            <a:ext cx="3017520" cy="210657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6528" y="2512794"/>
            <a:ext cx="2071463" cy="2773363"/>
          </a:xfrm>
          <a:prstGeom prst="rect">
            <a:avLst/>
          </a:prstGeom>
        </p:spPr>
      </p:pic>
      <p:pic>
        <p:nvPicPr>
          <p:cNvPr id="8" name="Picture 3"/>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l="2444" t="15556" r="17365" b="12222"/>
          <a:stretch>
            <a:fillRect/>
          </a:stretch>
        </p:blipFill>
        <p:spPr bwMode="auto">
          <a:xfrm>
            <a:off x="6126480" y="1441559"/>
            <a:ext cx="302310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6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2016-17 Fungicide dip trials</a:t>
            </a:r>
            <a:endParaRPr lang="en-US" sz="3600"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4130040"/>
            <a:ext cx="4572000" cy="27432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4125" t="20625" r="14000"/>
          <a:stretch/>
        </p:blipFill>
        <p:spPr>
          <a:xfrm>
            <a:off x="0" y="1521835"/>
            <a:ext cx="4572000" cy="3519055"/>
          </a:xfrm>
          <a:prstGeom prst="rect">
            <a:avLst/>
          </a:prstGeom>
        </p:spPr>
      </p:pic>
      <p:sp>
        <p:nvSpPr>
          <p:cNvPr id="3" name="TextBox 2"/>
          <p:cNvSpPr txBox="1"/>
          <p:nvPr/>
        </p:nvSpPr>
        <p:spPr>
          <a:xfrm>
            <a:off x="6074233" y="3744369"/>
            <a:ext cx="1461169" cy="369332"/>
          </a:xfrm>
          <a:prstGeom prst="rect">
            <a:avLst/>
          </a:prstGeom>
          <a:noFill/>
        </p:spPr>
        <p:txBody>
          <a:bodyPr wrap="none" rtlCol="0">
            <a:spAutoFit/>
          </a:bodyPr>
          <a:lstStyle/>
          <a:p>
            <a:r>
              <a:rPr lang="en-US" dirty="0" smtClean="0"/>
              <a:t>GCREC - Balm</a:t>
            </a:r>
            <a:endParaRPr lang="en-US" dirty="0"/>
          </a:p>
        </p:txBody>
      </p:sp>
      <p:sp>
        <p:nvSpPr>
          <p:cNvPr id="4" name="TextBox 3"/>
          <p:cNvSpPr txBox="1"/>
          <p:nvPr/>
        </p:nvSpPr>
        <p:spPr>
          <a:xfrm>
            <a:off x="304800" y="5094502"/>
            <a:ext cx="3920497" cy="369332"/>
          </a:xfrm>
          <a:prstGeom prst="rect">
            <a:avLst/>
          </a:prstGeom>
          <a:noFill/>
        </p:spPr>
        <p:txBody>
          <a:bodyPr wrap="none" rtlCol="0">
            <a:spAutoFit/>
          </a:bodyPr>
          <a:lstStyle/>
          <a:p>
            <a:r>
              <a:rPr lang="en-US" dirty="0" smtClean="0"/>
              <a:t>Plants root-inoculated with </a:t>
            </a:r>
            <a:r>
              <a:rPr lang="en-US" i="1" dirty="0" smtClean="0"/>
              <a:t>C. </a:t>
            </a:r>
            <a:r>
              <a:rPr lang="en-US" i="1" dirty="0" err="1" smtClean="0"/>
              <a:t>acutatum</a:t>
            </a:r>
            <a:endParaRPr lang="en-US" i="1" dirty="0"/>
          </a:p>
        </p:txBody>
      </p:sp>
    </p:spTree>
    <p:extLst>
      <p:ext uri="{BB962C8B-B14F-4D97-AF65-F5344CB8AC3E}">
        <p14:creationId xmlns:p14="http://schemas.microsoft.com/office/powerpoint/2010/main" val="1071123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C. </a:t>
            </a:r>
            <a:r>
              <a:rPr lang="en-US" sz="3600" b="1" i="1" dirty="0" err="1"/>
              <a:t>a</a:t>
            </a:r>
            <a:r>
              <a:rPr lang="en-US" sz="3600" b="1" i="1" dirty="0" err="1" smtClean="0"/>
              <a:t>cutatum</a:t>
            </a:r>
            <a:r>
              <a:rPr lang="en-US" sz="3600" b="1" i="1" dirty="0" smtClean="0"/>
              <a:t> </a:t>
            </a:r>
            <a:r>
              <a:rPr lang="en-US" sz="3600" b="1" dirty="0" smtClean="0"/>
              <a:t>plant dip trial</a:t>
            </a:r>
            <a:br>
              <a:rPr lang="en-US" sz="3600" b="1" dirty="0" smtClean="0"/>
            </a:br>
            <a:r>
              <a:rPr lang="en-US" sz="3600" b="1" dirty="0" smtClean="0"/>
              <a:t>2016-17</a:t>
            </a:r>
            <a:endParaRPr lang="en-US" sz="3600" b="1" dirty="0"/>
          </a:p>
        </p:txBody>
      </p:sp>
      <p:pic>
        <p:nvPicPr>
          <p:cNvPr id="10" name="Content Placeholder 9"/>
          <p:cNvPicPr>
            <a:picLocks noGrp="1" noChangeAspect="1"/>
          </p:cNvPicPr>
          <p:nvPr>
            <p:ph idx="1"/>
          </p:nvPr>
        </p:nvPicPr>
        <p:blipFill>
          <a:blip r:embed="rId2"/>
          <a:stretch>
            <a:fillRect/>
          </a:stretch>
        </p:blipFill>
        <p:spPr>
          <a:xfrm>
            <a:off x="555051" y="1600200"/>
            <a:ext cx="8033897" cy="4525963"/>
          </a:xfrm>
          <a:prstGeom prst="rect">
            <a:avLst/>
          </a:prstGeom>
        </p:spPr>
      </p:pic>
    </p:spTree>
    <p:extLst>
      <p:ext uri="{BB962C8B-B14F-4D97-AF65-F5344CB8AC3E}">
        <p14:creationId xmlns:p14="http://schemas.microsoft.com/office/powerpoint/2010/main" val="1711290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rrowheads="1"/>
          </p:cNvSpPr>
          <p:nvPr>
            <p:ph type="title"/>
          </p:nvPr>
        </p:nvSpPr>
        <p:spPr/>
        <p:txBody>
          <a:bodyPr>
            <a:noAutofit/>
          </a:bodyPr>
          <a:lstStyle/>
          <a:p>
            <a:r>
              <a:rPr lang="en-US" sz="3600" b="1" dirty="0" err="1" smtClean="0"/>
              <a:t>Colletotrichum</a:t>
            </a:r>
            <a:r>
              <a:rPr lang="en-US" sz="3600" b="1" dirty="0" smtClean="0"/>
              <a:t> </a:t>
            </a:r>
            <a:r>
              <a:rPr lang="en-US" sz="3600" b="1" dirty="0"/>
              <a:t>Crown Rot</a:t>
            </a:r>
            <a:br>
              <a:rPr lang="en-US" sz="3600" b="1" dirty="0"/>
            </a:br>
            <a:r>
              <a:rPr lang="en-US" sz="3600" b="1" dirty="0" smtClean="0"/>
              <a:t>and </a:t>
            </a:r>
            <a:r>
              <a:rPr lang="en-US" sz="3600" b="1" dirty="0" err="1" smtClean="0"/>
              <a:t>Phytophthora</a:t>
            </a:r>
            <a:r>
              <a:rPr lang="en-US" sz="3600" b="1" dirty="0" smtClean="0"/>
              <a:t> Crown Rot</a:t>
            </a:r>
            <a:endParaRPr lang="en-US" sz="3600" b="1" dirty="0"/>
          </a:p>
        </p:txBody>
      </p:sp>
      <p:pic>
        <p:nvPicPr>
          <p:cNvPr id="571395" name="Picture 3" descr="PP-col-7"/>
          <p:cNvPicPr>
            <a:picLocks noGrp="1" noChangeAspect="1" noChangeArrowheads="1"/>
          </p:cNvPicPr>
          <p:nvPr>
            <p:ph sz="half" idx="2"/>
          </p:nvPr>
        </p:nvPicPr>
        <p:blipFill>
          <a:blip r:embed="rId2" cstate="print"/>
          <a:srcRect/>
          <a:stretch>
            <a:fillRect/>
          </a:stretch>
        </p:blipFill>
        <p:spPr>
          <a:xfrm>
            <a:off x="4932363" y="1989138"/>
            <a:ext cx="3429000" cy="3016250"/>
          </a:xfrm>
          <a:noFill/>
          <a:ln w="19050">
            <a:solidFill>
              <a:schemeClr val="bg1"/>
            </a:solidFill>
          </a:ln>
        </p:spPr>
      </p:pic>
      <p:pic>
        <p:nvPicPr>
          <p:cNvPr id="571396" name="Picture 4" descr="Colletotrichum crown rot plant 1"/>
          <p:cNvPicPr>
            <a:picLocks noGrp="1" noChangeAspect="1" noChangeArrowheads="1"/>
          </p:cNvPicPr>
          <p:nvPr>
            <p:ph sz="half" idx="1"/>
          </p:nvPr>
        </p:nvPicPr>
        <p:blipFill>
          <a:blip r:embed="rId3" cstate="print"/>
          <a:srcRect/>
          <a:stretch>
            <a:fillRect/>
          </a:stretch>
        </p:blipFill>
        <p:spPr>
          <a:xfrm>
            <a:off x="530225" y="1989138"/>
            <a:ext cx="3890963" cy="3035300"/>
          </a:xfrm>
          <a:noFill/>
          <a:ln/>
        </p:spPr>
      </p:pic>
      <p:pic>
        <p:nvPicPr>
          <p:cNvPr id="571398" name="Picture 6" descr="UF IFAS"/>
          <p:cNvPicPr>
            <a:picLocks noChangeAspect="1" noChangeArrowheads="1"/>
          </p:cNvPicPr>
          <p:nvPr/>
        </p:nvPicPr>
        <p:blipFill>
          <a:blip r:embed="rId4" cstate="print"/>
          <a:srcRect/>
          <a:stretch>
            <a:fillRect/>
          </a:stretch>
        </p:blipFill>
        <p:spPr bwMode="auto">
          <a:xfrm>
            <a:off x="7269162" y="6237288"/>
            <a:ext cx="1874838" cy="606425"/>
          </a:xfrm>
          <a:prstGeom prst="rect">
            <a:avLst/>
          </a:prstGeom>
          <a:noFill/>
        </p:spPr>
      </p:pic>
      <p:sp>
        <p:nvSpPr>
          <p:cNvPr id="571399" name="Text Box 7"/>
          <p:cNvSpPr txBox="1">
            <a:spLocks noChangeArrowheads="1"/>
          </p:cNvSpPr>
          <p:nvPr/>
        </p:nvSpPr>
        <p:spPr bwMode="auto">
          <a:xfrm>
            <a:off x="156298" y="5465763"/>
            <a:ext cx="8838190" cy="369332"/>
          </a:xfrm>
          <a:prstGeom prst="rect">
            <a:avLst/>
          </a:prstGeom>
          <a:noFill/>
          <a:ln w="9525">
            <a:noFill/>
            <a:miter lim="800000"/>
            <a:headEnd/>
            <a:tailEnd/>
          </a:ln>
          <a:effectLst/>
        </p:spPr>
        <p:txBody>
          <a:bodyPr wrap="none">
            <a:spAutoFit/>
          </a:bodyPr>
          <a:lstStyle/>
          <a:p>
            <a:pPr algn="ctr"/>
            <a:r>
              <a:rPr lang="en-US" b="1" dirty="0"/>
              <a:t>S</a:t>
            </a:r>
            <a:r>
              <a:rPr lang="en-US" b="1" dirty="0" smtClean="0"/>
              <a:t>ymptoms nearly identical and similar to charcoal rot caused by </a:t>
            </a:r>
            <a:r>
              <a:rPr lang="en-US" b="1" i="1" dirty="0" err="1" smtClean="0"/>
              <a:t>Macrophomina</a:t>
            </a:r>
            <a:r>
              <a:rPr lang="en-US" b="1" i="1" dirty="0" smtClean="0"/>
              <a:t> </a:t>
            </a:r>
            <a:r>
              <a:rPr lang="en-US" b="1" i="1" dirty="0" err="1" smtClean="0"/>
              <a:t>phaseolina</a:t>
            </a:r>
            <a:endParaRPr lang="en-US" b="1" i="1" dirty="0"/>
          </a:p>
        </p:txBody>
      </p:sp>
    </p:spTree>
    <p:extLst>
      <p:ext uri="{BB962C8B-B14F-4D97-AF65-F5344CB8AC3E}">
        <p14:creationId xmlns:p14="http://schemas.microsoft.com/office/powerpoint/2010/main" val="161825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Rot="1" noChangeArrowheads="1"/>
          </p:cNvSpPr>
          <p:nvPr>
            <p:ph type="title"/>
          </p:nvPr>
        </p:nvSpPr>
        <p:spPr>
          <a:xfrm>
            <a:off x="0" y="229284"/>
            <a:ext cx="9144000" cy="1143000"/>
          </a:xfrm>
        </p:spPr>
        <p:txBody>
          <a:bodyPr>
            <a:normAutofit fontScale="90000"/>
          </a:bodyPr>
          <a:lstStyle/>
          <a:p>
            <a:r>
              <a:rPr lang="en-US" sz="4000" b="1" dirty="0" err="1" smtClean="0"/>
              <a:t>Colletotrichum</a:t>
            </a:r>
            <a:r>
              <a:rPr lang="en-US" sz="3600" b="1" dirty="0" smtClean="0">
                <a:effectLst>
                  <a:outerShdw blurRad="38100" dist="38100" dir="2700000" algn="tl">
                    <a:srgbClr val="000000">
                      <a:alpha val="43137"/>
                    </a:srgbClr>
                  </a:outerShdw>
                </a:effectLst>
              </a:rPr>
              <a:t> / </a:t>
            </a:r>
            <a:r>
              <a:rPr lang="en-US" sz="3600" b="1" dirty="0" err="1" smtClean="0">
                <a:effectLst>
                  <a:outerShdw blurRad="38100" dist="38100" dir="2700000" algn="tl">
                    <a:srgbClr val="000000">
                      <a:alpha val="43137"/>
                    </a:srgbClr>
                  </a:outerShdw>
                </a:effectLst>
              </a:rPr>
              <a:t>Phytophthora</a:t>
            </a:r>
            <a:r>
              <a:rPr lang="en-US" sz="3600" b="1" dirty="0" smtClean="0">
                <a:effectLst>
                  <a:outerShdw blurRad="38100" dist="38100" dir="2700000" algn="tl">
                    <a:srgbClr val="000000">
                      <a:alpha val="43137"/>
                    </a:srgbClr>
                  </a:outerShdw>
                </a:effectLst>
              </a:rPr>
              <a:t> crown rots</a:t>
            </a:r>
            <a:endParaRPr lang="en-US" sz="3600" b="1" dirty="0">
              <a:effectLst>
                <a:outerShdw blurRad="38100" dist="38100" dir="2700000" algn="tl">
                  <a:srgbClr val="000000">
                    <a:alpha val="43137"/>
                  </a:srgbClr>
                </a:outerShdw>
              </a:effectLst>
            </a:endParaRPr>
          </a:p>
        </p:txBody>
      </p:sp>
      <p:sp>
        <p:nvSpPr>
          <p:cNvPr id="604163" name="Rectangle 3"/>
          <p:cNvSpPr>
            <a:spLocks noGrp="1" noChangeArrowheads="1"/>
          </p:cNvSpPr>
          <p:nvPr>
            <p:ph type="body" idx="1"/>
          </p:nvPr>
        </p:nvSpPr>
        <p:spPr>
          <a:xfrm>
            <a:off x="457200" y="1828800"/>
            <a:ext cx="8686800" cy="3429000"/>
          </a:xfrm>
        </p:spPr>
        <p:txBody>
          <a:bodyPr>
            <a:normAutofit fontScale="85000" lnSpcReduction="10000"/>
          </a:bodyPr>
          <a:lstStyle/>
          <a:p>
            <a:pPr>
              <a:buClr>
                <a:schemeClr val="tx1"/>
              </a:buClr>
              <a:buSzTx/>
              <a:buFont typeface="Wingdings" pitchFamily="2" charset="2"/>
              <a:buChar char="ü"/>
            </a:pPr>
            <a:r>
              <a:rPr lang="en-US" sz="2800" b="1" dirty="0" smtClean="0">
                <a:solidFill>
                  <a:schemeClr val="tx1"/>
                </a:solidFill>
                <a:latin typeface="Arial" charset="0"/>
              </a:rPr>
              <a:t>Both favored </a:t>
            </a:r>
            <a:r>
              <a:rPr lang="en-US" sz="2800" b="1" dirty="0">
                <a:solidFill>
                  <a:schemeClr val="tx1"/>
                </a:solidFill>
                <a:latin typeface="Arial" charset="0"/>
              </a:rPr>
              <a:t>by warm </a:t>
            </a:r>
            <a:r>
              <a:rPr lang="en-US" sz="2800" b="1" dirty="0" smtClean="0">
                <a:solidFill>
                  <a:schemeClr val="tx1"/>
                </a:solidFill>
                <a:latin typeface="Arial" charset="0"/>
              </a:rPr>
              <a:t>weather</a:t>
            </a:r>
          </a:p>
          <a:p>
            <a:pPr>
              <a:buClr>
                <a:schemeClr val="tx1"/>
              </a:buClr>
              <a:buSzTx/>
              <a:buFont typeface="Wingdings" pitchFamily="2" charset="2"/>
              <a:buChar char="ü"/>
            </a:pPr>
            <a:endParaRPr lang="en-US" sz="2800" b="1" dirty="0">
              <a:solidFill>
                <a:schemeClr val="tx1"/>
              </a:solidFill>
              <a:latin typeface="Arial" charset="0"/>
            </a:endParaRPr>
          </a:p>
          <a:p>
            <a:pPr>
              <a:buClr>
                <a:schemeClr val="tx1"/>
              </a:buClr>
              <a:buSzTx/>
              <a:buFont typeface="Wingdings" pitchFamily="2" charset="2"/>
              <a:buChar char="ü"/>
            </a:pPr>
            <a:r>
              <a:rPr lang="en-US" sz="2800" b="1" i="1" dirty="0" err="1">
                <a:solidFill>
                  <a:schemeClr val="tx1"/>
                </a:solidFill>
                <a:latin typeface="Arial" charset="0"/>
              </a:rPr>
              <a:t>Colletotrichum</a:t>
            </a:r>
            <a:r>
              <a:rPr lang="en-US" sz="2800" b="1" dirty="0">
                <a:solidFill>
                  <a:schemeClr val="tx1"/>
                </a:solidFill>
                <a:latin typeface="Arial" charset="0"/>
              </a:rPr>
              <a:t>: high incidence in local summer nurseries </a:t>
            </a:r>
          </a:p>
          <a:p>
            <a:pPr lvl="1">
              <a:buClr>
                <a:schemeClr val="tx1"/>
              </a:buClr>
              <a:buFont typeface="Wingdings" pitchFamily="2" charset="2"/>
              <a:buChar char="ü"/>
            </a:pPr>
            <a:r>
              <a:rPr lang="en-US" sz="2400" b="1" dirty="0">
                <a:latin typeface="Arial" charset="0"/>
              </a:rPr>
              <a:t>Production of transplants in northern states greatly reduced disease</a:t>
            </a:r>
          </a:p>
          <a:p>
            <a:pPr lvl="1">
              <a:buClr>
                <a:schemeClr val="tx1"/>
              </a:buClr>
              <a:buFont typeface="Wingdings" pitchFamily="2" charset="2"/>
              <a:buChar char="ü"/>
            </a:pPr>
            <a:r>
              <a:rPr lang="en-US" sz="2400" b="1" dirty="0">
                <a:latin typeface="Arial" charset="0"/>
              </a:rPr>
              <a:t>Low incidence (1-5%) still </a:t>
            </a:r>
            <a:r>
              <a:rPr lang="en-US" sz="2400" b="1" dirty="0" smtClean="0">
                <a:latin typeface="Arial" charset="0"/>
              </a:rPr>
              <a:t>observed: </a:t>
            </a:r>
            <a:r>
              <a:rPr lang="en-US" sz="2400" b="1" dirty="0">
                <a:latin typeface="Arial" charset="0"/>
              </a:rPr>
              <a:t>inoculum from other hosts</a:t>
            </a:r>
          </a:p>
          <a:p>
            <a:pPr marL="0" indent="0">
              <a:buClr>
                <a:schemeClr val="tx1"/>
              </a:buClr>
              <a:buSzTx/>
              <a:buNone/>
            </a:pPr>
            <a:endParaRPr lang="en-US" sz="2800" b="1" dirty="0">
              <a:solidFill>
                <a:schemeClr val="tx1"/>
              </a:solidFill>
              <a:latin typeface="Arial" charset="0"/>
            </a:endParaRPr>
          </a:p>
          <a:p>
            <a:pPr>
              <a:buClr>
                <a:schemeClr val="tx1"/>
              </a:buClr>
              <a:buSzTx/>
              <a:buFont typeface="Wingdings" pitchFamily="2" charset="2"/>
              <a:buChar char="ü"/>
            </a:pPr>
            <a:r>
              <a:rPr lang="en-US" sz="2800" b="1" i="1" dirty="0" err="1" smtClean="0">
                <a:solidFill>
                  <a:schemeClr val="tx1"/>
                </a:solidFill>
                <a:latin typeface="Arial" charset="0"/>
              </a:rPr>
              <a:t>Phytophthora</a:t>
            </a:r>
            <a:r>
              <a:rPr lang="en-US" sz="2800" b="1" dirty="0" smtClean="0">
                <a:solidFill>
                  <a:schemeClr val="tx1"/>
                </a:solidFill>
                <a:latin typeface="Arial" charset="0"/>
              </a:rPr>
              <a:t>: nursery infected transplants </a:t>
            </a:r>
          </a:p>
          <a:p>
            <a:pPr>
              <a:buClr>
                <a:schemeClr val="tx1"/>
              </a:buClr>
              <a:buSzTx/>
              <a:buFont typeface="Wingdings" pitchFamily="2" charset="2"/>
              <a:buChar char="ü"/>
            </a:pPr>
            <a:endParaRPr lang="en-US" sz="2800" b="1" dirty="0">
              <a:solidFill>
                <a:schemeClr val="tx1"/>
              </a:solidFill>
              <a:latin typeface="Arial" charset="0"/>
            </a:endParaRPr>
          </a:p>
          <a:p>
            <a:pPr marL="457200" lvl="1" indent="0">
              <a:buClr>
                <a:schemeClr val="tx1"/>
              </a:buClr>
              <a:buNone/>
            </a:pPr>
            <a:endParaRPr lang="en-US" sz="2400" b="1" dirty="0" smtClean="0">
              <a:solidFill>
                <a:schemeClr val="tx1"/>
              </a:solidFill>
              <a:latin typeface="Arial" charset="0"/>
            </a:endParaRPr>
          </a:p>
          <a:p>
            <a:pPr lvl="1">
              <a:buClr>
                <a:schemeClr val="tx1"/>
              </a:buClr>
              <a:buFont typeface="Wingdings" pitchFamily="2" charset="2"/>
              <a:buChar char="ü"/>
            </a:pPr>
            <a:endParaRPr lang="en-US" sz="2400" b="1" dirty="0">
              <a:latin typeface="Arial" charset="0"/>
            </a:endParaRPr>
          </a:p>
          <a:p>
            <a:pPr lvl="1">
              <a:buClr>
                <a:schemeClr val="tx1"/>
              </a:buClr>
              <a:buFont typeface="Wingdings" pitchFamily="2" charset="2"/>
              <a:buChar char="ü"/>
            </a:pPr>
            <a:endParaRPr lang="en-US" sz="2400" b="1" dirty="0" smtClean="0">
              <a:solidFill>
                <a:schemeClr val="tx1"/>
              </a:solidFill>
              <a:latin typeface="Arial" charset="0"/>
            </a:endParaRPr>
          </a:p>
          <a:p>
            <a:pPr>
              <a:buClr>
                <a:schemeClr val="tx1"/>
              </a:buClr>
              <a:buSzTx/>
              <a:buFont typeface="Wingdings" pitchFamily="2" charset="2"/>
              <a:buChar char="ü"/>
            </a:pPr>
            <a:endParaRPr lang="en-US" sz="2800" b="1" dirty="0" smtClean="0">
              <a:solidFill>
                <a:schemeClr val="tx1"/>
              </a:solidFill>
              <a:latin typeface="Arial" charset="0"/>
            </a:endParaRPr>
          </a:p>
          <a:p>
            <a:pPr>
              <a:buClr>
                <a:schemeClr val="tx1"/>
              </a:buClr>
              <a:buSzTx/>
              <a:buFont typeface="Wingdings" pitchFamily="2" charset="2"/>
              <a:buChar char="ü"/>
            </a:pPr>
            <a:endParaRPr lang="en-US" sz="2800" b="1" dirty="0" smtClean="0">
              <a:solidFill>
                <a:schemeClr val="tx1"/>
              </a:solidFill>
              <a:latin typeface="Arial" charset="0"/>
            </a:endParaRPr>
          </a:p>
          <a:p>
            <a:pPr>
              <a:buClr>
                <a:schemeClr val="tx1"/>
              </a:buClr>
              <a:buSzTx/>
              <a:buFont typeface="Wingdings" pitchFamily="2" charset="2"/>
              <a:buChar char="ü"/>
            </a:pPr>
            <a:endParaRPr lang="en-US" sz="2800" b="1" dirty="0">
              <a:solidFill>
                <a:schemeClr val="tx1"/>
              </a:solidFill>
              <a:latin typeface="Arial" charset="0"/>
            </a:endParaRPr>
          </a:p>
        </p:txBody>
      </p:sp>
      <p:pic>
        <p:nvPicPr>
          <p:cNvPr id="604164" name="Picture 4" descr="UF IFAS"/>
          <p:cNvPicPr>
            <a:picLocks noChangeAspect="1" noChangeArrowheads="1"/>
          </p:cNvPicPr>
          <p:nvPr/>
        </p:nvPicPr>
        <p:blipFill>
          <a:blip r:embed="rId2" cstate="print"/>
          <a:srcRect/>
          <a:stretch>
            <a:fillRect/>
          </a:stretch>
        </p:blipFill>
        <p:spPr bwMode="auto">
          <a:xfrm>
            <a:off x="7305675" y="6237288"/>
            <a:ext cx="1874838" cy="606425"/>
          </a:xfrm>
          <a:prstGeom prst="rect">
            <a:avLst/>
          </a:prstGeom>
          <a:noFill/>
        </p:spPr>
      </p:pic>
    </p:spTree>
    <p:extLst>
      <p:ext uri="{BB962C8B-B14F-4D97-AF65-F5344CB8AC3E}">
        <p14:creationId xmlns:p14="http://schemas.microsoft.com/office/powerpoint/2010/main" val="80072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6327</TotalTime>
  <Words>817</Words>
  <Application>Microsoft Office PowerPoint</Application>
  <PresentationFormat>On-screen Show (4:3)</PresentationFormat>
  <Paragraphs>196</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Batang</vt:lpstr>
      <vt:lpstr>Calibri</vt:lpstr>
      <vt:lpstr>Palatino</vt:lpstr>
      <vt:lpstr>Times New Roman</vt:lpstr>
      <vt:lpstr>Wingdings</vt:lpstr>
      <vt:lpstr>Office Theme</vt:lpstr>
      <vt:lpstr>PowerPoint Presentation</vt:lpstr>
      <vt:lpstr>A crown rot… is a crown rot</vt:lpstr>
      <vt:lpstr>Well, not really…</vt:lpstr>
      <vt:lpstr>Root Necrosis/Crown Rot (Colletotrichum acutatum)</vt:lpstr>
      <vt:lpstr>Early season disease problems in FL</vt:lpstr>
      <vt:lpstr>2016-17 Fungicide dip trials</vt:lpstr>
      <vt:lpstr>C. acutatum plant dip trial 2016-17</vt:lpstr>
      <vt:lpstr>Colletotrichum Crown Rot and Phytophthora Crown Rot</vt:lpstr>
      <vt:lpstr>Colletotrichum / Phytophthora crown rots</vt:lpstr>
      <vt:lpstr>Current recommendations for  Colletotrichum / Phytophthora control</vt:lpstr>
      <vt:lpstr>PowerPoint Presentation</vt:lpstr>
      <vt:lpstr>Screening of C.gloeosporioides isolates for sensitivity to strobilurin fungicides*</vt:lpstr>
      <vt:lpstr>Phytophthora drip trial 2016-17</vt:lpstr>
      <vt:lpstr>Emergence of Ridomil resistance</vt:lpstr>
      <vt:lpstr>Charcoal Rot caused by  Macrophomina phaseolina</vt:lpstr>
      <vt:lpstr>Charcoal Rot</vt:lpstr>
      <vt:lpstr>Dover fumigation trial 2016-17 Macrophomina evaluation</vt:lpstr>
      <vt:lpstr>Macrophomina Chemigation trial  2016-17</vt:lpstr>
      <vt:lpstr>Crop destruction trial</vt:lpstr>
      <vt:lpstr>PowerPoint Presentation</vt:lpstr>
      <vt:lpstr>Cultivar evaluations for  crown rot diseases </vt:lpstr>
      <vt:lpstr>PowerPoint Presentation</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diseases in Florida</dc:title>
  <dc:creator>Reviewer</dc:creator>
  <cp:lastModifiedBy>Reviewer</cp:lastModifiedBy>
  <cp:revision>199</cp:revision>
  <dcterms:created xsi:type="dcterms:W3CDTF">2013-04-01T00:31:59Z</dcterms:created>
  <dcterms:modified xsi:type="dcterms:W3CDTF">2017-04-18T13:42:45Z</dcterms:modified>
</cp:coreProperties>
</file>