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3.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4.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5.xml" ContentType="application/vnd.openxmlformats-officedocument.drawingml.chartshape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6.xml" ContentType="application/vnd.openxmlformats-officedocument.drawingml.chartshapes+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7.xml" ContentType="application/vnd.openxmlformats-officedocument.drawingml.chartshapes+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8.xml" ContentType="application/vnd.openxmlformats-officedocument.drawingml.chartshapes+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9.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8" r:id="rId3"/>
    <p:sldId id="256" r:id="rId4"/>
    <p:sldId id="259" r:id="rId5"/>
    <p:sldId id="260" r:id="rId6"/>
    <p:sldId id="261" r:id="rId7"/>
    <p:sldId id="267" r:id="rId8"/>
    <p:sldId id="268" r:id="rId9"/>
    <p:sldId id="269" r:id="rId10"/>
    <p:sldId id="275" r:id="rId11"/>
    <p:sldId id="262" r:id="rId12"/>
    <p:sldId id="270" r:id="rId13"/>
    <p:sldId id="271" r:id="rId14"/>
    <p:sldId id="273" r:id="rId15"/>
    <p:sldId id="272" r:id="rId16"/>
    <p:sldId id="274" r:id="rId17"/>
    <p:sldId id="263" r:id="rId18"/>
    <p:sldId id="264" r:id="rId19"/>
    <p:sldId id="26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2" autoAdjust="0"/>
    <p:restoredTop sz="94660"/>
  </p:normalViewPr>
  <p:slideViewPr>
    <p:cSldViewPr snapToGrid="0">
      <p:cViewPr varScale="1">
        <p:scale>
          <a:sx n="71" d="100"/>
          <a:sy n="71" d="100"/>
        </p:scale>
        <p:origin x="41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ad.ufl.edu\ifas\GCREC\groups\Renkema-Lab\Strawberries-2016-2017_FieldSprayTrials\Chilli&amp;FlowerThrips&amp;SeedBugs\Chilli&amp;FlowerThrips&amp;SeedBug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ad.ufl.edu\ifas\GCREC\groups\Renkema-Lab\Strawberries-2016-2017_FieldSprayTrials\Chilli&amp;FlowerThrips&amp;SeedBugs\Chilli&amp;FlowerThrips&amp;SeedBugs.xlsx"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3.xml"/></Relationships>
</file>

<file path=ppt/charts/_rels/chart11.xml.rels><?xml version="1.0" encoding="UTF-8" standalone="yes"?>
<Relationships xmlns="http://schemas.openxmlformats.org/package/2006/relationships"><Relationship Id="rId3" Type="http://schemas.openxmlformats.org/officeDocument/2006/relationships/oleObject" Target="file:///\\ad.ufl.edu\ifas\GCREC\groups\Renkema-Lab\Strawberries-2016-2017_FieldSprayTrials\Chilli&amp;FlowerThrips&amp;SeedBugs\Chilli&amp;FlowerThrips&amp;SeedBugs.xlsx"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4.xml"/></Relationships>
</file>

<file path=ppt/charts/_rels/chart12.xml.rels><?xml version="1.0" encoding="UTF-8" standalone="yes"?>
<Relationships xmlns="http://schemas.openxmlformats.org/package/2006/relationships"><Relationship Id="rId3" Type="http://schemas.openxmlformats.org/officeDocument/2006/relationships/oleObject" Target="file:///\\ad.ufl.edu\ifas\GCREC\groups\Renkema-Lab\Strawberries-2016-2017_FieldSprayTrials\Chilli&amp;FlowerThrips&amp;SeedBugs\Chilli&amp;FlowerThrips&amp;SeedBug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ad.ufl.edu\ifas\GCREC\groups\Renkema-Lab\Strawberries_2016-2017_PameraSeedBug\InsecticideAssay_PameraSeedBug.xlsx" TargetMode="Externa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5.xml"/></Relationships>
</file>

<file path=ppt/charts/_rels/chart14.xml.rels><?xml version="1.0" encoding="UTF-8" standalone="yes"?>
<Relationships xmlns="http://schemas.openxmlformats.org/package/2006/relationships"><Relationship Id="rId3" Type="http://schemas.openxmlformats.org/officeDocument/2006/relationships/oleObject" Target="file:///\\ad.ufl.edu\ifas\GCREC\groups\Renkema-Lab\Strawberries-2016-2017_FieldSprayTrials\TwospottedSpiderMites\Gowan,Nichino,UPI_SprayTrial\Copy%20of%20TwospottedSpiderMites_Gowan&amp;UPI.xlsx" TargetMode="Externa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6.xml"/></Relationships>
</file>

<file path=ppt/charts/_rels/chart15.xml.rels><?xml version="1.0" encoding="UTF-8" standalone="yes"?>
<Relationships xmlns="http://schemas.openxmlformats.org/package/2006/relationships"><Relationship Id="rId3" Type="http://schemas.openxmlformats.org/officeDocument/2006/relationships/oleObject" Target="file:///\\ad.ufl.edu\ifas\GCREC\groups\Renkema-Lab\Strawberries-2016-2017_FieldSprayTrials\TwospottedSpiderMites\Gowan,Nichino,UPI_SprayTrial\Copy%20of%20TwospottedSpiderMites_Gowan&amp;UPI.xlsx" TargetMode="Externa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7.xml"/></Relationships>
</file>

<file path=ppt/charts/_rels/chart16.xml.rels><?xml version="1.0" encoding="UTF-8" standalone="yes"?>
<Relationships xmlns="http://schemas.openxmlformats.org/package/2006/relationships"><Relationship Id="rId3" Type="http://schemas.openxmlformats.org/officeDocument/2006/relationships/oleObject" Target="file:///\\ad.ufl.edu\ifas\GCREC\groups\Renkema-Lab\Strawberries-2016-2017_FieldSprayTrials\TwospottedSpiderMites\Gowan,Nichino,UPI_SprayTrial\Copy%20of%20TwospottedSpiderMites_Gowan&amp;UPI.xlsx" TargetMode="Externa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8.xml"/></Relationships>
</file>

<file path=ppt/charts/_rels/chart17.xml.rels><?xml version="1.0" encoding="UTF-8" standalone="yes"?>
<Relationships xmlns="http://schemas.openxmlformats.org/package/2006/relationships"><Relationship Id="rId3" Type="http://schemas.openxmlformats.org/officeDocument/2006/relationships/oleObject" Target="file:///\\ad.ufl.edu\ifas\GCREC\groups\Renkema-Lab\Strawberries-2016-2017_FieldSprayTrials\TwospottedSpiderMites\Gowan,Nichino,UPI_SprayTrial\Copy%20of%20TwospottedSpiderMites_Gowan&amp;UPI.xlsx" TargetMode="Externa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9.xml"/></Relationships>
</file>

<file path=ppt/charts/_rels/chart2.xml.rels><?xml version="1.0" encoding="UTF-8" standalone="yes"?>
<Relationships xmlns="http://schemas.openxmlformats.org/package/2006/relationships"><Relationship Id="rId3" Type="http://schemas.openxmlformats.org/officeDocument/2006/relationships/oleObject" Target="file:///\\ad.ufl.edu\ifas\GCREC\groups\Renkema-Lab\Strawberries-2016-2017_FieldSprayTrials\Chilli&amp;FlowerThrips&amp;SeedBugs\Chilli&amp;FlowerThrips&amp;SeedBug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ad.ufl.edu\ifas\GCREC\groups\Renkema-Lab\Strawberries-2016-2017_FieldSprayTrials\Chilli&amp;FlowerThrips&amp;SeedBugs\Chilli&amp;FlowerThrips&amp;SeedBug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ad.ufl.edu\ifas\GCREC\groups\Renkema-Lab\Strawberries-2016-2017_FieldSprayTrials\Chilli&amp;FlowerThrips&amp;SeedBugs\Chilli&amp;FlowerThrips&amp;SeedBugs.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oleObject" Target="file:///\\ad.ufl.edu\ifas\GCREC\groups\Renkema-Lab\Strawberries-2016-2017_FieldSprayTrials\Chilli&amp;FlowerThrips&amp;SeedBugs\Chilli&amp;FlowerThrips&amp;SeedBugs.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oleObject" Target="file:///\\ad.ufl.edu\ifas\GCREC\groups\Renkema-Lab\Strawberries-2016-2017_FieldSprayTrials\Chilli&amp;FlowerThrips&amp;SeedBugs\Chilli&amp;FlowerThrips&amp;SeedBug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ad.ufl.edu\ifas\GCREC\groups\Renkema-Lab\Strawberries-2016-2017_FieldSprayTrials\Chilli&amp;FlowerThrips&amp;SeedBugs\Chilli&amp;FlowerThrips&amp;SeedBug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ad.ufl.edu\ifas\GCREC\groups\Renkema-Lab\Strawberries-2016-2017_FieldSprayTrials\Chilli&amp;FlowerThrips&amp;SeedBugs\Chilli&amp;FlowerThrips&amp;SeedBug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ad.ufl.edu\ifas\GCREC\groups\Renkema-Lab\Strawberries-2016-2017_FieldSprayTrials\Chilli&amp;FlowerThrips&amp;SeedBugs\Chilli&amp;FlowerThrips&amp;SeedBug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LeafSamples_Data!$AA$7</c:f>
              <c:strCache>
                <c:ptCount val="1"/>
                <c:pt idx="0">
                  <c:v>1-Dec</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LeafSamples_Data!$AB$2:$AE$2</c:f>
              <c:strCache>
                <c:ptCount val="4"/>
                <c:pt idx="0">
                  <c:v>Chilli thrips</c:v>
                </c:pt>
                <c:pt idx="1">
                  <c:v>Thrips larvae</c:v>
                </c:pt>
                <c:pt idx="2">
                  <c:v>Florida flower thrips</c:v>
                </c:pt>
                <c:pt idx="3">
                  <c:v>Bean thrips</c:v>
                </c:pt>
              </c:strCache>
            </c:strRef>
          </c:cat>
          <c:val>
            <c:numRef>
              <c:f>LeafSamples_Data!$AB$7:$AE$7</c:f>
              <c:numCache>
                <c:formatCode>General</c:formatCode>
                <c:ptCount val="4"/>
                <c:pt idx="0">
                  <c:v>61</c:v>
                </c:pt>
                <c:pt idx="1">
                  <c:v>36</c:v>
                </c:pt>
                <c:pt idx="2">
                  <c:v>122</c:v>
                </c:pt>
                <c:pt idx="3">
                  <c:v>128</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'[Chilli&amp;FlowerThrips&amp;SeedBugs.xlsx]LeafSamples_Data'!$U$545</c:f>
              <c:strCache>
                <c:ptCount val="1"/>
                <c:pt idx="0">
                  <c:v>Control</c:v>
                </c:pt>
              </c:strCache>
            </c:strRef>
          </c:tx>
          <c:spPr>
            <a:solidFill>
              <a:schemeClr val="accent1"/>
            </a:solidFill>
            <a:ln>
              <a:noFill/>
            </a:ln>
            <a:effectLst/>
          </c:spPr>
          <c:invertIfNegative val="0"/>
          <c:cat>
            <c:numRef>
              <c:f>'[Chilli&amp;FlowerThrips&amp;SeedBugs.xlsx]LeafSamples_Data'!$V$499:$V$505</c:f>
              <c:numCache>
                <c:formatCode>d\-mmm</c:formatCode>
                <c:ptCount val="7"/>
                <c:pt idx="0">
                  <c:v>42774</c:v>
                </c:pt>
                <c:pt idx="1">
                  <c:v>42780</c:v>
                </c:pt>
                <c:pt idx="2">
                  <c:v>42788</c:v>
                </c:pt>
                <c:pt idx="3">
                  <c:v>42796</c:v>
                </c:pt>
                <c:pt idx="4">
                  <c:v>42803</c:v>
                </c:pt>
                <c:pt idx="5">
                  <c:v>42810</c:v>
                </c:pt>
                <c:pt idx="6">
                  <c:v>42818</c:v>
                </c:pt>
              </c:numCache>
            </c:numRef>
          </c:cat>
          <c:val>
            <c:numRef>
              <c:f>'[Chilli&amp;FlowerThrips&amp;SeedBugs.xlsx]LeafSamples_Data'!$W$541:$W$547</c:f>
              <c:numCache>
                <c:formatCode>General</c:formatCode>
                <c:ptCount val="7"/>
                <c:pt idx="4">
                  <c:v>8.5</c:v>
                </c:pt>
                <c:pt idx="5">
                  <c:v>15</c:v>
                </c:pt>
                <c:pt idx="6">
                  <c:v>9.25</c:v>
                </c:pt>
              </c:numCache>
            </c:numRef>
          </c:val>
          <c:extLst xmlns:c16r2="http://schemas.microsoft.com/office/drawing/2015/06/chart"/>
        </c:ser>
        <c:ser>
          <c:idx val="1"/>
          <c:order val="1"/>
          <c:tx>
            <c:strRef>
              <c:f>'[Chilli&amp;FlowerThrips&amp;SeedBugs.xlsx]LeafSamples_Data'!$U$531</c:f>
              <c:strCache>
                <c:ptCount val="1"/>
                <c:pt idx="0">
                  <c:v>Grandevo-Radiant-Venerate</c:v>
                </c:pt>
              </c:strCache>
            </c:strRef>
          </c:tx>
          <c:spPr>
            <a:solidFill>
              <a:schemeClr val="accent2"/>
            </a:solidFill>
            <a:ln>
              <a:noFill/>
            </a:ln>
            <a:effectLst/>
          </c:spPr>
          <c:invertIfNegative val="0"/>
          <c:cat>
            <c:numRef>
              <c:f>'[Chilli&amp;FlowerThrips&amp;SeedBugs.xlsx]LeafSamples_Data'!$V$499:$V$505</c:f>
              <c:numCache>
                <c:formatCode>d\-mmm</c:formatCode>
                <c:ptCount val="7"/>
                <c:pt idx="0">
                  <c:v>42774</c:v>
                </c:pt>
                <c:pt idx="1">
                  <c:v>42780</c:v>
                </c:pt>
                <c:pt idx="2">
                  <c:v>42788</c:v>
                </c:pt>
                <c:pt idx="3">
                  <c:v>42796</c:v>
                </c:pt>
                <c:pt idx="4">
                  <c:v>42803</c:v>
                </c:pt>
                <c:pt idx="5">
                  <c:v>42810</c:v>
                </c:pt>
                <c:pt idx="6">
                  <c:v>42818</c:v>
                </c:pt>
              </c:numCache>
            </c:numRef>
          </c:cat>
          <c:val>
            <c:numRef>
              <c:f>'[Chilli&amp;FlowerThrips&amp;SeedBugs.xlsx]LeafSamples_Data'!$W$527:$W$533</c:f>
              <c:numCache>
                <c:formatCode>General</c:formatCode>
                <c:ptCount val="7"/>
                <c:pt idx="4">
                  <c:v>0.25</c:v>
                </c:pt>
                <c:pt idx="5">
                  <c:v>1</c:v>
                </c:pt>
                <c:pt idx="6">
                  <c:v>3.75</c:v>
                </c:pt>
              </c:numCache>
            </c:numRef>
          </c:val>
          <c:extLst xmlns:c16r2="http://schemas.microsoft.com/office/drawing/2015/06/chart"/>
        </c:ser>
        <c:ser>
          <c:idx val="2"/>
          <c:order val="2"/>
          <c:tx>
            <c:strRef>
              <c:f>'[Chilli&amp;FlowerThrips&amp;SeedBugs.xlsx]LeafSamples_Data'!$U$524</c:f>
              <c:strCache>
                <c:ptCount val="1"/>
                <c:pt idx="0">
                  <c:v>Trilogy-Trilogy-Trilogy-Radiant</c:v>
                </c:pt>
              </c:strCache>
            </c:strRef>
          </c:tx>
          <c:spPr>
            <a:solidFill>
              <a:schemeClr val="accent3"/>
            </a:solidFill>
            <a:ln>
              <a:noFill/>
            </a:ln>
            <a:effectLst/>
          </c:spPr>
          <c:invertIfNegative val="0"/>
          <c:cat>
            <c:numRef>
              <c:f>'[Chilli&amp;FlowerThrips&amp;SeedBugs.xlsx]LeafSamples_Data'!$V$499:$V$505</c:f>
              <c:numCache>
                <c:formatCode>d\-mmm</c:formatCode>
                <c:ptCount val="7"/>
                <c:pt idx="0">
                  <c:v>42774</c:v>
                </c:pt>
                <c:pt idx="1">
                  <c:v>42780</c:v>
                </c:pt>
                <c:pt idx="2">
                  <c:v>42788</c:v>
                </c:pt>
                <c:pt idx="3">
                  <c:v>42796</c:v>
                </c:pt>
                <c:pt idx="4">
                  <c:v>42803</c:v>
                </c:pt>
                <c:pt idx="5">
                  <c:v>42810</c:v>
                </c:pt>
                <c:pt idx="6">
                  <c:v>42818</c:v>
                </c:pt>
              </c:numCache>
            </c:numRef>
          </c:cat>
          <c:val>
            <c:numRef>
              <c:f>'[Chilli&amp;FlowerThrips&amp;SeedBugs.xlsx]LeafSamples_Data'!$W$520:$W$526</c:f>
              <c:numCache>
                <c:formatCode>General</c:formatCode>
                <c:ptCount val="7"/>
                <c:pt idx="4">
                  <c:v>4.75</c:v>
                </c:pt>
                <c:pt idx="5">
                  <c:v>0.75</c:v>
                </c:pt>
                <c:pt idx="6">
                  <c:v>2.75</c:v>
                </c:pt>
              </c:numCache>
            </c:numRef>
          </c:val>
          <c:extLst xmlns:c16r2="http://schemas.microsoft.com/office/drawing/2015/06/chart"/>
        </c:ser>
        <c:ser>
          <c:idx val="3"/>
          <c:order val="3"/>
          <c:tx>
            <c:strRef>
              <c:f>'[Chilli&amp;FlowerThrips&amp;SeedBugs.xlsx]LeafSamples_Data'!$U$534</c:f>
              <c:strCache>
                <c:ptCount val="1"/>
                <c:pt idx="0">
                  <c:v>Radiant-Closer-Radiant</c:v>
                </c:pt>
              </c:strCache>
            </c:strRef>
          </c:tx>
          <c:spPr>
            <a:solidFill>
              <a:schemeClr val="accent4"/>
            </a:solidFill>
            <a:ln>
              <a:noFill/>
            </a:ln>
            <a:effectLst/>
          </c:spPr>
          <c:invertIfNegative val="0"/>
          <c:cat>
            <c:numRef>
              <c:f>'[Chilli&amp;FlowerThrips&amp;SeedBugs.xlsx]LeafSamples_Data'!$V$499:$V$505</c:f>
              <c:numCache>
                <c:formatCode>d\-mmm</c:formatCode>
                <c:ptCount val="7"/>
                <c:pt idx="0">
                  <c:v>42774</c:v>
                </c:pt>
                <c:pt idx="1">
                  <c:v>42780</c:v>
                </c:pt>
                <c:pt idx="2">
                  <c:v>42788</c:v>
                </c:pt>
                <c:pt idx="3">
                  <c:v>42796</c:v>
                </c:pt>
                <c:pt idx="4">
                  <c:v>42803</c:v>
                </c:pt>
                <c:pt idx="5">
                  <c:v>42810</c:v>
                </c:pt>
                <c:pt idx="6">
                  <c:v>42818</c:v>
                </c:pt>
              </c:numCache>
            </c:numRef>
          </c:cat>
          <c:val>
            <c:numRef>
              <c:f>'[Chilli&amp;FlowerThrips&amp;SeedBugs.xlsx]LeafSamples_Data'!$W$534:$W$540</c:f>
              <c:numCache>
                <c:formatCode>General</c:formatCode>
                <c:ptCount val="7"/>
                <c:pt idx="4">
                  <c:v>0.75</c:v>
                </c:pt>
                <c:pt idx="5">
                  <c:v>0</c:v>
                </c:pt>
                <c:pt idx="6">
                  <c:v>2</c:v>
                </c:pt>
              </c:numCache>
            </c:numRef>
          </c:val>
          <c:extLst xmlns:c16r2="http://schemas.microsoft.com/office/drawing/2015/06/chart"/>
        </c:ser>
        <c:ser>
          <c:idx val="4"/>
          <c:order val="4"/>
          <c:tx>
            <c:strRef>
              <c:f>'[Chilli&amp;FlowerThrips&amp;SeedBugs.xlsx]LeafSamples_Data'!$U$506</c:f>
              <c:strCache>
                <c:ptCount val="1"/>
                <c:pt idx="0">
                  <c:v>Radiant-Beleaf-Sivanto</c:v>
                </c:pt>
              </c:strCache>
            </c:strRef>
          </c:tx>
          <c:spPr>
            <a:solidFill>
              <a:schemeClr val="accent5"/>
            </a:solidFill>
            <a:ln>
              <a:noFill/>
            </a:ln>
            <a:effectLst/>
          </c:spPr>
          <c:invertIfNegative val="0"/>
          <c:cat>
            <c:numRef>
              <c:f>'[Chilli&amp;FlowerThrips&amp;SeedBugs.xlsx]LeafSamples_Data'!$V$499:$V$505</c:f>
              <c:numCache>
                <c:formatCode>d\-mmm</c:formatCode>
                <c:ptCount val="7"/>
                <c:pt idx="0">
                  <c:v>42774</c:v>
                </c:pt>
                <c:pt idx="1">
                  <c:v>42780</c:v>
                </c:pt>
                <c:pt idx="2">
                  <c:v>42788</c:v>
                </c:pt>
                <c:pt idx="3">
                  <c:v>42796</c:v>
                </c:pt>
                <c:pt idx="4">
                  <c:v>42803</c:v>
                </c:pt>
                <c:pt idx="5">
                  <c:v>42810</c:v>
                </c:pt>
                <c:pt idx="6">
                  <c:v>42818</c:v>
                </c:pt>
              </c:numCache>
            </c:numRef>
          </c:cat>
          <c:val>
            <c:numRef>
              <c:f>'[Chilli&amp;FlowerThrips&amp;SeedBugs.xlsx]LeafSamples_Data'!$W$506:$W$512</c:f>
              <c:numCache>
                <c:formatCode>General</c:formatCode>
                <c:ptCount val="7"/>
                <c:pt idx="4">
                  <c:v>2.5</c:v>
                </c:pt>
                <c:pt idx="5">
                  <c:v>2.25</c:v>
                </c:pt>
                <c:pt idx="6">
                  <c:v>5.25</c:v>
                </c:pt>
              </c:numCache>
            </c:numRef>
          </c:val>
          <c:extLst xmlns:c16r2="http://schemas.microsoft.com/office/drawing/2015/06/chart"/>
        </c:ser>
        <c:ser>
          <c:idx val="5"/>
          <c:order val="5"/>
          <c:tx>
            <c:strRef>
              <c:f>'[Chilli&amp;FlowerThrips&amp;SeedBugs.xlsx]LeafSamples_Data'!$U$503</c:f>
              <c:strCache>
                <c:ptCount val="1"/>
                <c:pt idx="0">
                  <c:v>Radiant-Rimon-Assail-Radiant</c:v>
                </c:pt>
              </c:strCache>
            </c:strRef>
          </c:tx>
          <c:spPr>
            <a:solidFill>
              <a:schemeClr val="accent6"/>
            </a:solidFill>
            <a:ln>
              <a:noFill/>
            </a:ln>
            <a:effectLst/>
          </c:spPr>
          <c:invertIfNegative val="0"/>
          <c:cat>
            <c:numRef>
              <c:f>'[Chilli&amp;FlowerThrips&amp;SeedBugs.xlsx]LeafSamples_Data'!$V$499:$V$505</c:f>
              <c:numCache>
                <c:formatCode>d\-mmm</c:formatCode>
                <c:ptCount val="7"/>
                <c:pt idx="0">
                  <c:v>42774</c:v>
                </c:pt>
                <c:pt idx="1">
                  <c:v>42780</c:v>
                </c:pt>
                <c:pt idx="2">
                  <c:v>42788</c:v>
                </c:pt>
                <c:pt idx="3">
                  <c:v>42796</c:v>
                </c:pt>
                <c:pt idx="4">
                  <c:v>42803</c:v>
                </c:pt>
                <c:pt idx="5">
                  <c:v>42810</c:v>
                </c:pt>
                <c:pt idx="6">
                  <c:v>42818</c:v>
                </c:pt>
              </c:numCache>
            </c:numRef>
          </c:cat>
          <c:val>
            <c:numRef>
              <c:f>'[Chilli&amp;FlowerThrips&amp;SeedBugs.xlsx]LeafSamples_Data'!$W$499:$W$505</c:f>
              <c:numCache>
                <c:formatCode>General</c:formatCode>
                <c:ptCount val="7"/>
                <c:pt idx="4">
                  <c:v>1.75</c:v>
                </c:pt>
                <c:pt idx="5">
                  <c:v>0.25</c:v>
                </c:pt>
                <c:pt idx="6">
                  <c:v>2</c:v>
                </c:pt>
              </c:numCache>
            </c:numRef>
          </c:val>
          <c:extLst xmlns:c16r2="http://schemas.microsoft.com/office/drawing/2015/06/chart"/>
        </c:ser>
        <c:ser>
          <c:idx val="6"/>
          <c:order val="6"/>
          <c:tx>
            <c:strRef>
              <c:f>'[Chilli&amp;FlowerThrips&amp;SeedBugs.xlsx]LeafSamples_Data'!$U$517</c:f>
              <c:strCache>
                <c:ptCount val="1"/>
                <c:pt idx="0">
                  <c:v>Assail-Malathion-Actara</c:v>
                </c:pt>
              </c:strCache>
            </c:strRef>
          </c:tx>
          <c:spPr>
            <a:solidFill>
              <a:schemeClr val="accent1">
                <a:lumMod val="60000"/>
              </a:schemeClr>
            </a:solidFill>
            <a:ln>
              <a:noFill/>
            </a:ln>
            <a:effectLst/>
          </c:spPr>
          <c:invertIfNegative val="0"/>
          <c:cat>
            <c:numRef>
              <c:f>'[Chilli&amp;FlowerThrips&amp;SeedBugs.xlsx]LeafSamples_Data'!$V$499:$V$505</c:f>
              <c:numCache>
                <c:formatCode>d\-mmm</c:formatCode>
                <c:ptCount val="7"/>
                <c:pt idx="0">
                  <c:v>42774</c:v>
                </c:pt>
                <c:pt idx="1">
                  <c:v>42780</c:v>
                </c:pt>
                <c:pt idx="2">
                  <c:v>42788</c:v>
                </c:pt>
                <c:pt idx="3">
                  <c:v>42796</c:v>
                </c:pt>
                <c:pt idx="4">
                  <c:v>42803</c:v>
                </c:pt>
                <c:pt idx="5">
                  <c:v>42810</c:v>
                </c:pt>
                <c:pt idx="6">
                  <c:v>42818</c:v>
                </c:pt>
              </c:numCache>
            </c:numRef>
          </c:cat>
          <c:val>
            <c:numRef>
              <c:f>'[Chilli&amp;FlowerThrips&amp;SeedBugs.xlsx]LeafSamples_Data'!$W$513:$W$519</c:f>
              <c:numCache>
                <c:formatCode>General</c:formatCode>
                <c:ptCount val="7"/>
                <c:pt idx="4">
                  <c:v>4.25</c:v>
                </c:pt>
                <c:pt idx="5">
                  <c:v>10.75</c:v>
                </c:pt>
                <c:pt idx="6">
                  <c:v>6.25</c:v>
                </c:pt>
              </c:numCache>
            </c:numRef>
          </c:val>
          <c:extLst xmlns:c16r2="http://schemas.microsoft.com/office/drawing/2015/06/chart"/>
        </c:ser>
        <c:dLbls>
          <c:showLegendKey val="0"/>
          <c:showVal val="0"/>
          <c:showCatName val="0"/>
          <c:showSerName val="0"/>
          <c:showPercent val="0"/>
          <c:showBubbleSize val="0"/>
        </c:dLbls>
        <c:gapWidth val="150"/>
        <c:axId val="176684208"/>
        <c:axId val="176684600"/>
      </c:barChart>
      <c:catAx>
        <c:axId val="176684208"/>
        <c:scaling>
          <c:orientation val="minMax"/>
        </c:scaling>
        <c:delete val="0"/>
        <c:axPos val="b"/>
        <c:majorGridlines>
          <c:spPr>
            <a:ln w="9525" cap="flat" cmpd="sng" algn="ctr">
              <a:solidFill>
                <a:schemeClr val="tx1">
                  <a:lumMod val="15000"/>
                  <a:lumOff val="85000"/>
                </a:schemeClr>
              </a:solidFill>
              <a:round/>
            </a:ln>
            <a:effectLst/>
          </c:spPr>
        </c:majorGridlines>
        <c:numFmt formatCode="[$-409]d\-mmm;@"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76684600"/>
        <c:crosses val="autoZero"/>
        <c:auto val="0"/>
        <c:lblAlgn val="ctr"/>
        <c:lblOffset val="100"/>
        <c:noMultiLvlLbl val="0"/>
      </c:catAx>
      <c:valAx>
        <c:axId val="176684600"/>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2000" dirty="0">
                    <a:solidFill>
                      <a:schemeClr val="tx1"/>
                    </a:solidFill>
                  </a:rPr>
                  <a:t>Number of </a:t>
                </a:r>
                <a:r>
                  <a:rPr lang="en-US" sz="2000" b="1" dirty="0" smtClean="0">
                    <a:solidFill>
                      <a:schemeClr val="tx1"/>
                    </a:solidFill>
                  </a:rPr>
                  <a:t>all </a:t>
                </a:r>
                <a:r>
                  <a:rPr lang="en-US" sz="2000" b="1" dirty="0" err="1" smtClean="0">
                    <a:solidFill>
                      <a:schemeClr val="tx1"/>
                    </a:solidFill>
                  </a:rPr>
                  <a:t>thrips</a:t>
                </a:r>
                <a:r>
                  <a:rPr lang="en-US" sz="2000" dirty="0" smtClean="0">
                    <a:solidFill>
                      <a:schemeClr val="tx1"/>
                    </a:solidFill>
                  </a:rPr>
                  <a:t> </a:t>
                </a:r>
                <a:r>
                  <a:rPr lang="en-US" sz="2000" dirty="0">
                    <a:solidFill>
                      <a:schemeClr val="tx1"/>
                    </a:solidFill>
                  </a:rPr>
                  <a:t>per 10 </a:t>
                </a:r>
                <a:r>
                  <a:rPr lang="en-US" sz="2000" dirty="0" err="1">
                    <a:solidFill>
                      <a:schemeClr val="tx1"/>
                    </a:solidFill>
                  </a:rPr>
                  <a:t>trifoliates</a:t>
                </a:r>
                <a:endParaRPr lang="en-US" sz="2000" dirty="0">
                  <a:solidFill>
                    <a:schemeClr val="tx1"/>
                  </a:solidFill>
                </a:endParaRP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76684208"/>
        <c:crosses val="autoZero"/>
        <c:crossBetween val="between"/>
      </c:valAx>
      <c:spPr>
        <a:noFill/>
        <a:ln>
          <a:noFill/>
        </a:ln>
        <a:effectLst/>
      </c:spPr>
    </c:plotArea>
    <c:legend>
      <c:legendPos val="r"/>
      <c:legendEntry>
        <c:idx val="3"/>
        <c:txPr>
          <a:bodyPr rot="0" spcFirstLastPara="1" vertOverflow="ellipsis" vert="horz" wrap="square" anchor="ctr" anchorCtr="1"/>
          <a:lstStyle/>
          <a:p>
            <a:pPr>
              <a:defRPr sz="1800" b="0" i="0" u="none" strike="noStrike" kern="1200" baseline="0">
                <a:solidFill>
                  <a:schemeClr val="accent1"/>
                </a:solidFill>
                <a:latin typeface="+mn-lt"/>
                <a:ea typeface="+mn-ea"/>
                <a:cs typeface="+mn-cs"/>
              </a:defRPr>
            </a:pPr>
            <a:endParaRPr lang="en-US"/>
          </a:p>
        </c:txPr>
      </c:legendEntry>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'[Chilli&amp;FlowerThrips&amp;SeedBugs.xlsx]LeafSamples_Data'!$U$545</c:f>
              <c:strCache>
                <c:ptCount val="1"/>
                <c:pt idx="0">
                  <c:v>Control</c:v>
                </c:pt>
              </c:strCache>
            </c:strRef>
          </c:tx>
          <c:spPr>
            <a:solidFill>
              <a:schemeClr val="accent1"/>
            </a:solidFill>
            <a:ln>
              <a:noFill/>
            </a:ln>
            <a:effectLst/>
          </c:spPr>
          <c:invertIfNegative val="0"/>
          <c:cat>
            <c:numRef>
              <c:f>'[Chilli&amp;FlowerThrips&amp;SeedBugs.xlsx]LeafSamples_Data'!$V$499:$V$505</c:f>
              <c:numCache>
                <c:formatCode>d\-mmm</c:formatCode>
                <c:ptCount val="7"/>
                <c:pt idx="0">
                  <c:v>42774</c:v>
                </c:pt>
                <c:pt idx="1">
                  <c:v>42780</c:v>
                </c:pt>
                <c:pt idx="2">
                  <c:v>42788</c:v>
                </c:pt>
                <c:pt idx="3">
                  <c:v>42796</c:v>
                </c:pt>
                <c:pt idx="4">
                  <c:v>42803</c:v>
                </c:pt>
                <c:pt idx="5">
                  <c:v>42810</c:v>
                </c:pt>
                <c:pt idx="6">
                  <c:v>42818</c:v>
                </c:pt>
              </c:numCache>
            </c:numRef>
          </c:cat>
          <c:val>
            <c:numRef>
              <c:f>'[Chilli&amp;FlowerThrips&amp;SeedBugs.xlsx]LeafSamples_Data'!$W$541:$W$547</c:f>
              <c:numCache>
                <c:formatCode>General</c:formatCode>
                <c:ptCount val="7"/>
                <c:pt idx="4">
                  <c:v>8.5</c:v>
                </c:pt>
                <c:pt idx="5">
                  <c:v>15</c:v>
                </c:pt>
                <c:pt idx="6">
                  <c:v>9.25</c:v>
                </c:pt>
              </c:numCache>
            </c:numRef>
          </c:val>
          <c:extLst xmlns:c16r2="http://schemas.microsoft.com/office/drawing/2015/06/chart"/>
        </c:ser>
        <c:ser>
          <c:idx val="1"/>
          <c:order val="1"/>
          <c:tx>
            <c:strRef>
              <c:f>'[Chilli&amp;FlowerThrips&amp;SeedBugs.xlsx]LeafSamples_Data'!$U$578</c:f>
              <c:strCache>
                <c:ptCount val="1"/>
                <c:pt idx="0">
                  <c:v>Closer</c:v>
                </c:pt>
              </c:strCache>
            </c:strRef>
          </c:tx>
          <c:spPr>
            <a:solidFill>
              <a:schemeClr val="accent2"/>
            </a:solidFill>
            <a:ln>
              <a:noFill/>
            </a:ln>
            <a:effectLst/>
          </c:spPr>
          <c:invertIfNegative val="0"/>
          <c:cat>
            <c:numRef>
              <c:f>'[Chilli&amp;FlowerThrips&amp;SeedBugs.xlsx]LeafSamples_Data'!$V$499:$V$505</c:f>
              <c:numCache>
                <c:formatCode>d\-mmm</c:formatCode>
                <c:ptCount val="7"/>
                <c:pt idx="0">
                  <c:v>42774</c:v>
                </c:pt>
                <c:pt idx="1">
                  <c:v>42780</c:v>
                </c:pt>
                <c:pt idx="2">
                  <c:v>42788</c:v>
                </c:pt>
                <c:pt idx="3">
                  <c:v>42796</c:v>
                </c:pt>
                <c:pt idx="4">
                  <c:v>42803</c:v>
                </c:pt>
                <c:pt idx="5">
                  <c:v>42810</c:v>
                </c:pt>
                <c:pt idx="6">
                  <c:v>42818</c:v>
                </c:pt>
              </c:numCache>
            </c:numRef>
          </c:cat>
          <c:val>
            <c:numRef>
              <c:f>'[Chilli&amp;FlowerThrips&amp;SeedBugs.xlsx]LeafSamples_Data'!$W$578:$W$584</c:f>
              <c:numCache>
                <c:formatCode>General</c:formatCode>
                <c:ptCount val="7"/>
                <c:pt idx="4">
                  <c:v>8.25</c:v>
                </c:pt>
                <c:pt idx="5">
                  <c:v>23</c:v>
                </c:pt>
                <c:pt idx="6">
                  <c:v>11.75</c:v>
                </c:pt>
              </c:numCache>
            </c:numRef>
          </c:val>
          <c:extLst xmlns:c16r2="http://schemas.microsoft.com/office/drawing/2015/06/chart"/>
        </c:ser>
        <c:ser>
          <c:idx val="3"/>
          <c:order val="2"/>
          <c:tx>
            <c:strRef>
              <c:f>'[Chilli&amp;FlowerThrips&amp;SeedBugs.xlsx]LeafSamples_Data'!$U$571</c:f>
              <c:strCache>
                <c:ptCount val="1"/>
                <c:pt idx="0">
                  <c:v>Radiant</c:v>
                </c:pt>
              </c:strCache>
            </c:strRef>
          </c:tx>
          <c:spPr>
            <a:solidFill>
              <a:schemeClr val="accent4"/>
            </a:solidFill>
            <a:ln>
              <a:noFill/>
            </a:ln>
            <a:effectLst/>
          </c:spPr>
          <c:invertIfNegative val="0"/>
          <c:cat>
            <c:numRef>
              <c:f>'[Chilli&amp;FlowerThrips&amp;SeedBugs.xlsx]LeafSamples_Data'!$V$499:$V$505</c:f>
              <c:numCache>
                <c:formatCode>d\-mmm</c:formatCode>
                <c:ptCount val="7"/>
                <c:pt idx="0">
                  <c:v>42774</c:v>
                </c:pt>
                <c:pt idx="1">
                  <c:v>42780</c:v>
                </c:pt>
                <c:pt idx="2">
                  <c:v>42788</c:v>
                </c:pt>
                <c:pt idx="3">
                  <c:v>42796</c:v>
                </c:pt>
                <c:pt idx="4">
                  <c:v>42803</c:v>
                </c:pt>
                <c:pt idx="5">
                  <c:v>42810</c:v>
                </c:pt>
                <c:pt idx="6">
                  <c:v>42818</c:v>
                </c:pt>
              </c:numCache>
            </c:numRef>
          </c:cat>
          <c:val>
            <c:numRef>
              <c:f>'[Chilli&amp;FlowerThrips&amp;SeedBugs.xlsx]LeafSamples_Data'!$W$571:$W$577</c:f>
              <c:numCache>
                <c:formatCode>General</c:formatCode>
                <c:ptCount val="7"/>
                <c:pt idx="4">
                  <c:v>0.75</c:v>
                </c:pt>
                <c:pt idx="5">
                  <c:v>0.75</c:v>
                </c:pt>
                <c:pt idx="6">
                  <c:v>2.75</c:v>
                </c:pt>
              </c:numCache>
            </c:numRef>
          </c:val>
          <c:extLst xmlns:c16r2="http://schemas.microsoft.com/office/drawing/2015/06/chart"/>
        </c:ser>
        <c:ser>
          <c:idx val="4"/>
          <c:order val="3"/>
          <c:tx>
            <c:strRef>
              <c:f>'[Chilli&amp;FlowerThrips&amp;SeedBugs.xlsx]LeafSamples_Data'!$U$550</c:f>
              <c:strCache>
                <c:ptCount val="1"/>
                <c:pt idx="0">
                  <c:v>Apta</c:v>
                </c:pt>
              </c:strCache>
            </c:strRef>
          </c:tx>
          <c:spPr>
            <a:solidFill>
              <a:schemeClr val="accent5"/>
            </a:solidFill>
            <a:ln>
              <a:noFill/>
            </a:ln>
            <a:effectLst/>
          </c:spPr>
          <c:invertIfNegative val="0"/>
          <c:cat>
            <c:numRef>
              <c:f>'[Chilli&amp;FlowerThrips&amp;SeedBugs.xlsx]LeafSamples_Data'!$V$499:$V$505</c:f>
              <c:numCache>
                <c:formatCode>d\-mmm</c:formatCode>
                <c:ptCount val="7"/>
                <c:pt idx="0">
                  <c:v>42774</c:v>
                </c:pt>
                <c:pt idx="1">
                  <c:v>42780</c:v>
                </c:pt>
                <c:pt idx="2">
                  <c:v>42788</c:v>
                </c:pt>
                <c:pt idx="3">
                  <c:v>42796</c:v>
                </c:pt>
                <c:pt idx="4">
                  <c:v>42803</c:v>
                </c:pt>
                <c:pt idx="5">
                  <c:v>42810</c:v>
                </c:pt>
                <c:pt idx="6">
                  <c:v>42818</c:v>
                </c:pt>
              </c:numCache>
            </c:numRef>
          </c:cat>
          <c:val>
            <c:numRef>
              <c:f>'[Chilli&amp;FlowerThrips&amp;SeedBugs.xlsx]LeafSamples_Data'!$W$550:$W$556</c:f>
              <c:numCache>
                <c:formatCode>General</c:formatCode>
                <c:ptCount val="7"/>
                <c:pt idx="4">
                  <c:v>2.25</c:v>
                </c:pt>
                <c:pt idx="5">
                  <c:v>2</c:v>
                </c:pt>
                <c:pt idx="6">
                  <c:v>2.5</c:v>
                </c:pt>
              </c:numCache>
            </c:numRef>
          </c:val>
          <c:extLst xmlns:c16r2="http://schemas.microsoft.com/office/drawing/2015/06/chart"/>
        </c:ser>
        <c:ser>
          <c:idx val="5"/>
          <c:order val="4"/>
          <c:tx>
            <c:strRef>
              <c:f>'[Chilli&amp;FlowerThrips&amp;SeedBugs.xlsx]LeafSamples_Data'!$U$557</c:f>
              <c:strCache>
                <c:ptCount val="1"/>
                <c:pt idx="0">
                  <c:v>Exirel</c:v>
                </c:pt>
              </c:strCache>
            </c:strRef>
          </c:tx>
          <c:spPr>
            <a:solidFill>
              <a:schemeClr val="accent6"/>
            </a:solidFill>
            <a:ln>
              <a:noFill/>
            </a:ln>
            <a:effectLst/>
          </c:spPr>
          <c:invertIfNegative val="0"/>
          <c:cat>
            <c:numRef>
              <c:f>'[Chilli&amp;FlowerThrips&amp;SeedBugs.xlsx]LeafSamples_Data'!$V$499:$V$505</c:f>
              <c:numCache>
                <c:formatCode>d\-mmm</c:formatCode>
                <c:ptCount val="7"/>
                <c:pt idx="0">
                  <c:v>42774</c:v>
                </c:pt>
                <c:pt idx="1">
                  <c:v>42780</c:v>
                </c:pt>
                <c:pt idx="2">
                  <c:v>42788</c:v>
                </c:pt>
                <c:pt idx="3">
                  <c:v>42796</c:v>
                </c:pt>
                <c:pt idx="4">
                  <c:v>42803</c:v>
                </c:pt>
                <c:pt idx="5">
                  <c:v>42810</c:v>
                </c:pt>
                <c:pt idx="6">
                  <c:v>42818</c:v>
                </c:pt>
              </c:numCache>
            </c:numRef>
          </c:cat>
          <c:val>
            <c:numRef>
              <c:f>'[Chilli&amp;FlowerThrips&amp;SeedBugs.xlsx]LeafSamples_Data'!$W$557:$W$563</c:f>
              <c:numCache>
                <c:formatCode>General</c:formatCode>
                <c:ptCount val="7"/>
                <c:pt idx="4">
                  <c:v>2.75</c:v>
                </c:pt>
                <c:pt idx="5">
                  <c:v>0.5</c:v>
                </c:pt>
                <c:pt idx="6">
                  <c:v>3.25</c:v>
                </c:pt>
              </c:numCache>
            </c:numRef>
          </c:val>
          <c:extLst xmlns:c16r2="http://schemas.microsoft.com/office/drawing/2015/06/chart"/>
        </c:ser>
        <c:ser>
          <c:idx val="6"/>
          <c:order val="5"/>
          <c:tx>
            <c:strRef>
              <c:f>'[Chilli&amp;FlowerThrips&amp;SeedBugs.xlsx]LeafSamples_Data'!$U$564</c:f>
              <c:strCache>
                <c:ptCount val="1"/>
                <c:pt idx="0">
                  <c:v>Minecto Pro</c:v>
                </c:pt>
              </c:strCache>
            </c:strRef>
          </c:tx>
          <c:spPr>
            <a:solidFill>
              <a:schemeClr val="accent1">
                <a:lumMod val="60000"/>
              </a:schemeClr>
            </a:solidFill>
            <a:ln>
              <a:noFill/>
            </a:ln>
            <a:effectLst/>
          </c:spPr>
          <c:invertIfNegative val="0"/>
          <c:cat>
            <c:numRef>
              <c:f>'[Chilli&amp;FlowerThrips&amp;SeedBugs.xlsx]LeafSamples_Data'!$V$499:$V$505</c:f>
              <c:numCache>
                <c:formatCode>d\-mmm</c:formatCode>
                <c:ptCount val="7"/>
                <c:pt idx="0">
                  <c:v>42774</c:v>
                </c:pt>
                <c:pt idx="1">
                  <c:v>42780</c:v>
                </c:pt>
                <c:pt idx="2">
                  <c:v>42788</c:v>
                </c:pt>
                <c:pt idx="3">
                  <c:v>42796</c:v>
                </c:pt>
                <c:pt idx="4">
                  <c:v>42803</c:v>
                </c:pt>
                <c:pt idx="5">
                  <c:v>42810</c:v>
                </c:pt>
                <c:pt idx="6">
                  <c:v>42818</c:v>
                </c:pt>
              </c:numCache>
            </c:numRef>
          </c:cat>
          <c:val>
            <c:numRef>
              <c:f>'[Chilli&amp;FlowerThrips&amp;SeedBugs.xlsx]LeafSamples_Data'!$W$564:$W$570</c:f>
              <c:numCache>
                <c:formatCode>General</c:formatCode>
                <c:ptCount val="7"/>
                <c:pt idx="4">
                  <c:v>0.75</c:v>
                </c:pt>
                <c:pt idx="5">
                  <c:v>1</c:v>
                </c:pt>
                <c:pt idx="6">
                  <c:v>1.5</c:v>
                </c:pt>
              </c:numCache>
            </c:numRef>
          </c:val>
          <c:extLst xmlns:c16r2="http://schemas.microsoft.com/office/drawing/2015/06/chart"/>
        </c:ser>
        <c:dLbls>
          <c:showLegendKey val="0"/>
          <c:showVal val="0"/>
          <c:showCatName val="0"/>
          <c:showSerName val="0"/>
          <c:showPercent val="0"/>
          <c:showBubbleSize val="0"/>
        </c:dLbls>
        <c:gapWidth val="150"/>
        <c:axId val="176685384"/>
        <c:axId val="176685776"/>
      </c:barChart>
      <c:catAx>
        <c:axId val="176685384"/>
        <c:scaling>
          <c:orientation val="minMax"/>
        </c:scaling>
        <c:delete val="0"/>
        <c:axPos val="b"/>
        <c:majorGridlines>
          <c:spPr>
            <a:ln w="9525" cap="flat" cmpd="sng" algn="ctr">
              <a:solidFill>
                <a:schemeClr val="tx1">
                  <a:lumMod val="15000"/>
                  <a:lumOff val="85000"/>
                </a:schemeClr>
              </a:solidFill>
              <a:round/>
            </a:ln>
            <a:effectLst/>
          </c:spPr>
        </c:majorGridlines>
        <c:numFmt formatCode="[$-409]d\-mmm;@"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76685776"/>
        <c:crosses val="autoZero"/>
        <c:auto val="0"/>
        <c:lblAlgn val="ctr"/>
        <c:lblOffset val="100"/>
        <c:noMultiLvlLbl val="0"/>
      </c:catAx>
      <c:valAx>
        <c:axId val="176685776"/>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2000" dirty="0">
                    <a:solidFill>
                      <a:schemeClr val="tx1"/>
                    </a:solidFill>
                  </a:rPr>
                  <a:t>Number of </a:t>
                </a:r>
                <a:r>
                  <a:rPr lang="en-US" sz="2000" b="1" dirty="0" smtClean="0">
                    <a:solidFill>
                      <a:schemeClr val="tx1"/>
                    </a:solidFill>
                  </a:rPr>
                  <a:t>all</a:t>
                </a:r>
                <a:r>
                  <a:rPr lang="en-US" sz="2000" b="1" baseline="0" dirty="0" smtClean="0">
                    <a:solidFill>
                      <a:schemeClr val="tx1"/>
                    </a:solidFill>
                  </a:rPr>
                  <a:t> </a:t>
                </a:r>
                <a:r>
                  <a:rPr lang="en-US" sz="2000" b="1" dirty="0" err="1" smtClean="0">
                    <a:solidFill>
                      <a:schemeClr val="tx1"/>
                    </a:solidFill>
                  </a:rPr>
                  <a:t>thrips</a:t>
                </a:r>
                <a:r>
                  <a:rPr lang="en-US" sz="2000" b="1" dirty="0" smtClean="0">
                    <a:solidFill>
                      <a:schemeClr val="tx1"/>
                    </a:solidFill>
                  </a:rPr>
                  <a:t> </a:t>
                </a:r>
                <a:r>
                  <a:rPr lang="en-US" sz="2000" dirty="0">
                    <a:solidFill>
                      <a:schemeClr val="tx1"/>
                    </a:solidFill>
                  </a:rPr>
                  <a:t>per 10 </a:t>
                </a:r>
                <a:r>
                  <a:rPr lang="en-US" sz="2000" dirty="0" err="1">
                    <a:solidFill>
                      <a:schemeClr val="tx1"/>
                    </a:solidFill>
                  </a:rPr>
                  <a:t>trifoliates</a:t>
                </a:r>
                <a:endParaRPr lang="en-US" sz="2000" dirty="0">
                  <a:solidFill>
                    <a:schemeClr val="tx1"/>
                  </a:solidFill>
                </a:endParaRP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76685384"/>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'[Chilli&amp;FlowerThrips&amp;SeedBugs.xlsx]February&amp;March_Yield_Data'!$X$4</c:f>
              <c:strCache>
                <c:ptCount val="1"/>
                <c:pt idx="0">
                  <c:v>Radiant-Rimon-Assail-Radiant</c:v>
                </c:pt>
              </c:strCache>
            </c:strRef>
          </c:tx>
          <c:spPr>
            <a:solidFill>
              <a:schemeClr val="accent1"/>
            </a:solidFill>
            <a:ln>
              <a:noFill/>
            </a:ln>
            <a:effectLst/>
          </c:spPr>
          <c:invertIfNegative val="0"/>
          <c:cat>
            <c:numRef>
              <c:f>'[Chilli&amp;FlowerThrips&amp;SeedBugs.xlsx]February&amp;March_Yield_Data'!$V$4:$V$11</c:f>
              <c:numCache>
                <c:formatCode>[$-409]d\-mmm;@</c:formatCode>
                <c:ptCount val="8"/>
                <c:pt idx="0">
                  <c:v>42783</c:v>
                </c:pt>
                <c:pt idx="1">
                  <c:v>42787</c:v>
                </c:pt>
                <c:pt idx="2">
                  <c:v>42793</c:v>
                </c:pt>
                <c:pt idx="3">
                  <c:v>42796</c:v>
                </c:pt>
                <c:pt idx="4">
                  <c:v>42803</c:v>
                </c:pt>
                <c:pt idx="5" formatCode="d\-mmm">
                  <c:v>42807</c:v>
                </c:pt>
                <c:pt idx="6" formatCode="d\-mmm">
                  <c:v>42810</c:v>
                </c:pt>
                <c:pt idx="7" formatCode="d\-mmm">
                  <c:v>42815</c:v>
                </c:pt>
              </c:numCache>
            </c:numRef>
          </c:cat>
          <c:val>
            <c:numRef>
              <c:f>'[Chilli&amp;FlowerThrips&amp;SeedBugs.xlsx]February&amp;March_Yield_Data'!$Y$4:$Y$11</c:f>
              <c:numCache>
                <c:formatCode>General</c:formatCode>
                <c:ptCount val="8"/>
                <c:pt idx="0">
                  <c:v>3.4787615669968616E-2</c:v>
                </c:pt>
                <c:pt idx="1">
                  <c:v>4.4742729306487695E-3</c:v>
                </c:pt>
                <c:pt idx="2">
                  <c:v>1.3205794481685119E-2</c:v>
                </c:pt>
                <c:pt idx="3">
                  <c:v>0</c:v>
                </c:pt>
                <c:pt idx="4">
                  <c:v>1.0683760683760685E-3</c:v>
                </c:pt>
                <c:pt idx="5">
                  <c:v>2.960028249835774E-3</c:v>
                </c:pt>
                <c:pt idx="6">
                  <c:v>2.3204698679216179E-2</c:v>
                </c:pt>
                <c:pt idx="7">
                  <c:v>6.9944839178673725E-3</c:v>
                </c:pt>
              </c:numCache>
            </c:numRef>
          </c:val>
        </c:ser>
        <c:ser>
          <c:idx val="1"/>
          <c:order val="1"/>
          <c:tx>
            <c:strRef>
              <c:f>'[Chilli&amp;FlowerThrips&amp;SeedBugs.xlsx]February&amp;March_Yield_Data'!$X$12</c:f>
              <c:strCache>
                <c:ptCount val="1"/>
                <c:pt idx="0">
                  <c:v>Radiant-Beleaf-Sivanto</c:v>
                </c:pt>
              </c:strCache>
            </c:strRef>
          </c:tx>
          <c:spPr>
            <a:solidFill>
              <a:schemeClr val="accent2"/>
            </a:solidFill>
            <a:ln>
              <a:noFill/>
            </a:ln>
            <a:effectLst/>
          </c:spPr>
          <c:invertIfNegative val="0"/>
          <c:cat>
            <c:numRef>
              <c:f>'[Chilli&amp;FlowerThrips&amp;SeedBugs.xlsx]February&amp;March_Yield_Data'!$V$4:$V$11</c:f>
              <c:numCache>
                <c:formatCode>[$-409]d\-mmm;@</c:formatCode>
                <c:ptCount val="8"/>
                <c:pt idx="0">
                  <c:v>42783</c:v>
                </c:pt>
                <c:pt idx="1">
                  <c:v>42787</c:v>
                </c:pt>
                <c:pt idx="2">
                  <c:v>42793</c:v>
                </c:pt>
                <c:pt idx="3">
                  <c:v>42796</c:v>
                </c:pt>
                <c:pt idx="4">
                  <c:v>42803</c:v>
                </c:pt>
                <c:pt idx="5" formatCode="d\-mmm">
                  <c:v>42807</c:v>
                </c:pt>
                <c:pt idx="6" formatCode="d\-mmm">
                  <c:v>42810</c:v>
                </c:pt>
                <c:pt idx="7" formatCode="d\-mmm">
                  <c:v>42815</c:v>
                </c:pt>
              </c:numCache>
            </c:numRef>
          </c:cat>
          <c:val>
            <c:numRef>
              <c:f>'[Chilli&amp;FlowerThrips&amp;SeedBugs.xlsx]February&amp;March_Yield_Data'!$Y$12:$Y$19</c:f>
              <c:numCache>
                <c:formatCode>General</c:formatCode>
                <c:ptCount val="8"/>
                <c:pt idx="0">
                  <c:v>2.34375E-2</c:v>
                </c:pt>
                <c:pt idx="1">
                  <c:v>1.0696592599199124E-2</c:v>
                </c:pt>
                <c:pt idx="2">
                  <c:v>8.8289192149796775E-3</c:v>
                </c:pt>
                <c:pt idx="3">
                  <c:v>1.3715931368136933E-2</c:v>
                </c:pt>
                <c:pt idx="4">
                  <c:v>1.0044402461393355E-2</c:v>
                </c:pt>
                <c:pt idx="5">
                  <c:v>1.0827084695434239E-2</c:v>
                </c:pt>
                <c:pt idx="6">
                  <c:v>5.7568044700397641E-2</c:v>
                </c:pt>
                <c:pt idx="7">
                  <c:v>3.3577526618409959E-2</c:v>
                </c:pt>
              </c:numCache>
            </c:numRef>
          </c:val>
        </c:ser>
        <c:ser>
          <c:idx val="2"/>
          <c:order val="2"/>
          <c:tx>
            <c:strRef>
              <c:f>'[Chilli&amp;FlowerThrips&amp;SeedBugs.xlsx]February&amp;March_Yield_Data'!$X$20</c:f>
              <c:strCache>
                <c:ptCount val="1"/>
                <c:pt idx="0">
                  <c:v>Assail-Malathion-Actara</c:v>
                </c:pt>
              </c:strCache>
            </c:strRef>
          </c:tx>
          <c:spPr>
            <a:solidFill>
              <a:schemeClr val="accent3"/>
            </a:solidFill>
            <a:ln>
              <a:noFill/>
            </a:ln>
            <a:effectLst/>
          </c:spPr>
          <c:invertIfNegative val="0"/>
          <c:cat>
            <c:numRef>
              <c:f>'[Chilli&amp;FlowerThrips&amp;SeedBugs.xlsx]February&amp;March_Yield_Data'!$V$4:$V$11</c:f>
              <c:numCache>
                <c:formatCode>[$-409]d\-mmm;@</c:formatCode>
                <c:ptCount val="8"/>
                <c:pt idx="0">
                  <c:v>42783</c:v>
                </c:pt>
                <c:pt idx="1">
                  <c:v>42787</c:v>
                </c:pt>
                <c:pt idx="2">
                  <c:v>42793</c:v>
                </c:pt>
                <c:pt idx="3">
                  <c:v>42796</c:v>
                </c:pt>
                <c:pt idx="4">
                  <c:v>42803</c:v>
                </c:pt>
                <c:pt idx="5" formatCode="d\-mmm">
                  <c:v>42807</c:v>
                </c:pt>
                <c:pt idx="6" formatCode="d\-mmm">
                  <c:v>42810</c:v>
                </c:pt>
                <c:pt idx="7" formatCode="d\-mmm">
                  <c:v>42815</c:v>
                </c:pt>
              </c:numCache>
            </c:numRef>
          </c:cat>
          <c:val>
            <c:numRef>
              <c:f>'[Chilli&amp;FlowerThrips&amp;SeedBugs.xlsx]February&amp;March_Yield_Data'!$Y$20:$Y$27</c:f>
              <c:numCache>
                <c:formatCode>General</c:formatCode>
                <c:ptCount val="8"/>
                <c:pt idx="0">
                  <c:v>4.4585687382297554E-2</c:v>
                </c:pt>
                <c:pt idx="1">
                  <c:v>2.1840152402815307E-2</c:v>
                </c:pt>
                <c:pt idx="2">
                  <c:v>5.2499546000728904E-2</c:v>
                </c:pt>
                <c:pt idx="3">
                  <c:v>3.4301421171946921E-2</c:v>
                </c:pt>
                <c:pt idx="4">
                  <c:v>6.2704082663162672E-2</c:v>
                </c:pt>
                <c:pt idx="5">
                  <c:v>0.11335035053395288</c:v>
                </c:pt>
                <c:pt idx="6">
                  <c:v>0.1339061071773564</c:v>
                </c:pt>
                <c:pt idx="7">
                  <c:v>0.17639138485298761</c:v>
                </c:pt>
              </c:numCache>
            </c:numRef>
          </c:val>
        </c:ser>
        <c:ser>
          <c:idx val="3"/>
          <c:order val="3"/>
          <c:tx>
            <c:strRef>
              <c:f>'[Chilli&amp;FlowerThrips&amp;SeedBugs.xlsx]February&amp;March_Yield_Data'!$X$28</c:f>
              <c:strCache>
                <c:ptCount val="1"/>
                <c:pt idx="0">
                  <c:v>Trilogy-Trilogy-Trilogy-Radiant</c:v>
                </c:pt>
              </c:strCache>
            </c:strRef>
          </c:tx>
          <c:spPr>
            <a:solidFill>
              <a:schemeClr val="accent4"/>
            </a:solidFill>
            <a:ln>
              <a:noFill/>
            </a:ln>
            <a:effectLst/>
          </c:spPr>
          <c:invertIfNegative val="0"/>
          <c:cat>
            <c:numRef>
              <c:f>'[Chilli&amp;FlowerThrips&amp;SeedBugs.xlsx]February&amp;March_Yield_Data'!$V$4:$V$11</c:f>
              <c:numCache>
                <c:formatCode>[$-409]d\-mmm;@</c:formatCode>
                <c:ptCount val="8"/>
                <c:pt idx="0">
                  <c:v>42783</c:v>
                </c:pt>
                <c:pt idx="1">
                  <c:v>42787</c:v>
                </c:pt>
                <c:pt idx="2">
                  <c:v>42793</c:v>
                </c:pt>
                <c:pt idx="3">
                  <c:v>42796</c:v>
                </c:pt>
                <c:pt idx="4">
                  <c:v>42803</c:v>
                </c:pt>
                <c:pt idx="5" formatCode="d\-mmm">
                  <c:v>42807</c:v>
                </c:pt>
                <c:pt idx="6" formatCode="d\-mmm">
                  <c:v>42810</c:v>
                </c:pt>
                <c:pt idx="7" formatCode="d\-mmm">
                  <c:v>42815</c:v>
                </c:pt>
              </c:numCache>
            </c:numRef>
          </c:cat>
          <c:val>
            <c:numRef>
              <c:f>'[Chilli&amp;FlowerThrips&amp;SeedBugs.xlsx]February&amp;March_Yield_Data'!$Y$28:$Y$35</c:f>
              <c:numCache>
                <c:formatCode>General</c:formatCode>
                <c:ptCount val="8"/>
                <c:pt idx="0">
                  <c:v>7.1606261242297825E-2</c:v>
                </c:pt>
                <c:pt idx="1">
                  <c:v>2.3783061965202291E-2</c:v>
                </c:pt>
                <c:pt idx="2">
                  <c:v>0.10341438377397889</c:v>
                </c:pt>
                <c:pt idx="3">
                  <c:v>7.9540277722201028E-2</c:v>
                </c:pt>
                <c:pt idx="4">
                  <c:v>7.5743296334615268E-2</c:v>
                </c:pt>
                <c:pt idx="5">
                  <c:v>7.1731758941679172E-2</c:v>
                </c:pt>
                <c:pt idx="6">
                  <c:v>0.1240754142199432</c:v>
                </c:pt>
                <c:pt idx="7">
                  <c:v>0.10658866575072835</c:v>
                </c:pt>
              </c:numCache>
            </c:numRef>
          </c:val>
        </c:ser>
        <c:ser>
          <c:idx val="4"/>
          <c:order val="4"/>
          <c:tx>
            <c:strRef>
              <c:f>'[Chilli&amp;FlowerThrips&amp;SeedBugs.xlsx]February&amp;March_Yield_Data'!$X$36</c:f>
              <c:strCache>
                <c:ptCount val="1"/>
                <c:pt idx="0">
                  <c:v>Apta</c:v>
                </c:pt>
              </c:strCache>
            </c:strRef>
          </c:tx>
          <c:spPr>
            <a:solidFill>
              <a:schemeClr val="accent5"/>
            </a:solidFill>
            <a:ln>
              <a:noFill/>
            </a:ln>
            <a:effectLst/>
          </c:spPr>
          <c:invertIfNegative val="0"/>
          <c:cat>
            <c:numRef>
              <c:f>'[Chilli&amp;FlowerThrips&amp;SeedBugs.xlsx]February&amp;March_Yield_Data'!$V$4:$V$11</c:f>
              <c:numCache>
                <c:formatCode>[$-409]d\-mmm;@</c:formatCode>
                <c:ptCount val="8"/>
                <c:pt idx="0">
                  <c:v>42783</c:v>
                </c:pt>
                <c:pt idx="1">
                  <c:v>42787</c:v>
                </c:pt>
                <c:pt idx="2">
                  <c:v>42793</c:v>
                </c:pt>
                <c:pt idx="3">
                  <c:v>42796</c:v>
                </c:pt>
                <c:pt idx="4">
                  <c:v>42803</c:v>
                </c:pt>
                <c:pt idx="5" formatCode="d\-mmm">
                  <c:v>42807</c:v>
                </c:pt>
                <c:pt idx="6" formatCode="d\-mmm">
                  <c:v>42810</c:v>
                </c:pt>
                <c:pt idx="7" formatCode="d\-mmm">
                  <c:v>42815</c:v>
                </c:pt>
              </c:numCache>
            </c:numRef>
          </c:cat>
          <c:val>
            <c:numRef>
              <c:f>'[Chilli&amp;FlowerThrips&amp;SeedBugs.xlsx]February&amp;March_Yield_Data'!$Y$36:$Y$43</c:f>
              <c:numCache>
                <c:formatCode>General</c:formatCode>
                <c:ptCount val="8"/>
                <c:pt idx="0">
                  <c:v>1.2564796033355871E-2</c:v>
                </c:pt>
                <c:pt idx="1">
                  <c:v>1.5797145323870072E-2</c:v>
                </c:pt>
                <c:pt idx="2">
                  <c:v>4.0216159326424868E-2</c:v>
                </c:pt>
                <c:pt idx="3">
                  <c:v>1.5083952949190856E-2</c:v>
                </c:pt>
                <c:pt idx="4">
                  <c:v>3.2065288977548095E-2</c:v>
                </c:pt>
                <c:pt idx="5">
                  <c:v>5.0227113430345305E-2</c:v>
                </c:pt>
                <c:pt idx="6">
                  <c:v>6.2074288870477765E-2</c:v>
                </c:pt>
                <c:pt idx="7">
                  <c:v>5.6694748026715237E-2</c:v>
                </c:pt>
              </c:numCache>
            </c:numRef>
          </c:val>
        </c:ser>
        <c:ser>
          <c:idx val="5"/>
          <c:order val="5"/>
          <c:tx>
            <c:strRef>
              <c:f>'[Chilli&amp;FlowerThrips&amp;SeedBugs.xlsx]February&amp;March_Yield_Data'!$X$44</c:f>
              <c:strCache>
                <c:ptCount val="1"/>
                <c:pt idx="0">
                  <c:v>Exirel</c:v>
                </c:pt>
              </c:strCache>
            </c:strRef>
          </c:tx>
          <c:spPr>
            <a:solidFill>
              <a:schemeClr val="accent6"/>
            </a:solidFill>
            <a:ln>
              <a:noFill/>
            </a:ln>
            <a:effectLst/>
          </c:spPr>
          <c:invertIfNegative val="0"/>
          <c:cat>
            <c:numRef>
              <c:f>'[Chilli&amp;FlowerThrips&amp;SeedBugs.xlsx]February&amp;March_Yield_Data'!$V$4:$V$11</c:f>
              <c:numCache>
                <c:formatCode>[$-409]d\-mmm;@</c:formatCode>
                <c:ptCount val="8"/>
                <c:pt idx="0">
                  <c:v>42783</c:v>
                </c:pt>
                <c:pt idx="1">
                  <c:v>42787</c:v>
                </c:pt>
                <c:pt idx="2">
                  <c:v>42793</c:v>
                </c:pt>
                <c:pt idx="3">
                  <c:v>42796</c:v>
                </c:pt>
                <c:pt idx="4">
                  <c:v>42803</c:v>
                </c:pt>
                <c:pt idx="5" formatCode="d\-mmm">
                  <c:v>42807</c:v>
                </c:pt>
                <c:pt idx="6" formatCode="d\-mmm">
                  <c:v>42810</c:v>
                </c:pt>
                <c:pt idx="7" formatCode="d\-mmm">
                  <c:v>42815</c:v>
                </c:pt>
              </c:numCache>
            </c:numRef>
          </c:cat>
          <c:val>
            <c:numRef>
              <c:f>'[Chilli&amp;FlowerThrips&amp;SeedBugs.xlsx]February&amp;March_Yield_Data'!$Y$44:$Y$51</c:f>
              <c:numCache>
                <c:formatCode>General</c:formatCode>
                <c:ptCount val="8"/>
                <c:pt idx="0">
                  <c:v>3.1908369408369407E-2</c:v>
                </c:pt>
                <c:pt idx="1">
                  <c:v>0.12608614407175558</c:v>
                </c:pt>
                <c:pt idx="2">
                  <c:v>4.1559591191999375E-2</c:v>
                </c:pt>
                <c:pt idx="3">
                  <c:v>2.975526428975446E-2</c:v>
                </c:pt>
                <c:pt idx="4">
                  <c:v>3.9543465175281109E-2</c:v>
                </c:pt>
                <c:pt idx="5">
                  <c:v>5.8308052194890166E-2</c:v>
                </c:pt>
                <c:pt idx="6">
                  <c:v>7.89365254960855E-2</c:v>
                </c:pt>
                <c:pt idx="7">
                  <c:v>3.8302787613316638E-2</c:v>
                </c:pt>
              </c:numCache>
            </c:numRef>
          </c:val>
        </c:ser>
        <c:ser>
          <c:idx val="6"/>
          <c:order val="6"/>
          <c:tx>
            <c:strRef>
              <c:f>'[Chilli&amp;FlowerThrips&amp;SeedBugs.xlsx]February&amp;March_Yield_Data'!$X$52</c:f>
              <c:strCache>
                <c:ptCount val="1"/>
                <c:pt idx="0">
                  <c:v>Grandevo-Radiant-Venerate</c:v>
                </c:pt>
              </c:strCache>
            </c:strRef>
          </c:tx>
          <c:spPr>
            <a:solidFill>
              <a:schemeClr val="accent1">
                <a:lumMod val="60000"/>
              </a:schemeClr>
            </a:solidFill>
            <a:ln>
              <a:noFill/>
            </a:ln>
            <a:effectLst/>
          </c:spPr>
          <c:invertIfNegative val="0"/>
          <c:cat>
            <c:numRef>
              <c:f>'[Chilli&amp;FlowerThrips&amp;SeedBugs.xlsx]February&amp;March_Yield_Data'!$V$4:$V$11</c:f>
              <c:numCache>
                <c:formatCode>[$-409]d\-mmm;@</c:formatCode>
                <c:ptCount val="8"/>
                <c:pt idx="0">
                  <c:v>42783</c:v>
                </c:pt>
                <c:pt idx="1">
                  <c:v>42787</c:v>
                </c:pt>
                <c:pt idx="2">
                  <c:v>42793</c:v>
                </c:pt>
                <c:pt idx="3">
                  <c:v>42796</c:v>
                </c:pt>
                <c:pt idx="4">
                  <c:v>42803</c:v>
                </c:pt>
                <c:pt idx="5" formatCode="d\-mmm">
                  <c:v>42807</c:v>
                </c:pt>
                <c:pt idx="6" formatCode="d\-mmm">
                  <c:v>42810</c:v>
                </c:pt>
                <c:pt idx="7" formatCode="d\-mmm">
                  <c:v>42815</c:v>
                </c:pt>
              </c:numCache>
            </c:numRef>
          </c:cat>
          <c:val>
            <c:numRef>
              <c:f>'[Chilli&amp;FlowerThrips&amp;SeedBugs.xlsx]February&amp;March_Yield_Data'!$Y$52:$Y$59</c:f>
              <c:numCache>
                <c:formatCode>General</c:formatCode>
                <c:ptCount val="8"/>
                <c:pt idx="0">
                  <c:v>4.6216385584555507E-2</c:v>
                </c:pt>
                <c:pt idx="1">
                  <c:v>2.1449628300435786E-2</c:v>
                </c:pt>
                <c:pt idx="2">
                  <c:v>1.3210482714028813E-2</c:v>
                </c:pt>
                <c:pt idx="3">
                  <c:v>3.4040415951972554E-2</c:v>
                </c:pt>
                <c:pt idx="4">
                  <c:v>9.8039215686274508E-3</c:v>
                </c:pt>
                <c:pt idx="5">
                  <c:v>0</c:v>
                </c:pt>
                <c:pt idx="6">
                  <c:v>2.116977225672878E-2</c:v>
                </c:pt>
                <c:pt idx="7">
                  <c:v>1.7902106613774546E-2</c:v>
                </c:pt>
              </c:numCache>
            </c:numRef>
          </c:val>
        </c:ser>
        <c:ser>
          <c:idx val="7"/>
          <c:order val="7"/>
          <c:tx>
            <c:strRef>
              <c:f>'[Chilli&amp;FlowerThrips&amp;SeedBugs.xlsx]February&amp;March_Yield_Data'!$X$60</c:f>
              <c:strCache>
                <c:ptCount val="1"/>
                <c:pt idx="0">
                  <c:v>Minecto Pro</c:v>
                </c:pt>
              </c:strCache>
            </c:strRef>
          </c:tx>
          <c:spPr>
            <a:solidFill>
              <a:schemeClr val="accent2">
                <a:lumMod val="60000"/>
              </a:schemeClr>
            </a:solidFill>
            <a:ln>
              <a:noFill/>
            </a:ln>
            <a:effectLst/>
          </c:spPr>
          <c:invertIfNegative val="0"/>
          <c:cat>
            <c:numRef>
              <c:f>'[Chilli&amp;FlowerThrips&amp;SeedBugs.xlsx]February&amp;March_Yield_Data'!$V$4:$V$11</c:f>
              <c:numCache>
                <c:formatCode>[$-409]d\-mmm;@</c:formatCode>
                <c:ptCount val="8"/>
                <c:pt idx="0">
                  <c:v>42783</c:v>
                </c:pt>
                <c:pt idx="1">
                  <c:v>42787</c:v>
                </c:pt>
                <c:pt idx="2">
                  <c:v>42793</c:v>
                </c:pt>
                <c:pt idx="3">
                  <c:v>42796</c:v>
                </c:pt>
                <c:pt idx="4">
                  <c:v>42803</c:v>
                </c:pt>
                <c:pt idx="5" formatCode="d\-mmm">
                  <c:v>42807</c:v>
                </c:pt>
                <c:pt idx="6" formatCode="d\-mmm">
                  <c:v>42810</c:v>
                </c:pt>
                <c:pt idx="7" formatCode="d\-mmm">
                  <c:v>42815</c:v>
                </c:pt>
              </c:numCache>
            </c:numRef>
          </c:cat>
          <c:val>
            <c:numRef>
              <c:f>'[Chilli&amp;FlowerThrips&amp;SeedBugs.xlsx]February&amp;March_Yield_Data'!$Y$60:$Y$67</c:f>
              <c:numCache>
                <c:formatCode>General</c:formatCode>
                <c:ptCount val="8"/>
                <c:pt idx="0">
                  <c:v>1.0416666666666666E-2</c:v>
                </c:pt>
                <c:pt idx="1">
                  <c:v>2.8838778953827277E-2</c:v>
                </c:pt>
                <c:pt idx="2">
                  <c:v>1.0664967162044701E-2</c:v>
                </c:pt>
                <c:pt idx="3">
                  <c:v>0</c:v>
                </c:pt>
                <c:pt idx="4">
                  <c:v>3.8605413773652717E-3</c:v>
                </c:pt>
                <c:pt idx="5">
                  <c:v>1.8982895289515498E-2</c:v>
                </c:pt>
                <c:pt idx="6">
                  <c:v>1.6911543476080634E-2</c:v>
                </c:pt>
                <c:pt idx="7">
                  <c:v>1.3996181242613695E-2</c:v>
                </c:pt>
              </c:numCache>
            </c:numRef>
          </c:val>
        </c:ser>
        <c:ser>
          <c:idx val="8"/>
          <c:order val="8"/>
          <c:tx>
            <c:strRef>
              <c:f>'[Chilli&amp;FlowerThrips&amp;SeedBugs.xlsx]February&amp;March_Yield_Data'!$X$68</c:f>
              <c:strCache>
                <c:ptCount val="1"/>
                <c:pt idx="0">
                  <c:v>Radiant</c:v>
                </c:pt>
              </c:strCache>
            </c:strRef>
          </c:tx>
          <c:spPr>
            <a:solidFill>
              <a:schemeClr val="accent3">
                <a:lumMod val="60000"/>
              </a:schemeClr>
            </a:solidFill>
            <a:ln>
              <a:noFill/>
            </a:ln>
            <a:effectLst/>
          </c:spPr>
          <c:invertIfNegative val="0"/>
          <c:cat>
            <c:numRef>
              <c:f>'[Chilli&amp;FlowerThrips&amp;SeedBugs.xlsx]February&amp;March_Yield_Data'!$V$4:$V$11</c:f>
              <c:numCache>
                <c:formatCode>[$-409]d\-mmm;@</c:formatCode>
                <c:ptCount val="8"/>
                <c:pt idx="0">
                  <c:v>42783</c:v>
                </c:pt>
                <c:pt idx="1">
                  <c:v>42787</c:v>
                </c:pt>
                <c:pt idx="2">
                  <c:v>42793</c:v>
                </c:pt>
                <c:pt idx="3">
                  <c:v>42796</c:v>
                </c:pt>
                <c:pt idx="4">
                  <c:v>42803</c:v>
                </c:pt>
                <c:pt idx="5" formatCode="d\-mmm">
                  <c:v>42807</c:v>
                </c:pt>
                <c:pt idx="6" formatCode="d\-mmm">
                  <c:v>42810</c:v>
                </c:pt>
                <c:pt idx="7" formatCode="d\-mmm">
                  <c:v>42815</c:v>
                </c:pt>
              </c:numCache>
            </c:numRef>
          </c:cat>
          <c:val>
            <c:numRef>
              <c:f>'[Chilli&amp;FlowerThrips&amp;SeedBugs.xlsx]February&amp;March_Yield_Data'!$Y$68:$Y$75</c:f>
              <c:numCache>
                <c:formatCode>General</c:formatCode>
                <c:ptCount val="8"/>
                <c:pt idx="0">
                  <c:v>9.8378752395145846E-2</c:v>
                </c:pt>
                <c:pt idx="1">
                  <c:v>5.7142857142857143E-3</c:v>
                </c:pt>
                <c:pt idx="2">
                  <c:v>1.2820512820512821E-3</c:v>
                </c:pt>
                <c:pt idx="3">
                  <c:v>5.1785975699019174E-3</c:v>
                </c:pt>
                <c:pt idx="4">
                  <c:v>5.8403765115710099E-3</c:v>
                </c:pt>
                <c:pt idx="5">
                  <c:v>1.2654105044753793E-2</c:v>
                </c:pt>
                <c:pt idx="6">
                  <c:v>4.1808816643253734E-3</c:v>
                </c:pt>
                <c:pt idx="7">
                  <c:v>1.0018167381127374E-2</c:v>
                </c:pt>
              </c:numCache>
            </c:numRef>
          </c:val>
        </c:ser>
        <c:ser>
          <c:idx val="9"/>
          <c:order val="9"/>
          <c:tx>
            <c:strRef>
              <c:f>'[Chilli&amp;FlowerThrips&amp;SeedBugs.xlsx]February&amp;March_Yield_Data'!$X$76</c:f>
              <c:strCache>
                <c:ptCount val="1"/>
                <c:pt idx="0">
                  <c:v>Closer</c:v>
                </c:pt>
              </c:strCache>
            </c:strRef>
          </c:tx>
          <c:spPr>
            <a:solidFill>
              <a:schemeClr val="accent4">
                <a:lumMod val="60000"/>
              </a:schemeClr>
            </a:solidFill>
            <a:ln>
              <a:noFill/>
            </a:ln>
            <a:effectLst/>
          </c:spPr>
          <c:invertIfNegative val="0"/>
          <c:cat>
            <c:numRef>
              <c:f>'[Chilli&amp;FlowerThrips&amp;SeedBugs.xlsx]February&amp;March_Yield_Data'!$V$4:$V$11</c:f>
              <c:numCache>
                <c:formatCode>[$-409]d\-mmm;@</c:formatCode>
                <c:ptCount val="8"/>
                <c:pt idx="0">
                  <c:v>42783</c:v>
                </c:pt>
                <c:pt idx="1">
                  <c:v>42787</c:v>
                </c:pt>
                <c:pt idx="2">
                  <c:v>42793</c:v>
                </c:pt>
                <c:pt idx="3">
                  <c:v>42796</c:v>
                </c:pt>
                <c:pt idx="4">
                  <c:v>42803</c:v>
                </c:pt>
                <c:pt idx="5" formatCode="d\-mmm">
                  <c:v>42807</c:v>
                </c:pt>
                <c:pt idx="6" formatCode="d\-mmm">
                  <c:v>42810</c:v>
                </c:pt>
                <c:pt idx="7" formatCode="d\-mmm">
                  <c:v>42815</c:v>
                </c:pt>
              </c:numCache>
            </c:numRef>
          </c:cat>
          <c:val>
            <c:numRef>
              <c:f>'[Chilli&amp;FlowerThrips&amp;SeedBugs.xlsx]February&amp;March_Yield_Data'!$Y$76:$Y$83</c:f>
              <c:numCache>
                <c:formatCode>General</c:formatCode>
                <c:ptCount val="8"/>
                <c:pt idx="0">
                  <c:v>0.12000532035785863</c:v>
                </c:pt>
                <c:pt idx="1">
                  <c:v>0.12968522700407986</c:v>
                </c:pt>
                <c:pt idx="2">
                  <c:v>0.25274928048800499</c:v>
                </c:pt>
                <c:pt idx="3">
                  <c:v>0.26411328701283998</c:v>
                </c:pt>
                <c:pt idx="4">
                  <c:v>0.35742647593547228</c:v>
                </c:pt>
                <c:pt idx="5">
                  <c:v>0.49227914000878903</c:v>
                </c:pt>
                <c:pt idx="6">
                  <c:v>0.6105658424818261</c:v>
                </c:pt>
                <c:pt idx="7">
                  <c:v>0.66053012375274034</c:v>
                </c:pt>
              </c:numCache>
            </c:numRef>
          </c:val>
        </c:ser>
        <c:ser>
          <c:idx val="10"/>
          <c:order val="10"/>
          <c:tx>
            <c:strRef>
              <c:f>'[Chilli&amp;FlowerThrips&amp;SeedBugs.xlsx]February&amp;March_Yield_Data'!$X$84</c:f>
              <c:strCache>
                <c:ptCount val="1"/>
                <c:pt idx="0">
                  <c:v>Radiant-Closer-Radiant</c:v>
                </c:pt>
              </c:strCache>
            </c:strRef>
          </c:tx>
          <c:spPr>
            <a:solidFill>
              <a:schemeClr val="accent5">
                <a:lumMod val="60000"/>
              </a:schemeClr>
            </a:solidFill>
            <a:ln>
              <a:noFill/>
            </a:ln>
            <a:effectLst/>
          </c:spPr>
          <c:invertIfNegative val="0"/>
          <c:cat>
            <c:numRef>
              <c:f>'[Chilli&amp;FlowerThrips&amp;SeedBugs.xlsx]February&amp;March_Yield_Data'!$V$4:$V$11</c:f>
              <c:numCache>
                <c:formatCode>[$-409]d\-mmm;@</c:formatCode>
                <c:ptCount val="8"/>
                <c:pt idx="0">
                  <c:v>42783</c:v>
                </c:pt>
                <c:pt idx="1">
                  <c:v>42787</c:v>
                </c:pt>
                <c:pt idx="2">
                  <c:v>42793</c:v>
                </c:pt>
                <c:pt idx="3">
                  <c:v>42796</c:v>
                </c:pt>
                <c:pt idx="4">
                  <c:v>42803</c:v>
                </c:pt>
                <c:pt idx="5" formatCode="d\-mmm">
                  <c:v>42807</c:v>
                </c:pt>
                <c:pt idx="6" formatCode="d\-mmm">
                  <c:v>42810</c:v>
                </c:pt>
                <c:pt idx="7" formatCode="d\-mmm">
                  <c:v>42815</c:v>
                </c:pt>
              </c:numCache>
            </c:numRef>
          </c:cat>
          <c:val>
            <c:numRef>
              <c:f>'[Chilli&amp;FlowerThrips&amp;SeedBugs.xlsx]February&amp;March_Yield_Data'!$Y$84:$Y$91</c:f>
              <c:numCache>
                <c:formatCode>General</c:formatCode>
                <c:ptCount val="8"/>
                <c:pt idx="0">
                  <c:v>4.3103448275862072E-2</c:v>
                </c:pt>
                <c:pt idx="1">
                  <c:v>3.5087719298245615E-3</c:v>
                </c:pt>
                <c:pt idx="2">
                  <c:v>1.1182301740812379E-2</c:v>
                </c:pt>
                <c:pt idx="3">
                  <c:v>2.5142686182454202E-3</c:v>
                </c:pt>
                <c:pt idx="4">
                  <c:v>9.6899224806201549E-4</c:v>
                </c:pt>
                <c:pt idx="5">
                  <c:v>1.6436019586780239E-2</c:v>
                </c:pt>
                <c:pt idx="6">
                  <c:v>4.6162355343771274E-3</c:v>
                </c:pt>
                <c:pt idx="7">
                  <c:v>3.8164556962025316E-2</c:v>
                </c:pt>
              </c:numCache>
            </c:numRef>
          </c:val>
        </c:ser>
        <c:ser>
          <c:idx val="11"/>
          <c:order val="11"/>
          <c:tx>
            <c:strRef>
              <c:f>'[Chilli&amp;FlowerThrips&amp;SeedBugs.xlsx]February&amp;March_Yield_Data'!$X$92</c:f>
              <c:strCache>
                <c:ptCount val="1"/>
                <c:pt idx="0">
                  <c:v>Control</c:v>
                </c:pt>
              </c:strCache>
            </c:strRef>
          </c:tx>
          <c:spPr>
            <a:solidFill>
              <a:schemeClr val="accent6">
                <a:lumMod val="60000"/>
              </a:schemeClr>
            </a:solidFill>
            <a:ln>
              <a:noFill/>
            </a:ln>
            <a:effectLst/>
          </c:spPr>
          <c:invertIfNegative val="0"/>
          <c:cat>
            <c:numRef>
              <c:f>'[Chilli&amp;FlowerThrips&amp;SeedBugs.xlsx]February&amp;March_Yield_Data'!$V$4:$V$11</c:f>
              <c:numCache>
                <c:formatCode>[$-409]d\-mmm;@</c:formatCode>
                <c:ptCount val="8"/>
                <c:pt idx="0">
                  <c:v>42783</c:v>
                </c:pt>
                <c:pt idx="1">
                  <c:v>42787</c:v>
                </c:pt>
                <c:pt idx="2">
                  <c:v>42793</c:v>
                </c:pt>
                <c:pt idx="3">
                  <c:v>42796</c:v>
                </c:pt>
                <c:pt idx="4">
                  <c:v>42803</c:v>
                </c:pt>
                <c:pt idx="5" formatCode="d\-mmm">
                  <c:v>42807</c:v>
                </c:pt>
                <c:pt idx="6" formatCode="d\-mmm">
                  <c:v>42810</c:v>
                </c:pt>
                <c:pt idx="7" formatCode="d\-mmm">
                  <c:v>42815</c:v>
                </c:pt>
              </c:numCache>
            </c:numRef>
          </c:cat>
          <c:val>
            <c:numRef>
              <c:f>'[Chilli&amp;FlowerThrips&amp;SeedBugs.xlsx]February&amp;March_Yield_Data'!$Y$92:$Y$99</c:f>
              <c:numCache>
                <c:formatCode>General</c:formatCode>
                <c:ptCount val="8"/>
                <c:pt idx="0">
                  <c:v>0.10546072496588567</c:v>
                </c:pt>
                <c:pt idx="1">
                  <c:v>0.14266474266474266</c:v>
                </c:pt>
                <c:pt idx="2">
                  <c:v>0.34277334151225047</c:v>
                </c:pt>
                <c:pt idx="3">
                  <c:v>0.31397243548811493</c:v>
                </c:pt>
                <c:pt idx="4">
                  <c:v>0.41583663468469617</c:v>
                </c:pt>
                <c:pt idx="5">
                  <c:v>0.55901582315989096</c:v>
                </c:pt>
                <c:pt idx="6">
                  <c:v>0.67087296591420231</c:v>
                </c:pt>
                <c:pt idx="7">
                  <c:v>0.66020143851539004</c:v>
                </c:pt>
              </c:numCache>
            </c:numRef>
          </c:val>
        </c:ser>
        <c:dLbls>
          <c:showLegendKey val="0"/>
          <c:showVal val="0"/>
          <c:showCatName val="0"/>
          <c:showSerName val="0"/>
          <c:showPercent val="0"/>
          <c:showBubbleSize val="0"/>
        </c:dLbls>
        <c:gapWidth val="219"/>
        <c:overlap val="-27"/>
        <c:axId val="178171488"/>
        <c:axId val="178171880"/>
      </c:barChart>
      <c:catAx>
        <c:axId val="178171488"/>
        <c:scaling>
          <c:orientation val="minMax"/>
        </c:scaling>
        <c:delete val="0"/>
        <c:axPos val="b"/>
        <c:numFmt formatCode="[$-409]d\-mmm;@"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78171880"/>
        <c:crosses val="autoZero"/>
        <c:auto val="0"/>
        <c:lblAlgn val="ctr"/>
        <c:lblOffset val="100"/>
        <c:noMultiLvlLbl val="0"/>
      </c:catAx>
      <c:valAx>
        <c:axId val="1781718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sz="1800" dirty="0">
                    <a:solidFill>
                      <a:schemeClr val="tx1"/>
                    </a:solidFill>
                  </a:rPr>
                  <a:t>Cracked &amp; bronzed strawberries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ln>
                  <a:noFill/>
                </a:ln>
                <a:solidFill>
                  <a:schemeClr val="tx1"/>
                </a:solidFill>
                <a:latin typeface="+mn-lt"/>
                <a:ea typeface="+mn-ea"/>
                <a:cs typeface="+mn-cs"/>
              </a:defRPr>
            </a:pPr>
            <a:endParaRPr lang="en-US"/>
          </a:p>
        </c:txPr>
        <c:crossAx val="178171488"/>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217338248705861"/>
          <c:y val="2.0247237160091816E-2"/>
          <c:w val="0.63915256922411612"/>
          <c:h val="0.8733654452699946"/>
        </c:manualLayout>
      </c:layout>
      <c:lineChart>
        <c:grouping val="standard"/>
        <c:varyColors val="0"/>
        <c:ser>
          <c:idx val="8"/>
          <c:order val="0"/>
          <c:tx>
            <c:strRef>
              <c:f>[InsecticideAssay_PameraSeedBug.xlsx]Data!$L$25</c:f>
              <c:strCache>
                <c:ptCount val="1"/>
                <c:pt idx="0">
                  <c:v>Radiant-high rate</c:v>
                </c:pt>
              </c:strCache>
            </c:strRef>
          </c:tx>
          <c:spPr>
            <a:ln w="19050"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[InsecticideAssay_PameraSeedBug.xlsx]Data!$M$20:$O$20</c:f>
              <c:strCache>
                <c:ptCount val="3"/>
                <c:pt idx="0">
                  <c:v>24h</c:v>
                </c:pt>
                <c:pt idx="1">
                  <c:v>48h</c:v>
                </c:pt>
                <c:pt idx="2">
                  <c:v>72h</c:v>
                </c:pt>
              </c:strCache>
            </c:strRef>
          </c:cat>
          <c:val>
            <c:numRef>
              <c:f>[InsecticideAssay_PameraSeedBug.xlsx]Data!$M$25:$O$25</c:f>
              <c:numCache>
                <c:formatCode>General</c:formatCode>
                <c:ptCount val="3"/>
                <c:pt idx="0">
                  <c:v>0.39999999999999997</c:v>
                </c:pt>
                <c:pt idx="1">
                  <c:v>0.66666666666666663</c:v>
                </c:pt>
                <c:pt idx="2">
                  <c:v>0.83333333333333337</c:v>
                </c:pt>
              </c:numCache>
            </c:numRef>
          </c:val>
          <c:smooth val="0"/>
          <c:extLst xmlns:c16r2="http://schemas.microsoft.com/office/drawing/2015/06/chart"/>
        </c:ser>
        <c:ser>
          <c:idx val="7"/>
          <c:order val="1"/>
          <c:tx>
            <c:strRef>
              <c:f>[InsecticideAssay_PameraSeedBug.xlsx]Data!$L$26</c:f>
              <c:strCache>
                <c:ptCount val="1"/>
                <c:pt idx="0">
                  <c:v>Radiant-low rate</c:v>
                </c:pt>
              </c:strCache>
            </c:strRef>
          </c:tx>
          <c:spPr>
            <a:ln w="19050"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[InsecticideAssay_PameraSeedBug.xlsx]Data!$M$20:$O$20</c:f>
              <c:strCache>
                <c:ptCount val="3"/>
                <c:pt idx="0">
                  <c:v>24h</c:v>
                </c:pt>
                <c:pt idx="1">
                  <c:v>48h</c:v>
                </c:pt>
                <c:pt idx="2">
                  <c:v>72h</c:v>
                </c:pt>
              </c:strCache>
            </c:strRef>
          </c:cat>
          <c:val>
            <c:numRef>
              <c:f>[InsecticideAssay_PameraSeedBug.xlsx]Data!$M$26:$O$26</c:f>
              <c:numCache>
                <c:formatCode>General</c:formatCode>
                <c:ptCount val="3"/>
                <c:pt idx="0">
                  <c:v>0.46666666666666673</c:v>
                </c:pt>
                <c:pt idx="1">
                  <c:v>0.73333333333333328</c:v>
                </c:pt>
                <c:pt idx="2">
                  <c:v>0.89999999999999991</c:v>
                </c:pt>
              </c:numCache>
            </c:numRef>
          </c:val>
          <c:smooth val="0"/>
          <c:extLst xmlns:c16r2="http://schemas.microsoft.com/office/drawing/2015/06/chart"/>
        </c:ser>
        <c:ser>
          <c:idx val="4"/>
          <c:order val="2"/>
          <c:tx>
            <c:strRef>
              <c:f>[InsecticideAssay_PameraSeedBug.xlsx]Data!$L$28</c:f>
              <c:strCache>
                <c:ptCount val="1"/>
                <c:pt idx="0">
                  <c:v>Trilogy</c:v>
                </c:pt>
              </c:strCache>
            </c:strRef>
          </c:tx>
          <c:spPr>
            <a:ln w="19050" cap="rnd">
              <a:solidFill>
                <a:schemeClr val="accent5"/>
              </a:solidFill>
              <a:round/>
            </a:ln>
            <a:effectLst/>
          </c:spPr>
          <c:marker>
            <c:symbol val="circle"/>
            <c:size val="5"/>
            <c:spPr>
              <a:solidFill>
                <a:schemeClr val="accent5"/>
              </a:solidFill>
              <a:ln w="9525">
                <a:solidFill>
                  <a:schemeClr val="accent5"/>
                </a:solidFill>
              </a:ln>
              <a:effectLst/>
            </c:spPr>
          </c:marker>
          <c:cat>
            <c:strRef>
              <c:f>[InsecticideAssay_PameraSeedBug.xlsx]Data!$M$20:$O$20</c:f>
              <c:strCache>
                <c:ptCount val="3"/>
                <c:pt idx="0">
                  <c:v>24h</c:v>
                </c:pt>
                <c:pt idx="1">
                  <c:v>48h</c:v>
                </c:pt>
                <c:pt idx="2">
                  <c:v>72h</c:v>
                </c:pt>
              </c:strCache>
            </c:strRef>
          </c:cat>
          <c:val>
            <c:numRef>
              <c:f>[InsecticideAssay_PameraSeedBug.xlsx]Data!$M$28:$O$28</c:f>
              <c:numCache>
                <c:formatCode>General</c:formatCode>
                <c:ptCount val="3"/>
                <c:pt idx="0">
                  <c:v>0.3666666666666667</c:v>
                </c:pt>
                <c:pt idx="1">
                  <c:v>0.56666666666666676</c:v>
                </c:pt>
                <c:pt idx="2">
                  <c:v>0.87222222222222223</c:v>
                </c:pt>
              </c:numCache>
            </c:numRef>
          </c:val>
          <c:smooth val="0"/>
          <c:extLst xmlns:c16r2="http://schemas.microsoft.com/office/drawing/2015/06/chart"/>
        </c:ser>
        <c:ser>
          <c:idx val="6"/>
          <c:order val="3"/>
          <c:tx>
            <c:strRef>
              <c:f>[InsecticideAssay_PameraSeedBug.xlsx]Data!$L$27</c:f>
              <c:strCache>
                <c:ptCount val="1"/>
                <c:pt idx="0">
                  <c:v>Sivanto</c:v>
                </c:pt>
              </c:strCache>
            </c:strRef>
          </c:tx>
          <c:spPr>
            <a:ln w="19050"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[InsecticideAssay_PameraSeedBug.xlsx]Data!$M$20:$O$20</c:f>
              <c:strCache>
                <c:ptCount val="3"/>
                <c:pt idx="0">
                  <c:v>24h</c:v>
                </c:pt>
                <c:pt idx="1">
                  <c:v>48h</c:v>
                </c:pt>
                <c:pt idx="2">
                  <c:v>72h</c:v>
                </c:pt>
              </c:strCache>
            </c:strRef>
          </c:cat>
          <c:val>
            <c:numRef>
              <c:f>[InsecticideAssay_PameraSeedBug.xlsx]Data!$M$27:$O$27</c:f>
              <c:numCache>
                <c:formatCode>General</c:formatCode>
                <c:ptCount val="3"/>
                <c:pt idx="0">
                  <c:v>0.26666666666666666</c:v>
                </c:pt>
                <c:pt idx="1">
                  <c:v>0.43333333333333329</c:v>
                </c:pt>
                <c:pt idx="2">
                  <c:v>0.6</c:v>
                </c:pt>
              </c:numCache>
            </c:numRef>
          </c:val>
          <c:smooth val="0"/>
          <c:extLst xmlns:c16r2="http://schemas.microsoft.com/office/drawing/2015/06/chart"/>
        </c:ser>
        <c:ser>
          <c:idx val="0"/>
          <c:order val="4"/>
          <c:tx>
            <c:strRef>
              <c:f>[InsecticideAssay_PameraSeedBug.xlsx]Data!$L$21</c:f>
              <c:strCache>
                <c:ptCount val="1"/>
                <c:pt idx="0">
                  <c:v>Beleaf</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cat>
            <c:strRef>
              <c:f>[InsecticideAssay_PameraSeedBug.xlsx]Data!$M$20:$O$20</c:f>
              <c:strCache>
                <c:ptCount val="3"/>
                <c:pt idx="0">
                  <c:v>24h</c:v>
                </c:pt>
                <c:pt idx="1">
                  <c:v>48h</c:v>
                </c:pt>
                <c:pt idx="2">
                  <c:v>72h</c:v>
                </c:pt>
              </c:strCache>
            </c:strRef>
          </c:cat>
          <c:val>
            <c:numRef>
              <c:f>[InsecticideAssay_PameraSeedBug.xlsx]Data!$M$21:$O$21</c:f>
              <c:numCache>
                <c:formatCode>General</c:formatCode>
                <c:ptCount val="3"/>
                <c:pt idx="0">
                  <c:v>0.10000000000000002</c:v>
                </c:pt>
                <c:pt idx="1">
                  <c:v>0.13333333333333333</c:v>
                </c:pt>
                <c:pt idx="2">
                  <c:v>0.33333333333333331</c:v>
                </c:pt>
              </c:numCache>
            </c:numRef>
          </c:val>
          <c:smooth val="0"/>
          <c:extLst xmlns:c16r2="http://schemas.microsoft.com/office/drawing/2015/06/chart"/>
        </c:ser>
        <c:ser>
          <c:idx val="5"/>
          <c:order val="5"/>
          <c:tx>
            <c:strRef>
              <c:f>[InsecticideAssay_PameraSeedBug.xlsx]Data!$L$29</c:f>
              <c:strCache>
                <c:ptCount val="1"/>
                <c:pt idx="0">
                  <c:v>Venerate</c:v>
                </c:pt>
              </c:strCache>
            </c:strRef>
          </c:tx>
          <c:spPr>
            <a:ln w="19050" cap="rnd">
              <a:solidFill>
                <a:schemeClr val="accent6"/>
              </a:solidFill>
              <a:round/>
            </a:ln>
            <a:effectLst/>
          </c:spPr>
          <c:marker>
            <c:symbol val="circle"/>
            <c:size val="5"/>
            <c:spPr>
              <a:solidFill>
                <a:schemeClr val="accent6"/>
              </a:solidFill>
              <a:ln w="9525">
                <a:solidFill>
                  <a:schemeClr val="accent6"/>
                </a:solidFill>
              </a:ln>
              <a:effectLst/>
            </c:spPr>
          </c:marker>
          <c:cat>
            <c:strRef>
              <c:f>[InsecticideAssay_PameraSeedBug.xlsx]Data!$M$20:$O$20</c:f>
              <c:strCache>
                <c:ptCount val="3"/>
                <c:pt idx="0">
                  <c:v>24h</c:v>
                </c:pt>
                <c:pt idx="1">
                  <c:v>48h</c:v>
                </c:pt>
                <c:pt idx="2">
                  <c:v>72h</c:v>
                </c:pt>
              </c:strCache>
            </c:strRef>
          </c:cat>
          <c:val>
            <c:numRef>
              <c:f>[InsecticideAssay_PameraSeedBug.xlsx]Data!$M$29:$O$29</c:f>
              <c:numCache>
                <c:formatCode>General</c:formatCode>
                <c:ptCount val="3"/>
                <c:pt idx="0">
                  <c:v>3.3333333333333333E-2</c:v>
                </c:pt>
                <c:pt idx="1">
                  <c:v>0.10000000000000002</c:v>
                </c:pt>
                <c:pt idx="2">
                  <c:v>0.16666666666666666</c:v>
                </c:pt>
              </c:numCache>
            </c:numRef>
          </c:val>
          <c:smooth val="0"/>
          <c:extLst xmlns:c16r2="http://schemas.microsoft.com/office/drawing/2015/06/chart"/>
        </c:ser>
        <c:ser>
          <c:idx val="3"/>
          <c:order val="6"/>
          <c:tx>
            <c:strRef>
              <c:f>[InsecticideAssay_PameraSeedBug.xlsx]Data!$L$24</c:f>
              <c:strCache>
                <c:ptCount val="1"/>
                <c:pt idx="0">
                  <c:v>Grandevo</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cat>
            <c:strRef>
              <c:f>[InsecticideAssay_PameraSeedBug.xlsx]Data!$M$20:$O$20</c:f>
              <c:strCache>
                <c:ptCount val="3"/>
                <c:pt idx="0">
                  <c:v>24h</c:v>
                </c:pt>
                <c:pt idx="1">
                  <c:v>48h</c:v>
                </c:pt>
                <c:pt idx="2">
                  <c:v>72h</c:v>
                </c:pt>
              </c:strCache>
            </c:strRef>
          </c:cat>
          <c:val>
            <c:numRef>
              <c:f>[InsecticideAssay_PameraSeedBug.xlsx]Data!$M$24:$O$24</c:f>
              <c:numCache>
                <c:formatCode>General</c:formatCode>
                <c:ptCount val="3"/>
                <c:pt idx="0">
                  <c:v>0</c:v>
                </c:pt>
                <c:pt idx="1">
                  <c:v>6.6666666666666666E-2</c:v>
                </c:pt>
                <c:pt idx="2">
                  <c:v>0.16666666666666666</c:v>
                </c:pt>
              </c:numCache>
            </c:numRef>
          </c:val>
          <c:smooth val="0"/>
          <c:extLst xmlns:c16r2="http://schemas.microsoft.com/office/drawing/2015/06/chart"/>
        </c:ser>
        <c:ser>
          <c:idx val="2"/>
          <c:order val="7"/>
          <c:tx>
            <c:strRef>
              <c:f>[InsecticideAssay_PameraSeedBug.xlsx]Data!$L$23</c:f>
              <c:strCache>
                <c:ptCount val="1"/>
                <c:pt idx="0">
                  <c:v>Control + Induce</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cat>
            <c:strRef>
              <c:f>[InsecticideAssay_PameraSeedBug.xlsx]Data!$M$20:$O$20</c:f>
              <c:strCache>
                <c:ptCount val="3"/>
                <c:pt idx="0">
                  <c:v>24h</c:v>
                </c:pt>
                <c:pt idx="1">
                  <c:v>48h</c:v>
                </c:pt>
                <c:pt idx="2">
                  <c:v>72h</c:v>
                </c:pt>
              </c:strCache>
            </c:strRef>
          </c:cat>
          <c:val>
            <c:numRef>
              <c:f>[InsecticideAssay_PameraSeedBug.xlsx]Data!$M$23:$O$23</c:f>
              <c:numCache>
                <c:formatCode>General</c:formatCode>
                <c:ptCount val="3"/>
                <c:pt idx="0">
                  <c:v>3.3333333333333333E-2</c:v>
                </c:pt>
                <c:pt idx="1">
                  <c:v>0.13333333333333333</c:v>
                </c:pt>
                <c:pt idx="2">
                  <c:v>0.35555555555555562</c:v>
                </c:pt>
              </c:numCache>
            </c:numRef>
          </c:val>
          <c:smooth val="0"/>
          <c:extLst xmlns:c16r2="http://schemas.microsoft.com/office/drawing/2015/06/chart"/>
        </c:ser>
        <c:ser>
          <c:idx val="1"/>
          <c:order val="8"/>
          <c:tx>
            <c:strRef>
              <c:f>[InsecticideAssay_PameraSeedBug.xlsx]Data!$L$22</c:f>
              <c:strCache>
                <c:ptCount val="1"/>
                <c:pt idx="0">
                  <c:v>Control</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cat>
            <c:strRef>
              <c:f>[InsecticideAssay_PameraSeedBug.xlsx]Data!$M$20:$O$20</c:f>
              <c:strCache>
                <c:ptCount val="3"/>
                <c:pt idx="0">
                  <c:v>24h</c:v>
                </c:pt>
                <c:pt idx="1">
                  <c:v>48h</c:v>
                </c:pt>
                <c:pt idx="2">
                  <c:v>72h</c:v>
                </c:pt>
              </c:strCache>
            </c:strRef>
          </c:cat>
          <c:val>
            <c:numRef>
              <c:f>[InsecticideAssay_PameraSeedBug.xlsx]Data!$M$22:$O$22</c:f>
              <c:numCache>
                <c:formatCode>General</c:formatCode>
                <c:ptCount val="3"/>
                <c:pt idx="0">
                  <c:v>0</c:v>
                </c:pt>
                <c:pt idx="1">
                  <c:v>3.3333333333333333E-2</c:v>
                </c:pt>
                <c:pt idx="2">
                  <c:v>0.10000000000000002</c:v>
                </c:pt>
              </c:numCache>
            </c:numRef>
          </c:val>
          <c:smooth val="0"/>
          <c:extLst xmlns:c16r2="http://schemas.microsoft.com/office/drawing/2015/06/chart"/>
        </c:ser>
        <c:dLbls>
          <c:showLegendKey val="0"/>
          <c:showVal val="0"/>
          <c:showCatName val="0"/>
          <c:showSerName val="0"/>
          <c:showPercent val="0"/>
          <c:showBubbleSize val="0"/>
        </c:dLbls>
        <c:marker val="1"/>
        <c:smooth val="0"/>
        <c:axId val="178173056"/>
        <c:axId val="178173448"/>
      </c:lineChart>
      <c:catAx>
        <c:axId val="178173056"/>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78173448"/>
        <c:crosses val="autoZero"/>
        <c:auto val="1"/>
        <c:lblAlgn val="ctr"/>
        <c:lblOffset val="100"/>
        <c:noMultiLvlLbl val="0"/>
      </c:catAx>
      <c:valAx>
        <c:axId val="1781734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sz="2800" dirty="0">
                    <a:solidFill>
                      <a:schemeClr val="tx1"/>
                    </a:solidFill>
                  </a:rPr>
                  <a:t>Percent mortality</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78173056"/>
        <c:crosses val="autoZero"/>
        <c:crossBetween val="between"/>
        <c:majorUnit val="0.2"/>
      </c:valAx>
      <c:spPr>
        <a:noFill/>
        <a:ln>
          <a:noFill/>
        </a:ln>
        <a:effectLst/>
      </c:spPr>
    </c:plotArea>
    <c:legend>
      <c:legendPos val="r"/>
      <c:layout>
        <c:manualLayout>
          <c:xMode val="edge"/>
          <c:yMode val="edge"/>
          <c:x val="0.76501715269185666"/>
          <c:y val="0.13277235867904569"/>
          <c:w val="0.23498284730814337"/>
          <c:h val="0.7344552826419085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942593714247256E-2"/>
          <c:y val="3.9173789173789171E-2"/>
          <c:w val="0.76638703815869169"/>
          <c:h val="0.80269477533257061"/>
        </c:manualLayout>
      </c:layout>
      <c:barChart>
        <c:barDir val="col"/>
        <c:grouping val="clustered"/>
        <c:varyColors val="0"/>
        <c:ser>
          <c:idx val="0"/>
          <c:order val="0"/>
          <c:tx>
            <c:strRef>
              <c:f>'[Copy of TwospottedSpiderMites_Gowan&amp;UPI.xlsx]Analysis-BanterAcramite'!$B$3</c:f>
              <c:strCache>
                <c:ptCount val="1"/>
                <c:pt idx="0">
                  <c:v>UTC</c:v>
                </c:pt>
              </c:strCache>
            </c:strRef>
          </c:tx>
          <c:spPr>
            <a:solidFill>
              <a:schemeClr val="accent1"/>
            </a:solidFill>
            <a:ln>
              <a:noFill/>
            </a:ln>
            <a:effectLst/>
          </c:spPr>
          <c:invertIfNegative val="0"/>
          <c:cat>
            <c:numRef>
              <c:f>'[Copy of TwospottedSpiderMites_Gowan&amp;UPI.xlsx]Analysis-BanterAcramite'!$A$3,'[Copy of TwospottedSpiderMites_Gowan&amp;UPI.xlsx]Analysis-BanterAcramite'!$A$8,'[Copy of TwospottedSpiderMites_Gowan&amp;UPI.xlsx]Analysis-BanterAcramite'!$A$13,'[Copy of TwospottedSpiderMites_Gowan&amp;UPI.xlsx]Analysis-BanterAcramite'!$A$18</c:f>
              <c:numCache>
                <c:formatCode>d\-mmm</c:formatCode>
                <c:ptCount val="4"/>
                <c:pt idx="0">
                  <c:v>42782</c:v>
                </c:pt>
                <c:pt idx="1">
                  <c:v>42790</c:v>
                </c:pt>
                <c:pt idx="2">
                  <c:v>42797</c:v>
                </c:pt>
                <c:pt idx="3">
                  <c:v>42804</c:v>
                </c:pt>
              </c:numCache>
            </c:numRef>
          </c:cat>
          <c:val>
            <c:numRef>
              <c:f>'[Copy of TwospottedSpiderMites_Gowan&amp;UPI.xlsx]Analysis-BanterAcramite'!$C$3,'[Copy of TwospottedSpiderMites_Gowan&amp;UPI.xlsx]Analysis-BanterAcramite'!$C$8,'[Copy of TwospottedSpiderMites_Gowan&amp;UPI.xlsx]Analysis-BanterAcramite'!$C$13,'[Copy of TwospottedSpiderMites_Gowan&amp;UPI.xlsx]Analysis-BanterAcramite'!$C$18</c:f>
              <c:numCache>
                <c:formatCode>General</c:formatCode>
                <c:ptCount val="4"/>
                <c:pt idx="0">
                  <c:v>0.57999999999999996</c:v>
                </c:pt>
                <c:pt idx="1">
                  <c:v>6.32</c:v>
                </c:pt>
                <c:pt idx="2">
                  <c:v>49.2</c:v>
                </c:pt>
                <c:pt idx="3">
                  <c:v>34.92</c:v>
                </c:pt>
              </c:numCache>
            </c:numRef>
          </c:val>
        </c:ser>
        <c:ser>
          <c:idx val="1"/>
          <c:order val="1"/>
          <c:tx>
            <c:strRef>
              <c:f>'[Copy of TwospottedSpiderMites_Gowan&amp;UPI.xlsx]Analysis-BanterAcramite'!$B$4</c:f>
              <c:strCache>
                <c:ptCount val="1"/>
                <c:pt idx="0">
                  <c:v>PortalXLO</c:v>
                </c:pt>
              </c:strCache>
            </c:strRef>
          </c:tx>
          <c:spPr>
            <a:solidFill>
              <a:schemeClr val="accent2"/>
            </a:solidFill>
            <a:ln>
              <a:noFill/>
            </a:ln>
            <a:effectLst/>
          </c:spPr>
          <c:invertIfNegative val="0"/>
          <c:cat>
            <c:numRef>
              <c:f>'[Copy of TwospottedSpiderMites_Gowan&amp;UPI.xlsx]Analysis-BanterAcramite'!$A$3,'[Copy of TwospottedSpiderMites_Gowan&amp;UPI.xlsx]Analysis-BanterAcramite'!$A$8,'[Copy of TwospottedSpiderMites_Gowan&amp;UPI.xlsx]Analysis-BanterAcramite'!$A$13,'[Copy of TwospottedSpiderMites_Gowan&amp;UPI.xlsx]Analysis-BanterAcramite'!$A$18</c:f>
              <c:numCache>
                <c:formatCode>d\-mmm</c:formatCode>
                <c:ptCount val="4"/>
                <c:pt idx="0">
                  <c:v>42782</c:v>
                </c:pt>
                <c:pt idx="1">
                  <c:v>42790</c:v>
                </c:pt>
                <c:pt idx="2">
                  <c:v>42797</c:v>
                </c:pt>
                <c:pt idx="3">
                  <c:v>42804</c:v>
                </c:pt>
              </c:numCache>
            </c:numRef>
          </c:cat>
          <c:val>
            <c:numRef>
              <c:f>'[Copy of TwospottedSpiderMites_Gowan&amp;UPI.xlsx]Analysis-BanterAcramite'!$C$4,'[Copy of TwospottedSpiderMites_Gowan&amp;UPI.xlsx]Analysis-BanterAcramite'!$C$9,'[Copy of TwospottedSpiderMites_Gowan&amp;UPI.xlsx]Analysis-BanterAcramite'!$C$14,'[Copy of TwospottedSpiderMites_Gowan&amp;UPI.xlsx]Analysis-BanterAcramite'!$C$19</c:f>
              <c:numCache>
                <c:formatCode>General</c:formatCode>
                <c:ptCount val="4"/>
                <c:pt idx="0">
                  <c:v>3.72</c:v>
                </c:pt>
                <c:pt idx="1">
                  <c:v>1.27</c:v>
                </c:pt>
                <c:pt idx="2">
                  <c:v>9.84</c:v>
                </c:pt>
                <c:pt idx="3">
                  <c:v>5.44</c:v>
                </c:pt>
              </c:numCache>
            </c:numRef>
          </c:val>
        </c:ser>
        <c:ser>
          <c:idx val="2"/>
          <c:order val="2"/>
          <c:tx>
            <c:strRef>
              <c:f>'[Copy of TwospottedSpiderMites_Gowan&amp;UPI.xlsx]Analysis-BanterAcramite'!$B$5</c:f>
              <c:strCache>
                <c:ptCount val="1"/>
                <c:pt idx="0">
                  <c:v>Banter50WDG</c:v>
                </c:pt>
              </c:strCache>
            </c:strRef>
          </c:tx>
          <c:spPr>
            <a:solidFill>
              <a:schemeClr val="accent3"/>
            </a:solidFill>
            <a:ln>
              <a:noFill/>
            </a:ln>
            <a:effectLst/>
          </c:spPr>
          <c:invertIfNegative val="0"/>
          <c:cat>
            <c:numRef>
              <c:f>'[Copy of TwospottedSpiderMites_Gowan&amp;UPI.xlsx]Analysis-BanterAcramite'!$A$3,'[Copy of TwospottedSpiderMites_Gowan&amp;UPI.xlsx]Analysis-BanterAcramite'!$A$8,'[Copy of TwospottedSpiderMites_Gowan&amp;UPI.xlsx]Analysis-BanterAcramite'!$A$13,'[Copy of TwospottedSpiderMites_Gowan&amp;UPI.xlsx]Analysis-BanterAcramite'!$A$18</c:f>
              <c:numCache>
                <c:formatCode>d\-mmm</c:formatCode>
                <c:ptCount val="4"/>
                <c:pt idx="0">
                  <c:v>42782</c:v>
                </c:pt>
                <c:pt idx="1">
                  <c:v>42790</c:v>
                </c:pt>
                <c:pt idx="2">
                  <c:v>42797</c:v>
                </c:pt>
                <c:pt idx="3">
                  <c:v>42804</c:v>
                </c:pt>
              </c:numCache>
            </c:numRef>
          </c:cat>
          <c:val>
            <c:numRef>
              <c:f>'[Copy of TwospottedSpiderMites_Gowan&amp;UPI.xlsx]Analysis-BanterAcramite'!$C$5,'[Copy of TwospottedSpiderMites_Gowan&amp;UPI.xlsx]Analysis-BanterAcramite'!$C$10,'[Copy of TwospottedSpiderMites_Gowan&amp;UPI.xlsx]Analysis-BanterAcramite'!$C$15,'[Copy of TwospottedSpiderMites_Gowan&amp;UPI.xlsx]Analysis-BanterAcramite'!$C$20</c:f>
              <c:numCache>
                <c:formatCode>General</c:formatCode>
                <c:ptCount val="4"/>
                <c:pt idx="0">
                  <c:v>0.99</c:v>
                </c:pt>
                <c:pt idx="1">
                  <c:v>0.11</c:v>
                </c:pt>
                <c:pt idx="2">
                  <c:v>0.31</c:v>
                </c:pt>
                <c:pt idx="3">
                  <c:v>3.11</c:v>
                </c:pt>
              </c:numCache>
            </c:numRef>
          </c:val>
        </c:ser>
        <c:ser>
          <c:idx val="3"/>
          <c:order val="3"/>
          <c:tx>
            <c:strRef>
              <c:f>'[Copy of TwospottedSpiderMites_Gowan&amp;UPI.xlsx]Analysis-BanterAcramite'!$B$6</c:f>
              <c:strCache>
                <c:ptCount val="1"/>
                <c:pt idx="0">
                  <c:v>Banter4SC</c:v>
                </c:pt>
              </c:strCache>
            </c:strRef>
          </c:tx>
          <c:spPr>
            <a:solidFill>
              <a:schemeClr val="accent4"/>
            </a:solidFill>
            <a:ln>
              <a:noFill/>
            </a:ln>
            <a:effectLst/>
          </c:spPr>
          <c:invertIfNegative val="0"/>
          <c:cat>
            <c:numRef>
              <c:f>'[Copy of TwospottedSpiderMites_Gowan&amp;UPI.xlsx]Analysis-BanterAcramite'!$A$3,'[Copy of TwospottedSpiderMites_Gowan&amp;UPI.xlsx]Analysis-BanterAcramite'!$A$8,'[Copy of TwospottedSpiderMites_Gowan&amp;UPI.xlsx]Analysis-BanterAcramite'!$A$13,'[Copy of TwospottedSpiderMites_Gowan&amp;UPI.xlsx]Analysis-BanterAcramite'!$A$18</c:f>
              <c:numCache>
                <c:formatCode>d\-mmm</c:formatCode>
                <c:ptCount val="4"/>
                <c:pt idx="0">
                  <c:v>42782</c:v>
                </c:pt>
                <c:pt idx="1">
                  <c:v>42790</c:v>
                </c:pt>
                <c:pt idx="2">
                  <c:v>42797</c:v>
                </c:pt>
                <c:pt idx="3">
                  <c:v>42804</c:v>
                </c:pt>
              </c:numCache>
            </c:numRef>
          </c:cat>
          <c:val>
            <c:numRef>
              <c:f>'[Copy of TwospottedSpiderMites_Gowan&amp;UPI.xlsx]Analysis-BanterAcramite'!$C$6,'[Copy of TwospottedSpiderMites_Gowan&amp;UPI.xlsx]Analysis-BanterAcramite'!$C$11,'[Copy of TwospottedSpiderMites_Gowan&amp;UPI.xlsx]Analysis-BanterAcramite'!$C$16,'[Copy of TwospottedSpiderMites_Gowan&amp;UPI.xlsx]Analysis-BanterAcramite'!$C$21</c:f>
              <c:numCache>
                <c:formatCode>General</c:formatCode>
                <c:ptCount val="4"/>
                <c:pt idx="0">
                  <c:v>1.48</c:v>
                </c:pt>
                <c:pt idx="1">
                  <c:v>0.11</c:v>
                </c:pt>
                <c:pt idx="2">
                  <c:v>0.22</c:v>
                </c:pt>
                <c:pt idx="3">
                  <c:v>0.1</c:v>
                </c:pt>
              </c:numCache>
            </c:numRef>
          </c:val>
        </c:ser>
        <c:ser>
          <c:idx val="4"/>
          <c:order val="4"/>
          <c:tx>
            <c:strRef>
              <c:f>'[Copy of TwospottedSpiderMites_Gowan&amp;UPI.xlsx]Analysis-BanterAcramite'!$B$7</c:f>
              <c:strCache>
                <c:ptCount val="1"/>
                <c:pt idx="0">
                  <c:v>Acramite50WS</c:v>
                </c:pt>
              </c:strCache>
            </c:strRef>
          </c:tx>
          <c:spPr>
            <a:solidFill>
              <a:schemeClr val="accent6"/>
            </a:solidFill>
            <a:ln>
              <a:solidFill>
                <a:schemeClr val="accent6"/>
              </a:solidFill>
            </a:ln>
            <a:effectLst/>
          </c:spPr>
          <c:invertIfNegative val="0"/>
          <c:cat>
            <c:numRef>
              <c:f>'[Copy of TwospottedSpiderMites_Gowan&amp;UPI.xlsx]Analysis-BanterAcramite'!$A$3,'[Copy of TwospottedSpiderMites_Gowan&amp;UPI.xlsx]Analysis-BanterAcramite'!$A$8,'[Copy of TwospottedSpiderMites_Gowan&amp;UPI.xlsx]Analysis-BanterAcramite'!$A$13,'[Copy of TwospottedSpiderMites_Gowan&amp;UPI.xlsx]Analysis-BanterAcramite'!$A$18</c:f>
              <c:numCache>
                <c:formatCode>d\-mmm</c:formatCode>
                <c:ptCount val="4"/>
                <c:pt idx="0">
                  <c:v>42782</c:v>
                </c:pt>
                <c:pt idx="1">
                  <c:v>42790</c:v>
                </c:pt>
                <c:pt idx="2">
                  <c:v>42797</c:v>
                </c:pt>
                <c:pt idx="3">
                  <c:v>42804</c:v>
                </c:pt>
              </c:numCache>
            </c:numRef>
          </c:cat>
          <c:val>
            <c:numRef>
              <c:f>'[Copy of TwospottedSpiderMites_Gowan&amp;UPI.xlsx]Analysis-BanterAcramite'!$C$7,'[Copy of TwospottedSpiderMites_Gowan&amp;UPI.xlsx]Analysis-BanterAcramite'!$C$12,'[Copy of TwospottedSpiderMites_Gowan&amp;UPI.xlsx]Analysis-BanterAcramite'!$C$17,'[Copy of TwospottedSpiderMites_Gowan&amp;UPI.xlsx]Analysis-BanterAcramite'!$C$22</c:f>
              <c:numCache>
                <c:formatCode>General</c:formatCode>
                <c:ptCount val="4"/>
                <c:pt idx="0">
                  <c:v>1.8</c:v>
                </c:pt>
                <c:pt idx="1">
                  <c:v>9.31</c:v>
                </c:pt>
                <c:pt idx="2">
                  <c:v>0.13</c:v>
                </c:pt>
                <c:pt idx="3">
                  <c:v>0</c:v>
                </c:pt>
              </c:numCache>
            </c:numRef>
          </c:val>
        </c:ser>
        <c:dLbls>
          <c:showLegendKey val="0"/>
          <c:showVal val="0"/>
          <c:showCatName val="0"/>
          <c:showSerName val="0"/>
          <c:showPercent val="0"/>
          <c:showBubbleSize val="0"/>
        </c:dLbls>
        <c:gapWidth val="219"/>
        <c:overlap val="-27"/>
        <c:axId val="178174232"/>
        <c:axId val="178174624"/>
      </c:barChart>
      <c:catAx>
        <c:axId val="178174232"/>
        <c:scaling>
          <c:orientation val="minMax"/>
        </c:scaling>
        <c:delete val="0"/>
        <c:axPos val="b"/>
        <c:numFmt formatCode="d\-mmm"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78174624"/>
        <c:crosses val="autoZero"/>
        <c:auto val="0"/>
        <c:lblAlgn val="ctr"/>
        <c:lblOffset val="100"/>
        <c:noMultiLvlLbl val="0"/>
      </c:catAx>
      <c:valAx>
        <c:axId val="178174624"/>
        <c:scaling>
          <c:orientation val="minMax"/>
          <c:max val="5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78174232"/>
        <c:crosses val="autoZero"/>
        <c:crossBetween val="between"/>
        <c:majorUnit val="10"/>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'[Copy of TwospottedSpiderMites_Gowan&amp;UPI.xlsx]Analysis-BanterAcramite'!$B$3</c:f>
              <c:strCache>
                <c:ptCount val="1"/>
                <c:pt idx="0">
                  <c:v>UTC</c:v>
                </c:pt>
              </c:strCache>
            </c:strRef>
          </c:tx>
          <c:spPr>
            <a:solidFill>
              <a:schemeClr val="accent1"/>
            </a:solidFill>
            <a:ln>
              <a:noFill/>
            </a:ln>
            <a:effectLst/>
          </c:spPr>
          <c:invertIfNegative val="0"/>
          <c:cat>
            <c:numRef>
              <c:f>'[Copy of TwospottedSpiderMites_Gowan&amp;UPI.xlsx]Analysis-BanterAcramite'!$A$3,'[Copy of TwospottedSpiderMites_Gowan&amp;UPI.xlsx]Analysis-BanterAcramite'!$A$8,'[Copy of TwospottedSpiderMites_Gowan&amp;UPI.xlsx]Analysis-BanterAcramite'!$A$13,'[Copy of TwospottedSpiderMites_Gowan&amp;UPI.xlsx]Analysis-BanterAcramite'!$A$18</c:f>
              <c:numCache>
                <c:formatCode>d\-mmm</c:formatCode>
                <c:ptCount val="4"/>
                <c:pt idx="0">
                  <c:v>42782</c:v>
                </c:pt>
                <c:pt idx="1">
                  <c:v>42790</c:v>
                </c:pt>
                <c:pt idx="2">
                  <c:v>42797</c:v>
                </c:pt>
                <c:pt idx="3">
                  <c:v>42804</c:v>
                </c:pt>
              </c:numCache>
            </c:numRef>
          </c:cat>
          <c:val>
            <c:numRef>
              <c:f>'[Copy of TwospottedSpiderMites_Gowan&amp;UPI.xlsx]Analysis-BanterAcramite'!$E$3,'[Copy of TwospottedSpiderMites_Gowan&amp;UPI.xlsx]Analysis-BanterAcramite'!$E$8,'[Copy of TwospottedSpiderMites_Gowan&amp;UPI.xlsx]Analysis-BanterAcramite'!$E$13,'[Copy of TwospottedSpiderMites_Gowan&amp;UPI.xlsx]Analysis-BanterAcramite'!$E$18</c:f>
              <c:numCache>
                <c:formatCode>General</c:formatCode>
                <c:ptCount val="4"/>
                <c:pt idx="0">
                  <c:v>0.3</c:v>
                </c:pt>
                <c:pt idx="1">
                  <c:v>0.49</c:v>
                </c:pt>
                <c:pt idx="2">
                  <c:v>7.26</c:v>
                </c:pt>
                <c:pt idx="3">
                  <c:v>6.66</c:v>
                </c:pt>
              </c:numCache>
            </c:numRef>
          </c:val>
        </c:ser>
        <c:ser>
          <c:idx val="1"/>
          <c:order val="1"/>
          <c:tx>
            <c:strRef>
              <c:f>'[Copy of TwospottedSpiderMites_Gowan&amp;UPI.xlsx]Analysis-BanterAcramite'!$B$4</c:f>
              <c:strCache>
                <c:ptCount val="1"/>
                <c:pt idx="0">
                  <c:v>PortalXLO</c:v>
                </c:pt>
              </c:strCache>
            </c:strRef>
          </c:tx>
          <c:spPr>
            <a:solidFill>
              <a:schemeClr val="accent2"/>
            </a:solidFill>
            <a:ln>
              <a:noFill/>
            </a:ln>
            <a:effectLst/>
          </c:spPr>
          <c:invertIfNegative val="0"/>
          <c:cat>
            <c:numRef>
              <c:f>'[Copy of TwospottedSpiderMites_Gowan&amp;UPI.xlsx]Analysis-BanterAcramite'!$A$3,'[Copy of TwospottedSpiderMites_Gowan&amp;UPI.xlsx]Analysis-BanterAcramite'!$A$8,'[Copy of TwospottedSpiderMites_Gowan&amp;UPI.xlsx]Analysis-BanterAcramite'!$A$13,'[Copy of TwospottedSpiderMites_Gowan&amp;UPI.xlsx]Analysis-BanterAcramite'!$A$18</c:f>
              <c:numCache>
                <c:formatCode>d\-mmm</c:formatCode>
                <c:ptCount val="4"/>
                <c:pt idx="0">
                  <c:v>42782</c:v>
                </c:pt>
                <c:pt idx="1">
                  <c:v>42790</c:v>
                </c:pt>
                <c:pt idx="2">
                  <c:v>42797</c:v>
                </c:pt>
                <c:pt idx="3">
                  <c:v>42804</c:v>
                </c:pt>
              </c:numCache>
            </c:numRef>
          </c:cat>
          <c:val>
            <c:numRef>
              <c:f>'[Copy of TwospottedSpiderMites_Gowan&amp;UPI.xlsx]Analysis-BanterAcramite'!$E$4,'[Copy of TwospottedSpiderMites_Gowan&amp;UPI.xlsx]Analysis-BanterAcramite'!$E$9,'[Copy of TwospottedSpiderMites_Gowan&amp;UPI.xlsx]Analysis-BanterAcramite'!$E$14,'[Copy of TwospottedSpiderMites_Gowan&amp;UPI.xlsx]Analysis-BanterAcramite'!$E$19</c:f>
              <c:numCache>
                <c:formatCode>General</c:formatCode>
                <c:ptCount val="4"/>
                <c:pt idx="0">
                  <c:v>1.04</c:v>
                </c:pt>
                <c:pt idx="1">
                  <c:v>0.11</c:v>
                </c:pt>
                <c:pt idx="2">
                  <c:v>0.77</c:v>
                </c:pt>
                <c:pt idx="3">
                  <c:v>0.79</c:v>
                </c:pt>
              </c:numCache>
            </c:numRef>
          </c:val>
        </c:ser>
        <c:ser>
          <c:idx val="2"/>
          <c:order val="2"/>
          <c:tx>
            <c:strRef>
              <c:f>'[Copy of TwospottedSpiderMites_Gowan&amp;UPI.xlsx]Analysis-BanterAcramite'!$B$5</c:f>
              <c:strCache>
                <c:ptCount val="1"/>
                <c:pt idx="0">
                  <c:v>Banter50WDG</c:v>
                </c:pt>
              </c:strCache>
            </c:strRef>
          </c:tx>
          <c:spPr>
            <a:solidFill>
              <a:schemeClr val="accent3"/>
            </a:solidFill>
            <a:ln>
              <a:noFill/>
            </a:ln>
            <a:effectLst/>
          </c:spPr>
          <c:invertIfNegative val="0"/>
          <c:cat>
            <c:numRef>
              <c:f>'[Copy of TwospottedSpiderMites_Gowan&amp;UPI.xlsx]Analysis-BanterAcramite'!$A$3,'[Copy of TwospottedSpiderMites_Gowan&amp;UPI.xlsx]Analysis-BanterAcramite'!$A$8,'[Copy of TwospottedSpiderMites_Gowan&amp;UPI.xlsx]Analysis-BanterAcramite'!$A$13,'[Copy of TwospottedSpiderMites_Gowan&amp;UPI.xlsx]Analysis-BanterAcramite'!$A$18</c:f>
              <c:numCache>
                <c:formatCode>d\-mmm</c:formatCode>
                <c:ptCount val="4"/>
                <c:pt idx="0">
                  <c:v>42782</c:v>
                </c:pt>
                <c:pt idx="1">
                  <c:v>42790</c:v>
                </c:pt>
                <c:pt idx="2">
                  <c:v>42797</c:v>
                </c:pt>
                <c:pt idx="3">
                  <c:v>42804</c:v>
                </c:pt>
              </c:numCache>
            </c:numRef>
          </c:cat>
          <c:val>
            <c:numRef>
              <c:f>'[Copy of TwospottedSpiderMites_Gowan&amp;UPI.xlsx]Analysis-BanterAcramite'!$E$5,'[Copy of TwospottedSpiderMites_Gowan&amp;UPI.xlsx]Analysis-BanterAcramite'!$E$10,'[Copy of TwospottedSpiderMites_Gowan&amp;UPI.xlsx]Analysis-BanterAcramite'!$E$15,'[Copy of TwospottedSpiderMites_Gowan&amp;UPI.xlsx]Analysis-BanterAcramite'!$E$20</c:f>
              <c:numCache>
                <c:formatCode>General</c:formatCode>
                <c:ptCount val="4"/>
                <c:pt idx="0">
                  <c:v>0.16</c:v>
                </c:pt>
                <c:pt idx="1">
                  <c:v>0.03</c:v>
                </c:pt>
                <c:pt idx="2">
                  <c:v>0.11</c:v>
                </c:pt>
                <c:pt idx="3">
                  <c:v>0.03</c:v>
                </c:pt>
              </c:numCache>
            </c:numRef>
          </c:val>
        </c:ser>
        <c:ser>
          <c:idx val="3"/>
          <c:order val="3"/>
          <c:tx>
            <c:strRef>
              <c:f>'[Copy of TwospottedSpiderMites_Gowan&amp;UPI.xlsx]Analysis-BanterAcramite'!$B$6</c:f>
              <c:strCache>
                <c:ptCount val="1"/>
                <c:pt idx="0">
                  <c:v>Banter4SC</c:v>
                </c:pt>
              </c:strCache>
            </c:strRef>
          </c:tx>
          <c:spPr>
            <a:solidFill>
              <a:schemeClr val="accent4"/>
            </a:solidFill>
            <a:ln>
              <a:noFill/>
            </a:ln>
            <a:effectLst/>
          </c:spPr>
          <c:invertIfNegative val="0"/>
          <c:cat>
            <c:numRef>
              <c:f>'[Copy of TwospottedSpiderMites_Gowan&amp;UPI.xlsx]Analysis-BanterAcramite'!$A$3,'[Copy of TwospottedSpiderMites_Gowan&amp;UPI.xlsx]Analysis-BanterAcramite'!$A$8,'[Copy of TwospottedSpiderMites_Gowan&amp;UPI.xlsx]Analysis-BanterAcramite'!$A$13,'[Copy of TwospottedSpiderMites_Gowan&amp;UPI.xlsx]Analysis-BanterAcramite'!$A$18</c:f>
              <c:numCache>
                <c:formatCode>d\-mmm</c:formatCode>
                <c:ptCount val="4"/>
                <c:pt idx="0">
                  <c:v>42782</c:v>
                </c:pt>
                <c:pt idx="1">
                  <c:v>42790</c:v>
                </c:pt>
                <c:pt idx="2">
                  <c:v>42797</c:v>
                </c:pt>
                <c:pt idx="3">
                  <c:v>42804</c:v>
                </c:pt>
              </c:numCache>
            </c:numRef>
          </c:cat>
          <c:val>
            <c:numRef>
              <c:f>'[Copy of TwospottedSpiderMites_Gowan&amp;UPI.xlsx]Analysis-BanterAcramite'!$E$6,'[Copy of TwospottedSpiderMites_Gowan&amp;UPI.xlsx]Analysis-BanterAcramite'!$E$11,'[Copy of TwospottedSpiderMites_Gowan&amp;UPI.xlsx]Analysis-BanterAcramite'!$E$16,'[Copy of TwospottedSpiderMites_Gowan&amp;UPI.xlsx]Analysis-BanterAcramite'!$E$21</c:f>
              <c:numCache>
                <c:formatCode>General</c:formatCode>
                <c:ptCount val="4"/>
                <c:pt idx="0">
                  <c:v>0.11</c:v>
                </c:pt>
                <c:pt idx="1">
                  <c:v>0.01</c:v>
                </c:pt>
                <c:pt idx="2">
                  <c:v>7.0000000000000007E-2</c:v>
                </c:pt>
                <c:pt idx="3">
                  <c:v>6.0000000000000001E-3</c:v>
                </c:pt>
              </c:numCache>
            </c:numRef>
          </c:val>
        </c:ser>
        <c:ser>
          <c:idx val="4"/>
          <c:order val="4"/>
          <c:tx>
            <c:strRef>
              <c:f>'[Copy of TwospottedSpiderMites_Gowan&amp;UPI.xlsx]Analysis-BanterAcramite'!$B$7</c:f>
              <c:strCache>
                <c:ptCount val="1"/>
                <c:pt idx="0">
                  <c:v>Acramite50WS</c:v>
                </c:pt>
              </c:strCache>
            </c:strRef>
          </c:tx>
          <c:spPr>
            <a:solidFill>
              <a:schemeClr val="accent6"/>
            </a:solidFill>
            <a:ln>
              <a:solidFill>
                <a:schemeClr val="accent6"/>
              </a:solidFill>
            </a:ln>
            <a:effectLst/>
          </c:spPr>
          <c:invertIfNegative val="0"/>
          <c:cat>
            <c:numRef>
              <c:f>'[Copy of TwospottedSpiderMites_Gowan&amp;UPI.xlsx]Analysis-BanterAcramite'!$A$3,'[Copy of TwospottedSpiderMites_Gowan&amp;UPI.xlsx]Analysis-BanterAcramite'!$A$8,'[Copy of TwospottedSpiderMites_Gowan&amp;UPI.xlsx]Analysis-BanterAcramite'!$A$13,'[Copy of TwospottedSpiderMites_Gowan&amp;UPI.xlsx]Analysis-BanterAcramite'!$A$18</c:f>
              <c:numCache>
                <c:formatCode>d\-mmm</c:formatCode>
                <c:ptCount val="4"/>
                <c:pt idx="0">
                  <c:v>42782</c:v>
                </c:pt>
                <c:pt idx="1">
                  <c:v>42790</c:v>
                </c:pt>
                <c:pt idx="2">
                  <c:v>42797</c:v>
                </c:pt>
                <c:pt idx="3">
                  <c:v>42804</c:v>
                </c:pt>
              </c:numCache>
            </c:numRef>
          </c:cat>
          <c:val>
            <c:numRef>
              <c:f>'[Copy of TwospottedSpiderMites_Gowan&amp;UPI.xlsx]Analysis-BanterAcramite'!$E$7,'[Copy of TwospottedSpiderMites_Gowan&amp;UPI.xlsx]Analysis-BanterAcramite'!$E$12,'[Copy of TwospottedSpiderMites_Gowan&amp;UPI.xlsx]Analysis-BanterAcramite'!$E$17,'[Copy of TwospottedSpiderMites_Gowan&amp;UPI.xlsx]Analysis-BanterAcramite'!$E$22</c:f>
              <c:numCache>
                <c:formatCode>General</c:formatCode>
                <c:ptCount val="4"/>
                <c:pt idx="0">
                  <c:v>0.32</c:v>
                </c:pt>
                <c:pt idx="1">
                  <c:v>4.2300000000000004</c:v>
                </c:pt>
                <c:pt idx="2">
                  <c:v>7.0000000000000007E-2</c:v>
                </c:pt>
                <c:pt idx="3">
                  <c:v>0</c:v>
                </c:pt>
              </c:numCache>
            </c:numRef>
          </c:val>
        </c:ser>
        <c:dLbls>
          <c:showLegendKey val="0"/>
          <c:showVal val="0"/>
          <c:showCatName val="0"/>
          <c:showSerName val="0"/>
          <c:showPercent val="0"/>
          <c:showBubbleSize val="0"/>
        </c:dLbls>
        <c:gapWidth val="219"/>
        <c:overlap val="-27"/>
        <c:axId val="202502240"/>
        <c:axId val="202502632"/>
      </c:barChart>
      <c:catAx>
        <c:axId val="2025022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dirty="0">
                    <a:solidFill>
                      <a:schemeClr val="tx1"/>
                    </a:solidFill>
                  </a:rPr>
                  <a:t>Pre-spray</a:t>
                </a:r>
              </a:p>
            </c:rich>
          </c:tx>
          <c:layout>
            <c:manualLayout>
              <c:xMode val="edge"/>
              <c:yMode val="edge"/>
              <c:x val="7.8009119052426149E-2"/>
              <c:y val="0.9036092042981805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d\-mmm"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02502632"/>
        <c:crosses val="autoZero"/>
        <c:auto val="0"/>
        <c:lblAlgn val="ctr"/>
        <c:lblOffset val="100"/>
        <c:noMultiLvlLbl val="0"/>
      </c:catAx>
      <c:valAx>
        <c:axId val="202502632"/>
        <c:scaling>
          <c:orientation val="minMax"/>
          <c:max val="8"/>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02502240"/>
        <c:crosses val="autoZero"/>
        <c:crossBetween val="between"/>
        <c:majorUnit val="2"/>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9661821118514E-2"/>
          <c:y val="3.9173789173789171E-2"/>
          <c:w val="0.70251177737398207"/>
          <c:h val="0.80599496377055435"/>
        </c:manualLayout>
      </c:layout>
      <c:barChart>
        <c:barDir val="col"/>
        <c:grouping val="clustered"/>
        <c:varyColors val="0"/>
        <c:ser>
          <c:idx val="0"/>
          <c:order val="0"/>
          <c:tx>
            <c:strRef>
              <c:f>'[Copy of TwospottedSpiderMites_Gowan&amp;UPI.xlsx]Analysis-BanterAcramite'!$B$3</c:f>
              <c:strCache>
                <c:ptCount val="1"/>
                <c:pt idx="0">
                  <c:v>UTC</c:v>
                </c:pt>
              </c:strCache>
            </c:strRef>
          </c:tx>
          <c:spPr>
            <a:solidFill>
              <a:schemeClr val="accent1"/>
            </a:solidFill>
            <a:ln>
              <a:noFill/>
            </a:ln>
            <a:effectLst/>
          </c:spPr>
          <c:invertIfNegative val="0"/>
          <c:cat>
            <c:numRef>
              <c:f>'[Copy of TwospottedSpiderMites_Gowan&amp;UPI.xlsx]Analysis-BanterAcramite'!$A$3,'[Copy of TwospottedSpiderMites_Gowan&amp;UPI.xlsx]Analysis-BanterAcramite'!$A$8,'[Copy of TwospottedSpiderMites_Gowan&amp;UPI.xlsx]Analysis-BanterAcramite'!$A$13,'[Copy of TwospottedSpiderMites_Gowan&amp;UPI.xlsx]Analysis-BanterAcramite'!$A$18</c:f>
              <c:numCache>
                <c:formatCode>d\-mmm</c:formatCode>
                <c:ptCount val="4"/>
                <c:pt idx="0">
                  <c:v>42782</c:v>
                </c:pt>
                <c:pt idx="1">
                  <c:v>42790</c:v>
                </c:pt>
                <c:pt idx="2">
                  <c:v>42797</c:v>
                </c:pt>
                <c:pt idx="3">
                  <c:v>42804</c:v>
                </c:pt>
              </c:numCache>
            </c:numRef>
          </c:cat>
          <c:val>
            <c:numRef>
              <c:f>'[Copy of TwospottedSpiderMites_Gowan&amp;UPI.xlsx]Analysis-BanterAcramite'!$G$3,'[Copy of TwospottedSpiderMites_Gowan&amp;UPI.xlsx]Analysis-BanterAcramite'!$G$8,'[Copy of TwospottedSpiderMites_Gowan&amp;UPI.xlsx]Analysis-BanterAcramite'!$G$13,'[Copy of TwospottedSpiderMites_Gowan&amp;UPI.xlsx]Analysis-BanterAcramite'!$G$18</c:f>
              <c:numCache>
                <c:formatCode>General</c:formatCode>
                <c:ptCount val="4"/>
                <c:pt idx="0">
                  <c:v>3.5999999999999997E-2</c:v>
                </c:pt>
                <c:pt idx="1">
                  <c:v>0.28899999999999998</c:v>
                </c:pt>
                <c:pt idx="2">
                  <c:v>0.47299999999999998</c:v>
                </c:pt>
                <c:pt idx="3">
                  <c:v>0.33300000000000002</c:v>
                </c:pt>
              </c:numCache>
            </c:numRef>
          </c:val>
        </c:ser>
        <c:ser>
          <c:idx val="1"/>
          <c:order val="1"/>
          <c:tx>
            <c:strRef>
              <c:f>'[Copy of TwospottedSpiderMites_Gowan&amp;UPI.xlsx]Analysis-BanterAcramite'!$B$4</c:f>
              <c:strCache>
                <c:ptCount val="1"/>
                <c:pt idx="0">
                  <c:v>PortalXLO</c:v>
                </c:pt>
              </c:strCache>
            </c:strRef>
          </c:tx>
          <c:spPr>
            <a:solidFill>
              <a:schemeClr val="accent2"/>
            </a:solidFill>
            <a:ln>
              <a:noFill/>
            </a:ln>
            <a:effectLst/>
          </c:spPr>
          <c:invertIfNegative val="0"/>
          <c:cat>
            <c:numRef>
              <c:f>'[Copy of TwospottedSpiderMites_Gowan&amp;UPI.xlsx]Analysis-BanterAcramite'!$A$3,'[Copy of TwospottedSpiderMites_Gowan&amp;UPI.xlsx]Analysis-BanterAcramite'!$A$8,'[Copy of TwospottedSpiderMites_Gowan&amp;UPI.xlsx]Analysis-BanterAcramite'!$A$13,'[Copy of TwospottedSpiderMites_Gowan&amp;UPI.xlsx]Analysis-BanterAcramite'!$A$18</c:f>
              <c:numCache>
                <c:formatCode>d\-mmm</c:formatCode>
                <c:ptCount val="4"/>
                <c:pt idx="0">
                  <c:v>42782</c:v>
                </c:pt>
                <c:pt idx="1">
                  <c:v>42790</c:v>
                </c:pt>
                <c:pt idx="2">
                  <c:v>42797</c:v>
                </c:pt>
                <c:pt idx="3">
                  <c:v>42804</c:v>
                </c:pt>
              </c:numCache>
            </c:numRef>
          </c:cat>
          <c:val>
            <c:numRef>
              <c:f>'[Copy of TwospottedSpiderMites_Gowan&amp;UPI.xlsx]Analysis-BanterAcramite'!$G$4,'[Copy of TwospottedSpiderMites_Gowan&amp;UPI.xlsx]Analysis-BanterAcramite'!$G$9,'[Copy of TwospottedSpiderMites_Gowan&amp;UPI.xlsx]Analysis-BanterAcramite'!$G$14,'[Copy of TwospottedSpiderMites_Gowan&amp;UPI.xlsx]Analysis-BanterAcramite'!$G$19</c:f>
              <c:numCache>
                <c:formatCode>General</c:formatCode>
                <c:ptCount val="4"/>
                <c:pt idx="0">
                  <c:v>0.29599999999999999</c:v>
                </c:pt>
                <c:pt idx="1">
                  <c:v>7.3999999999999996E-2</c:v>
                </c:pt>
                <c:pt idx="2">
                  <c:v>0.32200000000000001</c:v>
                </c:pt>
                <c:pt idx="3">
                  <c:v>0.182</c:v>
                </c:pt>
              </c:numCache>
            </c:numRef>
          </c:val>
        </c:ser>
        <c:ser>
          <c:idx val="2"/>
          <c:order val="2"/>
          <c:tx>
            <c:strRef>
              <c:f>'[Copy of TwospottedSpiderMites_Gowan&amp;UPI.xlsx]Analysis-BanterAcramite'!$B$5</c:f>
              <c:strCache>
                <c:ptCount val="1"/>
                <c:pt idx="0">
                  <c:v>Banter50WDG</c:v>
                </c:pt>
              </c:strCache>
            </c:strRef>
          </c:tx>
          <c:spPr>
            <a:solidFill>
              <a:schemeClr val="accent3"/>
            </a:solidFill>
            <a:ln>
              <a:noFill/>
            </a:ln>
            <a:effectLst/>
          </c:spPr>
          <c:invertIfNegative val="0"/>
          <c:cat>
            <c:numRef>
              <c:f>'[Copy of TwospottedSpiderMites_Gowan&amp;UPI.xlsx]Analysis-BanterAcramite'!$A$3,'[Copy of TwospottedSpiderMites_Gowan&amp;UPI.xlsx]Analysis-BanterAcramite'!$A$8,'[Copy of TwospottedSpiderMites_Gowan&amp;UPI.xlsx]Analysis-BanterAcramite'!$A$13,'[Copy of TwospottedSpiderMites_Gowan&amp;UPI.xlsx]Analysis-BanterAcramite'!$A$18</c:f>
              <c:numCache>
                <c:formatCode>d\-mmm</c:formatCode>
                <c:ptCount val="4"/>
                <c:pt idx="0">
                  <c:v>42782</c:v>
                </c:pt>
                <c:pt idx="1">
                  <c:v>42790</c:v>
                </c:pt>
                <c:pt idx="2">
                  <c:v>42797</c:v>
                </c:pt>
                <c:pt idx="3">
                  <c:v>42804</c:v>
                </c:pt>
              </c:numCache>
            </c:numRef>
          </c:cat>
          <c:val>
            <c:numRef>
              <c:f>'[Copy of TwospottedSpiderMites_Gowan&amp;UPI.xlsx]Analysis-BanterAcramite'!$G$5,'[Copy of TwospottedSpiderMites_Gowan&amp;UPI.xlsx]Analysis-BanterAcramite'!$G$10,'[Copy of TwospottedSpiderMites_Gowan&amp;UPI.xlsx]Analysis-BanterAcramite'!$G$15,'[Copy of TwospottedSpiderMites_Gowan&amp;UPI.xlsx]Analysis-BanterAcramite'!$G$20</c:f>
              <c:numCache>
                <c:formatCode>General</c:formatCode>
                <c:ptCount val="4"/>
                <c:pt idx="0">
                  <c:v>0.107</c:v>
                </c:pt>
                <c:pt idx="1">
                  <c:v>0.05</c:v>
                </c:pt>
                <c:pt idx="2">
                  <c:v>1.2500000000000001E-2</c:v>
                </c:pt>
                <c:pt idx="3">
                  <c:v>3.5999999999999997E-2</c:v>
                </c:pt>
              </c:numCache>
            </c:numRef>
          </c:val>
        </c:ser>
        <c:ser>
          <c:idx val="3"/>
          <c:order val="3"/>
          <c:tx>
            <c:strRef>
              <c:f>'[Copy of TwospottedSpiderMites_Gowan&amp;UPI.xlsx]Analysis-BanterAcramite'!$B$6</c:f>
              <c:strCache>
                <c:ptCount val="1"/>
                <c:pt idx="0">
                  <c:v>Banter4SC</c:v>
                </c:pt>
              </c:strCache>
            </c:strRef>
          </c:tx>
          <c:spPr>
            <a:solidFill>
              <a:schemeClr val="accent4"/>
            </a:solidFill>
            <a:ln>
              <a:noFill/>
            </a:ln>
            <a:effectLst/>
          </c:spPr>
          <c:invertIfNegative val="0"/>
          <c:cat>
            <c:numRef>
              <c:f>'[Copy of TwospottedSpiderMites_Gowan&amp;UPI.xlsx]Analysis-BanterAcramite'!$A$3,'[Copy of TwospottedSpiderMites_Gowan&amp;UPI.xlsx]Analysis-BanterAcramite'!$A$8,'[Copy of TwospottedSpiderMites_Gowan&amp;UPI.xlsx]Analysis-BanterAcramite'!$A$13,'[Copy of TwospottedSpiderMites_Gowan&amp;UPI.xlsx]Analysis-BanterAcramite'!$A$18</c:f>
              <c:numCache>
                <c:formatCode>d\-mmm</c:formatCode>
                <c:ptCount val="4"/>
                <c:pt idx="0">
                  <c:v>42782</c:v>
                </c:pt>
                <c:pt idx="1">
                  <c:v>42790</c:v>
                </c:pt>
                <c:pt idx="2">
                  <c:v>42797</c:v>
                </c:pt>
                <c:pt idx="3">
                  <c:v>42804</c:v>
                </c:pt>
              </c:numCache>
            </c:numRef>
          </c:cat>
          <c:val>
            <c:numRef>
              <c:f>'[Copy of TwospottedSpiderMites_Gowan&amp;UPI.xlsx]Analysis-BanterAcramite'!$G$6,'[Copy of TwospottedSpiderMites_Gowan&amp;UPI.xlsx]Analysis-BanterAcramite'!$G$11,'[Copy of TwospottedSpiderMites_Gowan&amp;UPI.xlsx]Analysis-BanterAcramite'!$G$16,'[Copy of TwospottedSpiderMites_Gowan&amp;UPI.xlsx]Analysis-BanterAcramite'!$G$21</c:f>
              <c:numCache>
                <c:formatCode>General</c:formatCode>
                <c:ptCount val="4"/>
                <c:pt idx="0">
                  <c:v>0.107</c:v>
                </c:pt>
                <c:pt idx="1">
                  <c:v>6.0000000000000001E-3</c:v>
                </c:pt>
                <c:pt idx="2">
                  <c:v>7.2999999999999995E-2</c:v>
                </c:pt>
                <c:pt idx="3">
                  <c:v>6.0000000000000001E-3</c:v>
                </c:pt>
              </c:numCache>
            </c:numRef>
          </c:val>
        </c:ser>
        <c:ser>
          <c:idx val="4"/>
          <c:order val="4"/>
          <c:tx>
            <c:strRef>
              <c:f>'[Copy of TwospottedSpiderMites_Gowan&amp;UPI.xlsx]Analysis-BanterAcramite'!$B$7</c:f>
              <c:strCache>
                <c:ptCount val="1"/>
                <c:pt idx="0">
                  <c:v>Acramite50WS</c:v>
                </c:pt>
              </c:strCache>
            </c:strRef>
          </c:tx>
          <c:spPr>
            <a:solidFill>
              <a:schemeClr val="accent6"/>
            </a:solidFill>
            <a:ln>
              <a:solidFill>
                <a:schemeClr val="accent6"/>
              </a:solidFill>
            </a:ln>
            <a:effectLst/>
          </c:spPr>
          <c:invertIfNegative val="0"/>
          <c:cat>
            <c:numRef>
              <c:f>'[Copy of TwospottedSpiderMites_Gowan&amp;UPI.xlsx]Analysis-BanterAcramite'!$A$3,'[Copy of TwospottedSpiderMites_Gowan&amp;UPI.xlsx]Analysis-BanterAcramite'!$A$8,'[Copy of TwospottedSpiderMites_Gowan&amp;UPI.xlsx]Analysis-BanterAcramite'!$A$13,'[Copy of TwospottedSpiderMites_Gowan&amp;UPI.xlsx]Analysis-BanterAcramite'!$A$18</c:f>
              <c:numCache>
                <c:formatCode>d\-mmm</c:formatCode>
                <c:ptCount val="4"/>
                <c:pt idx="0">
                  <c:v>42782</c:v>
                </c:pt>
                <c:pt idx="1">
                  <c:v>42790</c:v>
                </c:pt>
                <c:pt idx="2">
                  <c:v>42797</c:v>
                </c:pt>
                <c:pt idx="3">
                  <c:v>42804</c:v>
                </c:pt>
              </c:numCache>
            </c:numRef>
          </c:cat>
          <c:val>
            <c:numRef>
              <c:f>'[Copy of TwospottedSpiderMites_Gowan&amp;UPI.xlsx]Analysis-BanterAcramite'!$G$7,'[Copy of TwospottedSpiderMites_Gowan&amp;UPI.xlsx]Analysis-BanterAcramite'!$G$12,'[Copy of TwospottedSpiderMites_Gowan&amp;UPI.xlsx]Analysis-BanterAcramite'!$G$17,'[Copy of TwospottedSpiderMites_Gowan&amp;UPI.xlsx]Analysis-BanterAcramite'!$G$22</c:f>
              <c:numCache>
                <c:formatCode>General</c:formatCode>
                <c:ptCount val="4"/>
                <c:pt idx="0">
                  <c:v>9.1999999999999998E-2</c:v>
                </c:pt>
                <c:pt idx="1">
                  <c:v>0.255</c:v>
                </c:pt>
                <c:pt idx="2">
                  <c:v>2.5000000000000001E-2</c:v>
                </c:pt>
                <c:pt idx="3">
                  <c:v>0</c:v>
                </c:pt>
              </c:numCache>
            </c:numRef>
          </c:val>
        </c:ser>
        <c:dLbls>
          <c:showLegendKey val="0"/>
          <c:showVal val="0"/>
          <c:showCatName val="0"/>
          <c:showSerName val="0"/>
          <c:showPercent val="0"/>
          <c:showBubbleSize val="0"/>
        </c:dLbls>
        <c:gapWidth val="219"/>
        <c:overlap val="-27"/>
        <c:axId val="202503416"/>
        <c:axId val="202503808"/>
      </c:barChart>
      <c:catAx>
        <c:axId val="202503416"/>
        <c:scaling>
          <c:orientation val="minMax"/>
        </c:scaling>
        <c:delete val="0"/>
        <c:axPos val="b"/>
        <c:numFmt formatCode="d\-mmm"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02503808"/>
        <c:crosses val="autoZero"/>
        <c:auto val="0"/>
        <c:lblAlgn val="ctr"/>
        <c:lblOffset val="100"/>
        <c:noMultiLvlLbl val="0"/>
      </c:catAx>
      <c:valAx>
        <c:axId val="202503808"/>
        <c:scaling>
          <c:orientation val="minMax"/>
          <c:max val="0.5"/>
        </c:scaling>
        <c:delete val="0"/>
        <c:axPos val="l"/>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02503416"/>
        <c:crosses val="autoZero"/>
        <c:crossBetween val="between"/>
        <c:majorUnit val="0.1"/>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'[Copy of TwospottedSpiderMites_Gowan&amp;UPI.xlsx]Analysis-BanterAcramite'!$B$3</c:f>
              <c:strCache>
                <c:ptCount val="1"/>
                <c:pt idx="0">
                  <c:v>UTC</c:v>
                </c:pt>
              </c:strCache>
            </c:strRef>
          </c:tx>
          <c:spPr>
            <a:solidFill>
              <a:schemeClr val="accent1"/>
            </a:solidFill>
            <a:ln>
              <a:noFill/>
            </a:ln>
            <a:effectLst/>
          </c:spPr>
          <c:invertIfNegative val="0"/>
          <c:cat>
            <c:numRef>
              <c:f>'[Copy of TwospottedSpiderMites_Gowan&amp;UPI.xlsx]Analysis-BanterAcramite'!$A$3,'[Copy of TwospottedSpiderMites_Gowan&amp;UPI.xlsx]Analysis-BanterAcramite'!$A$8,'[Copy of TwospottedSpiderMites_Gowan&amp;UPI.xlsx]Analysis-BanterAcramite'!$A$13,'[Copy of TwospottedSpiderMites_Gowan&amp;UPI.xlsx]Analysis-BanterAcramite'!$A$18</c:f>
              <c:numCache>
                <c:formatCode>d\-mmm</c:formatCode>
                <c:ptCount val="4"/>
                <c:pt idx="0">
                  <c:v>42782</c:v>
                </c:pt>
                <c:pt idx="1">
                  <c:v>42790</c:v>
                </c:pt>
                <c:pt idx="2">
                  <c:v>42797</c:v>
                </c:pt>
                <c:pt idx="3">
                  <c:v>42804</c:v>
                </c:pt>
              </c:numCache>
            </c:numRef>
          </c:cat>
          <c:val>
            <c:numRef>
              <c:f>'[Copy of TwospottedSpiderMites_Gowan&amp;UPI.xlsx]Analysis-BanterAcramite'!$I$3,'[Copy of TwospottedSpiderMites_Gowan&amp;UPI.xlsx]Analysis-BanterAcramite'!$I$8,'[Copy of TwospottedSpiderMites_Gowan&amp;UPI.xlsx]Analysis-BanterAcramite'!$I$13,'[Copy of TwospottedSpiderMites_Gowan&amp;UPI.xlsx]Analysis-BanterAcramite'!$I$18</c:f>
              <c:numCache>
                <c:formatCode>General</c:formatCode>
                <c:ptCount val="4"/>
                <c:pt idx="0">
                  <c:v>7.1999999999999995E-2</c:v>
                </c:pt>
                <c:pt idx="1">
                  <c:v>0.23599999999999999</c:v>
                </c:pt>
                <c:pt idx="2">
                  <c:v>0.502</c:v>
                </c:pt>
                <c:pt idx="3">
                  <c:v>0.35899999999999999</c:v>
                </c:pt>
              </c:numCache>
            </c:numRef>
          </c:val>
        </c:ser>
        <c:ser>
          <c:idx val="1"/>
          <c:order val="1"/>
          <c:tx>
            <c:strRef>
              <c:f>'[Copy of TwospottedSpiderMites_Gowan&amp;UPI.xlsx]Analysis-BanterAcramite'!$B$4</c:f>
              <c:strCache>
                <c:ptCount val="1"/>
                <c:pt idx="0">
                  <c:v>PortalXLO</c:v>
                </c:pt>
              </c:strCache>
            </c:strRef>
          </c:tx>
          <c:spPr>
            <a:solidFill>
              <a:schemeClr val="accent2"/>
            </a:solidFill>
            <a:ln>
              <a:noFill/>
            </a:ln>
            <a:effectLst/>
          </c:spPr>
          <c:invertIfNegative val="0"/>
          <c:cat>
            <c:numRef>
              <c:f>'[Copy of TwospottedSpiderMites_Gowan&amp;UPI.xlsx]Analysis-BanterAcramite'!$A$3,'[Copy of TwospottedSpiderMites_Gowan&amp;UPI.xlsx]Analysis-BanterAcramite'!$A$8,'[Copy of TwospottedSpiderMites_Gowan&amp;UPI.xlsx]Analysis-BanterAcramite'!$A$13,'[Copy of TwospottedSpiderMites_Gowan&amp;UPI.xlsx]Analysis-BanterAcramite'!$A$18</c:f>
              <c:numCache>
                <c:formatCode>d\-mmm</c:formatCode>
                <c:ptCount val="4"/>
                <c:pt idx="0">
                  <c:v>42782</c:v>
                </c:pt>
                <c:pt idx="1">
                  <c:v>42790</c:v>
                </c:pt>
                <c:pt idx="2">
                  <c:v>42797</c:v>
                </c:pt>
                <c:pt idx="3">
                  <c:v>42804</c:v>
                </c:pt>
              </c:numCache>
            </c:numRef>
          </c:cat>
          <c:val>
            <c:numRef>
              <c:f>'[Copy of TwospottedSpiderMites_Gowan&amp;UPI.xlsx]Analysis-BanterAcramite'!$I$4,'[Copy of TwospottedSpiderMites_Gowan&amp;UPI.xlsx]Analysis-BanterAcramite'!$I$9,'[Copy of TwospottedSpiderMites_Gowan&amp;UPI.xlsx]Analysis-BanterAcramite'!$I$14,'[Copy of TwospottedSpiderMites_Gowan&amp;UPI.xlsx]Analysis-BanterAcramite'!$I$19</c:f>
              <c:numCache>
                <c:formatCode>General</c:formatCode>
                <c:ptCount val="4"/>
                <c:pt idx="0">
                  <c:v>0.29099999999999998</c:v>
                </c:pt>
                <c:pt idx="1">
                  <c:v>4.7E-2</c:v>
                </c:pt>
                <c:pt idx="2">
                  <c:v>0.1399</c:v>
                </c:pt>
                <c:pt idx="3">
                  <c:v>0.14899999999999999</c:v>
                </c:pt>
              </c:numCache>
            </c:numRef>
          </c:val>
        </c:ser>
        <c:ser>
          <c:idx val="2"/>
          <c:order val="2"/>
          <c:tx>
            <c:strRef>
              <c:f>'[Copy of TwospottedSpiderMites_Gowan&amp;UPI.xlsx]Analysis-BanterAcramite'!$B$5</c:f>
              <c:strCache>
                <c:ptCount val="1"/>
                <c:pt idx="0">
                  <c:v>Banter50WDG</c:v>
                </c:pt>
              </c:strCache>
            </c:strRef>
          </c:tx>
          <c:spPr>
            <a:solidFill>
              <a:schemeClr val="accent3"/>
            </a:solidFill>
            <a:ln>
              <a:noFill/>
            </a:ln>
            <a:effectLst/>
          </c:spPr>
          <c:invertIfNegative val="0"/>
          <c:cat>
            <c:numRef>
              <c:f>'[Copy of TwospottedSpiderMites_Gowan&amp;UPI.xlsx]Analysis-BanterAcramite'!$A$3,'[Copy of TwospottedSpiderMites_Gowan&amp;UPI.xlsx]Analysis-BanterAcramite'!$A$8,'[Copy of TwospottedSpiderMites_Gowan&amp;UPI.xlsx]Analysis-BanterAcramite'!$A$13,'[Copy of TwospottedSpiderMites_Gowan&amp;UPI.xlsx]Analysis-BanterAcramite'!$A$18</c:f>
              <c:numCache>
                <c:formatCode>d\-mmm</c:formatCode>
                <c:ptCount val="4"/>
                <c:pt idx="0">
                  <c:v>42782</c:v>
                </c:pt>
                <c:pt idx="1">
                  <c:v>42790</c:v>
                </c:pt>
                <c:pt idx="2">
                  <c:v>42797</c:v>
                </c:pt>
                <c:pt idx="3">
                  <c:v>42804</c:v>
                </c:pt>
              </c:numCache>
            </c:numRef>
          </c:cat>
          <c:val>
            <c:numRef>
              <c:f>'[Copy of TwospottedSpiderMites_Gowan&amp;UPI.xlsx]Analysis-BanterAcramite'!$I$5,'[Copy of TwospottedSpiderMites_Gowan&amp;UPI.xlsx]Analysis-BanterAcramite'!$I$10,'[Copy of TwospottedSpiderMites_Gowan&amp;UPI.xlsx]Analysis-BanterAcramite'!$I$15,'[Copy of TwospottedSpiderMites_Gowan&amp;UPI.xlsx]Analysis-BanterAcramite'!$I$20</c:f>
              <c:numCache>
                <c:formatCode>General</c:formatCode>
                <c:ptCount val="4"/>
                <c:pt idx="0">
                  <c:v>6.5000000000000002E-2</c:v>
                </c:pt>
                <c:pt idx="1">
                  <c:v>2.5000000000000001E-2</c:v>
                </c:pt>
                <c:pt idx="2">
                  <c:v>3.5999999999999997E-2</c:v>
                </c:pt>
                <c:pt idx="3">
                  <c:v>1.2E-2</c:v>
                </c:pt>
              </c:numCache>
            </c:numRef>
          </c:val>
        </c:ser>
        <c:ser>
          <c:idx val="3"/>
          <c:order val="3"/>
          <c:tx>
            <c:strRef>
              <c:f>'[Copy of TwospottedSpiderMites_Gowan&amp;UPI.xlsx]Analysis-BanterAcramite'!$B$6</c:f>
              <c:strCache>
                <c:ptCount val="1"/>
                <c:pt idx="0">
                  <c:v>Banter4SC</c:v>
                </c:pt>
              </c:strCache>
            </c:strRef>
          </c:tx>
          <c:spPr>
            <a:solidFill>
              <a:schemeClr val="accent4"/>
            </a:solidFill>
            <a:ln>
              <a:noFill/>
            </a:ln>
            <a:effectLst/>
          </c:spPr>
          <c:invertIfNegative val="0"/>
          <c:cat>
            <c:numRef>
              <c:f>'[Copy of TwospottedSpiderMites_Gowan&amp;UPI.xlsx]Analysis-BanterAcramite'!$A$3,'[Copy of TwospottedSpiderMites_Gowan&amp;UPI.xlsx]Analysis-BanterAcramite'!$A$8,'[Copy of TwospottedSpiderMites_Gowan&amp;UPI.xlsx]Analysis-BanterAcramite'!$A$13,'[Copy of TwospottedSpiderMites_Gowan&amp;UPI.xlsx]Analysis-BanterAcramite'!$A$18</c:f>
              <c:numCache>
                <c:formatCode>d\-mmm</c:formatCode>
                <c:ptCount val="4"/>
                <c:pt idx="0">
                  <c:v>42782</c:v>
                </c:pt>
                <c:pt idx="1">
                  <c:v>42790</c:v>
                </c:pt>
                <c:pt idx="2">
                  <c:v>42797</c:v>
                </c:pt>
                <c:pt idx="3">
                  <c:v>42804</c:v>
                </c:pt>
              </c:numCache>
            </c:numRef>
          </c:cat>
          <c:val>
            <c:numRef>
              <c:f>'[Copy of TwospottedSpiderMites_Gowan&amp;UPI.xlsx]Analysis-BanterAcramite'!$I$6,'[Copy of TwospottedSpiderMites_Gowan&amp;UPI.xlsx]Analysis-BanterAcramite'!$I$11,'[Copy of TwospottedSpiderMites_Gowan&amp;UPI.xlsx]Analysis-BanterAcramite'!$I$16,'[Copy of TwospottedSpiderMites_Gowan&amp;UPI.xlsx]Analysis-BanterAcramite'!$I$21</c:f>
              <c:numCache>
                <c:formatCode>General</c:formatCode>
                <c:ptCount val="4"/>
                <c:pt idx="0">
                  <c:v>4.7E-2</c:v>
                </c:pt>
                <c:pt idx="1">
                  <c:v>6.0000000000000001E-3</c:v>
                </c:pt>
                <c:pt idx="2">
                  <c:v>2.5000000000000001E-2</c:v>
                </c:pt>
                <c:pt idx="3">
                  <c:v>6.0000000000000001E-3</c:v>
                </c:pt>
              </c:numCache>
            </c:numRef>
          </c:val>
        </c:ser>
        <c:ser>
          <c:idx val="4"/>
          <c:order val="4"/>
          <c:tx>
            <c:strRef>
              <c:f>'[Copy of TwospottedSpiderMites_Gowan&amp;UPI.xlsx]Analysis-BanterAcramite'!$B$7</c:f>
              <c:strCache>
                <c:ptCount val="1"/>
                <c:pt idx="0">
                  <c:v>Acramite50WS</c:v>
                </c:pt>
              </c:strCache>
            </c:strRef>
          </c:tx>
          <c:spPr>
            <a:solidFill>
              <a:schemeClr val="accent6"/>
            </a:solidFill>
            <a:ln>
              <a:solidFill>
                <a:schemeClr val="accent6"/>
              </a:solidFill>
            </a:ln>
            <a:effectLst/>
          </c:spPr>
          <c:invertIfNegative val="0"/>
          <c:cat>
            <c:numRef>
              <c:f>'[Copy of TwospottedSpiderMites_Gowan&amp;UPI.xlsx]Analysis-BanterAcramite'!$A$3,'[Copy of TwospottedSpiderMites_Gowan&amp;UPI.xlsx]Analysis-BanterAcramite'!$A$8,'[Copy of TwospottedSpiderMites_Gowan&amp;UPI.xlsx]Analysis-BanterAcramite'!$A$13,'[Copy of TwospottedSpiderMites_Gowan&amp;UPI.xlsx]Analysis-BanterAcramite'!$A$18</c:f>
              <c:numCache>
                <c:formatCode>d\-mmm</c:formatCode>
                <c:ptCount val="4"/>
                <c:pt idx="0">
                  <c:v>42782</c:v>
                </c:pt>
                <c:pt idx="1">
                  <c:v>42790</c:v>
                </c:pt>
                <c:pt idx="2">
                  <c:v>42797</c:v>
                </c:pt>
                <c:pt idx="3">
                  <c:v>42804</c:v>
                </c:pt>
              </c:numCache>
            </c:numRef>
          </c:cat>
          <c:val>
            <c:numRef>
              <c:f>'[Copy of TwospottedSpiderMites_Gowan&amp;UPI.xlsx]Analysis-BanterAcramite'!$I$7,'[Copy of TwospottedSpiderMites_Gowan&amp;UPI.xlsx]Analysis-BanterAcramite'!$I$12,'[Copy of TwospottedSpiderMites_Gowan&amp;UPI.xlsx]Analysis-BanterAcramite'!$I$17,'[Copy of TwospottedSpiderMites_Gowan&amp;UPI.xlsx]Analysis-BanterAcramite'!$I$22</c:f>
              <c:numCache>
                <c:formatCode>General</c:formatCode>
                <c:ptCount val="4"/>
                <c:pt idx="0">
                  <c:v>0.14599999999999999</c:v>
                </c:pt>
                <c:pt idx="1">
                  <c:v>0.16800000000000001</c:v>
                </c:pt>
                <c:pt idx="2">
                  <c:v>5.6000000000000001E-2</c:v>
                </c:pt>
                <c:pt idx="3">
                  <c:v>0</c:v>
                </c:pt>
              </c:numCache>
            </c:numRef>
          </c:val>
        </c:ser>
        <c:dLbls>
          <c:showLegendKey val="0"/>
          <c:showVal val="0"/>
          <c:showCatName val="0"/>
          <c:showSerName val="0"/>
          <c:showPercent val="0"/>
          <c:showBubbleSize val="0"/>
        </c:dLbls>
        <c:gapWidth val="219"/>
        <c:overlap val="-27"/>
        <c:axId val="202504592"/>
        <c:axId val="202504984"/>
      </c:barChart>
      <c:catAx>
        <c:axId val="202504592"/>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solidFill>
                      <a:schemeClr val="tx1"/>
                    </a:solidFill>
                  </a:rPr>
                  <a:t>Pre-spray</a:t>
                </a:r>
              </a:p>
            </c:rich>
          </c:tx>
          <c:layout>
            <c:manualLayout>
              <c:xMode val="edge"/>
              <c:yMode val="edge"/>
              <c:x val="9.4385170603674559E-2"/>
              <c:y val="0.8925692621755614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d\-mmm"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02504984"/>
        <c:crosses val="autoZero"/>
        <c:auto val="0"/>
        <c:lblAlgn val="ctr"/>
        <c:lblOffset val="100"/>
        <c:noMultiLvlLbl val="0"/>
      </c:catAx>
      <c:valAx>
        <c:axId val="202504984"/>
        <c:scaling>
          <c:orientation val="minMax"/>
          <c:max val="0.5"/>
        </c:scaling>
        <c:delete val="0"/>
        <c:axPos val="l"/>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02504592"/>
        <c:crosses val="autoZero"/>
        <c:crossBetween val="between"/>
        <c:majorUnit val="0.1"/>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dirty="0">
                <a:solidFill>
                  <a:schemeClr val="tx1"/>
                </a:solidFill>
              </a:rPr>
              <a:t>16-Dec</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LeafSamples_Data!$AA$9</c:f>
              <c:strCache>
                <c:ptCount val="1"/>
                <c:pt idx="0">
                  <c:v>16-Dec</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LeafSamples_Data!$AB$2:$AE$2</c:f>
              <c:strCache>
                <c:ptCount val="4"/>
                <c:pt idx="0">
                  <c:v>Chilli thrips</c:v>
                </c:pt>
                <c:pt idx="1">
                  <c:v>Thrips larvae</c:v>
                </c:pt>
                <c:pt idx="2">
                  <c:v>Florida flower thrips</c:v>
                </c:pt>
                <c:pt idx="3">
                  <c:v>Bean thrips</c:v>
                </c:pt>
              </c:strCache>
            </c:strRef>
          </c:cat>
          <c:val>
            <c:numRef>
              <c:f>LeafSamples_Data!$AB$9:$AE$9</c:f>
              <c:numCache>
                <c:formatCode>General</c:formatCode>
                <c:ptCount val="4"/>
                <c:pt idx="0">
                  <c:v>51</c:v>
                </c:pt>
                <c:pt idx="1">
                  <c:v>21</c:v>
                </c:pt>
                <c:pt idx="2">
                  <c:v>1</c:v>
                </c:pt>
                <c:pt idx="3">
                  <c:v>21</c:v>
                </c:pt>
              </c:numCache>
            </c:numRef>
          </c:val>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10124553411295072"/>
          <c:y val="0.77663633901786244"/>
          <c:w val="0.89565957361016724"/>
          <c:h val="0.20103116350553388"/>
        </c:manualLayout>
      </c:layout>
      <c:overlay val="0"/>
      <c:spPr>
        <a:noFill/>
        <a:ln>
          <a:noFill/>
        </a:ln>
        <a:effectLst/>
      </c:spPr>
      <c:txPr>
        <a:bodyPr rot="0" spcFirstLastPara="1" vertOverflow="ellipsis" vert="horz" wrap="square" anchor="ctr" anchorCtr="1"/>
        <a:lstStyle/>
        <a:p>
          <a:pPr rtl="0">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800" dirty="0"/>
              <a:t>19-Jan</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LeafSamples_Data!$AA$12</c:f>
              <c:strCache>
                <c:ptCount val="1"/>
                <c:pt idx="0">
                  <c:v>19-Jan</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dLbl>
              <c:idx val="3"/>
              <c:layout>
                <c:manualLayout>
                  <c:x val="1.6013021282871461E-2"/>
                  <c:y val="8.6108158354870779E-3"/>
                </c:manualLayout>
              </c:layout>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LeafSamples_Data!$AB$2:$AE$2</c:f>
              <c:strCache>
                <c:ptCount val="4"/>
                <c:pt idx="0">
                  <c:v>Chilli thrips</c:v>
                </c:pt>
                <c:pt idx="1">
                  <c:v>Thrips larvae</c:v>
                </c:pt>
                <c:pt idx="2">
                  <c:v>Florida flower thrips</c:v>
                </c:pt>
                <c:pt idx="3">
                  <c:v>Bean thrips</c:v>
                </c:pt>
              </c:strCache>
            </c:strRef>
          </c:cat>
          <c:val>
            <c:numRef>
              <c:f>LeafSamples_Data!$AB$12:$AE$12</c:f>
              <c:numCache>
                <c:formatCode>General</c:formatCode>
                <c:ptCount val="4"/>
                <c:pt idx="0">
                  <c:v>132</c:v>
                </c:pt>
                <c:pt idx="1">
                  <c:v>6</c:v>
                </c:pt>
                <c:pt idx="2">
                  <c:v>0</c:v>
                </c:pt>
                <c:pt idx="3">
                  <c:v>4</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'[Chilli&amp;FlowerThrips&amp;SeedBugs.xlsx]LeafSamples_Data'!$V$124</c:f>
              <c:strCache>
                <c:ptCount val="1"/>
                <c:pt idx="0">
                  <c:v>Control</c:v>
                </c:pt>
              </c:strCache>
            </c:strRef>
          </c:tx>
          <c:spPr>
            <a:solidFill>
              <a:schemeClr val="accent1"/>
            </a:solidFill>
            <a:ln>
              <a:noFill/>
            </a:ln>
            <a:effectLst/>
          </c:spPr>
          <c:invertIfNegative val="0"/>
          <c:cat>
            <c:numRef>
              <c:f>'[Chilli&amp;FlowerThrips&amp;SeedBugs.xlsx]LeafSamples_Data'!$W$124:$W$132</c:f>
              <c:numCache>
                <c:formatCode>m/d/yyyy</c:formatCode>
                <c:ptCount val="9"/>
                <c:pt idx="0">
                  <c:v>42684</c:v>
                </c:pt>
                <c:pt idx="1">
                  <c:v>42691</c:v>
                </c:pt>
                <c:pt idx="2">
                  <c:v>42698</c:v>
                </c:pt>
                <c:pt idx="3">
                  <c:v>42705</c:v>
                </c:pt>
                <c:pt idx="4">
                  <c:v>42712</c:v>
                </c:pt>
                <c:pt idx="5">
                  <c:v>42720</c:v>
                </c:pt>
                <c:pt idx="6">
                  <c:v>42731</c:v>
                </c:pt>
                <c:pt idx="7">
                  <c:v>42738</c:v>
                </c:pt>
                <c:pt idx="8">
                  <c:v>42754</c:v>
                </c:pt>
              </c:numCache>
            </c:numRef>
          </c:cat>
          <c:val>
            <c:numRef>
              <c:f>'[Chilli&amp;FlowerThrips&amp;SeedBugs.xlsx]LeafSamples_Data'!$X$124:$X$132</c:f>
              <c:numCache>
                <c:formatCode>General</c:formatCode>
                <c:ptCount val="9"/>
                <c:pt idx="0">
                  <c:v>0</c:v>
                </c:pt>
                <c:pt idx="1">
                  <c:v>1</c:v>
                </c:pt>
                <c:pt idx="2">
                  <c:v>1.75</c:v>
                </c:pt>
                <c:pt idx="3">
                  <c:v>4.5</c:v>
                </c:pt>
                <c:pt idx="4">
                  <c:v>7.75</c:v>
                </c:pt>
                <c:pt idx="5">
                  <c:v>7.25</c:v>
                </c:pt>
                <c:pt idx="6">
                  <c:v>5.25</c:v>
                </c:pt>
                <c:pt idx="7">
                  <c:v>8.75</c:v>
                </c:pt>
                <c:pt idx="8">
                  <c:v>24.5</c:v>
                </c:pt>
              </c:numCache>
            </c:numRef>
          </c:val>
          <c:extLst xmlns:c16r2="http://schemas.microsoft.com/office/drawing/2015/06/chart"/>
        </c:ser>
        <c:ser>
          <c:idx val="1"/>
          <c:order val="1"/>
          <c:tx>
            <c:strRef>
              <c:f>'[Chilli&amp;FlowerThrips&amp;SeedBugs.xlsx]LeafSamples_Data'!$V$133</c:f>
              <c:strCache>
                <c:ptCount val="1"/>
                <c:pt idx="0">
                  <c:v>Grandevo-Radiant</c:v>
                </c:pt>
              </c:strCache>
            </c:strRef>
          </c:tx>
          <c:spPr>
            <a:solidFill>
              <a:schemeClr val="accent2"/>
            </a:solidFill>
            <a:ln>
              <a:noFill/>
            </a:ln>
            <a:effectLst/>
          </c:spPr>
          <c:invertIfNegative val="0"/>
          <c:cat>
            <c:numRef>
              <c:f>'[Chilli&amp;FlowerThrips&amp;SeedBugs.xlsx]LeafSamples_Data'!$W$133:$W$141</c:f>
              <c:numCache>
                <c:formatCode>m/d/yyyy</c:formatCode>
                <c:ptCount val="9"/>
                <c:pt idx="0">
                  <c:v>42684</c:v>
                </c:pt>
                <c:pt idx="1">
                  <c:v>42691</c:v>
                </c:pt>
                <c:pt idx="2">
                  <c:v>42698</c:v>
                </c:pt>
                <c:pt idx="3">
                  <c:v>42705</c:v>
                </c:pt>
                <c:pt idx="4">
                  <c:v>42712</c:v>
                </c:pt>
                <c:pt idx="5">
                  <c:v>42720</c:v>
                </c:pt>
                <c:pt idx="6">
                  <c:v>42731</c:v>
                </c:pt>
                <c:pt idx="7">
                  <c:v>42738</c:v>
                </c:pt>
                <c:pt idx="8">
                  <c:v>42754</c:v>
                </c:pt>
              </c:numCache>
            </c:numRef>
          </c:cat>
          <c:val>
            <c:numRef>
              <c:f>'[Chilli&amp;FlowerThrips&amp;SeedBugs.xlsx]LeafSamples_Data'!$X$133:$X$141</c:f>
              <c:numCache>
                <c:formatCode>General</c:formatCode>
                <c:ptCount val="9"/>
                <c:pt idx="0">
                  <c:v>0</c:v>
                </c:pt>
                <c:pt idx="1">
                  <c:v>1.25</c:v>
                </c:pt>
                <c:pt idx="2">
                  <c:v>1.75</c:v>
                </c:pt>
                <c:pt idx="3">
                  <c:v>9</c:v>
                </c:pt>
                <c:pt idx="4">
                  <c:v>7.75</c:v>
                </c:pt>
                <c:pt idx="5">
                  <c:v>3.75</c:v>
                </c:pt>
                <c:pt idx="6">
                  <c:v>1.25</c:v>
                </c:pt>
                <c:pt idx="7">
                  <c:v>0.25</c:v>
                </c:pt>
                <c:pt idx="8">
                  <c:v>0</c:v>
                </c:pt>
              </c:numCache>
            </c:numRef>
          </c:val>
          <c:extLst xmlns:c16r2="http://schemas.microsoft.com/office/drawing/2015/06/chart"/>
        </c:ser>
        <c:ser>
          <c:idx val="2"/>
          <c:order val="2"/>
          <c:tx>
            <c:strRef>
              <c:f>'[Chilli&amp;FlowerThrips&amp;SeedBugs.xlsx]LeafSamples_Data'!$V$142</c:f>
              <c:strCache>
                <c:ptCount val="1"/>
                <c:pt idx="0">
                  <c:v>Radiant-Assail</c:v>
                </c:pt>
              </c:strCache>
            </c:strRef>
          </c:tx>
          <c:spPr>
            <a:solidFill>
              <a:schemeClr val="accent3"/>
            </a:solidFill>
            <a:ln>
              <a:noFill/>
            </a:ln>
            <a:effectLst/>
          </c:spPr>
          <c:invertIfNegative val="0"/>
          <c:cat>
            <c:numRef>
              <c:f>'[Chilli&amp;FlowerThrips&amp;SeedBugs.xlsx]LeafSamples_Data'!$W$142:$W$150</c:f>
              <c:numCache>
                <c:formatCode>m/d/yyyy</c:formatCode>
                <c:ptCount val="9"/>
                <c:pt idx="0">
                  <c:v>42684</c:v>
                </c:pt>
                <c:pt idx="1">
                  <c:v>42691</c:v>
                </c:pt>
                <c:pt idx="2">
                  <c:v>42698</c:v>
                </c:pt>
                <c:pt idx="3">
                  <c:v>42705</c:v>
                </c:pt>
                <c:pt idx="4">
                  <c:v>42712</c:v>
                </c:pt>
                <c:pt idx="5">
                  <c:v>42720</c:v>
                </c:pt>
                <c:pt idx="6">
                  <c:v>42731</c:v>
                </c:pt>
                <c:pt idx="7">
                  <c:v>42738</c:v>
                </c:pt>
                <c:pt idx="8">
                  <c:v>42754</c:v>
                </c:pt>
              </c:numCache>
            </c:numRef>
          </c:cat>
          <c:val>
            <c:numRef>
              <c:f>'[Chilli&amp;FlowerThrips&amp;SeedBugs.xlsx]LeafSamples_Data'!$X$142:$X$150</c:f>
              <c:numCache>
                <c:formatCode>General</c:formatCode>
                <c:ptCount val="9"/>
                <c:pt idx="0">
                  <c:v>0.25</c:v>
                </c:pt>
                <c:pt idx="1">
                  <c:v>0.5</c:v>
                </c:pt>
                <c:pt idx="2">
                  <c:v>2</c:v>
                </c:pt>
                <c:pt idx="3">
                  <c:v>7.75</c:v>
                </c:pt>
                <c:pt idx="4">
                  <c:v>1.25</c:v>
                </c:pt>
                <c:pt idx="5">
                  <c:v>2</c:v>
                </c:pt>
                <c:pt idx="6">
                  <c:v>1</c:v>
                </c:pt>
                <c:pt idx="7">
                  <c:v>0.25</c:v>
                </c:pt>
                <c:pt idx="8">
                  <c:v>0.75</c:v>
                </c:pt>
              </c:numCache>
            </c:numRef>
          </c:val>
          <c:extLst xmlns:c16r2="http://schemas.microsoft.com/office/drawing/2015/06/chart"/>
        </c:ser>
        <c:ser>
          <c:idx val="3"/>
          <c:order val="3"/>
          <c:tx>
            <c:strRef>
              <c:f>'[Chilli&amp;FlowerThrips&amp;SeedBugs.xlsx]LeafSamples_Data'!$V$151</c:f>
              <c:strCache>
                <c:ptCount val="1"/>
                <c:pt idx="0">
                  <c:v>Radiant-Closer</c:v>
                </c:pt>
              </c:strCache>
            </c:strRef>
          </c:tx>
          <c:spPr>
            <a:solidFill>
              <a:schemeClr val="accent4"/>
            </a:solidFill>
            <a:ln>
              <a:noFill/>
            </a:ln>
            <a:effectLst/>
          </c:spPr>
          <c:invertIfNegative val="0"/>
          <c:cat>
            <c:numRef>
              <c:f>'[Chilli&amp;FlowerThrips&amp;SeedBugs.xlsx]LeafSamples_Data'!$W$151:$W$159</c:f>
              <c:numCache>
                <c:formatCode>d\-mmm</c:formatCode>
                <c:ptCount val="9"/>
                <c:pt idx="0">
                  <c:v>42684</c:v>
                </c:pt>
                <c:pt idx="1">
                  <c:v>42691</c:v>
                </c:pt>
                <c:pt idx="2">
                  <c:v>42698</c:v>
                </c:pt>
                <c:pt idx="3">
                  <c:v>42705</c:v>
                </c:pt>
                <c:pt idx="4">
                  <c:v>42712</c:v>
                </c:pt>
                <c:pt idx="5">
                  <c:v>42720</c:v>
                </c:pt>
                <c:pt idx="6">
                  <c:v>42731</c:v>
                </c:pt>
                <c:pt idx="7">
                  <c:v>42738</c:v>
                </c:pt>
                <c:pt idx="8">
                  <c:v>42754</c:v>
                </c:pt>
              </c:numCache>
            </c:numRef>
          </c:cat>
          <c:val>
            <c:numRef>
              <c:f>'[Chilli&amp;FlowerThrips&amp;SeedBugs.xlsx]LeafSamples_Data'!$X$151:$X$159</c:f>
              <c:numCache>
                <c:formatCode>General</c:formatCode>
                <c:ptCount val="9"/>
                <c:pt idx="0">
                  <c:v>0</c:v>
                </c:pt>
                <c:pt idx="1">
                  <c:v>0.5</c:v>
                </c:pt>
                <c:pt idx="2">
                  <c:v>0.75</c:v>
                </c:pt>
                <c:pt idx="3">
                  <c:v>8</c:v>
                </c:pt>
                <c:pt idx="4">
                  <c:v>0.75</c:v>
                </c:pt>
                <c:pt idx="5">
                  <c:v>0.75</c:v>
                </c:pt>
                <c:pt idx="6">
                  <c:v>0.25</c:v>
                </c:pt>
                <c:pt idx="7">
                  <c:v>1.75</c:v>
                </c:pt>
                <c:pt idx="8">
                  <c:v>0.25</c:v>
                </c:pt>
              </c:numCache>
            </c:numRef>
          </c:val>
          <c:extLst xmlns:c16r2="http://schemas.microsoft.com/office/drawing/2015/06/chart"/>
        </c:ser>
        <c:ser>
          <c:idx val="4"/>
          <c:order val="4"/>
          <c:tx>
            <c:strRef>
              <c:f>'[Chilli&amp;FlowerThrips&amp;SeedBugs.xlsx]LeafSamples_Data'!$V$160</c:f>
              <c:strCache>
                <c:ptCount val="1"/>
                <c:pt idx="0">
                  <c:v>VF-Radiant-Assail</c:v>
                </c:pt>
              </c:strCache>
            </c:strRef>
          </c:tx>
          <c:spPr>
            <a:solidFill>
              <a:schemeClr val="accent5"/>
            </a:solidFill>
            <a:ln>
              <a:noFill/>
            </a:ln>
            <a:effectLst/>
          </c:spPr>
          <c:invertIfNegative val="0"/>
          <c:cat>
            <c:numRef>
              <c:f>'[Chilli&amp;FlowerThrips&amp;SeedBugs.xlsx]LeafSamples_Data'!$W$160:$W$168</c:f>
              <c:numCache>
                <c:formatCode>m/d/yyyy</c:formatCode>
                <c:ptCount val="9"/>
                <c:pt idx="0">
                  <c:v>42684</c:v>
                </c:pt>
                <c:pt idx="1">
                  <c:v>42691</c:v>
                </c:pt>
                <c:pt idx="2">
                  <c:v>42698</c:v>
                </c:pt>
                <c:pt idx="3">
                  <c:v>42705</c:v>
                </c:pt>
                <c:pt idx="4">
                  <c:v>42712</c:v>
                </c:pt>
                <c:pt idx="5">
                  <c:v>42720</c:v>
                </c:pt>
                <c:pt idx="6">
                  <c:v>42731</c:v>
                </c:pt>
                <c:pt idx="7">
                  <c:v>42738</c:v>
                </c:pt>
                <c:pt idx="8">
                  <c:v>42754</c:v>
                </c:pt>
              </c:numCache>
            </c:numRef>
          </c:cat>
          <c:val>
            <c:numRef>
              <c:f>'[Chilli&amp;FlowerThrips&amp;SeedBugs.xlsx]LeafSamples_Data'!$X$160:$X$168</c:f>
              <c:numCache>
                <c:formatCode>General</c:formatCode>
                <c:ptCount val="9"/>
                <c:pt idx="0">
                  <c:v>0</c:v>
                </c:pt>
                <c:pt idx="1">
                  <c:v>1.75</c:v>
                </c:pt>
                <c:pt idx="2">
                  <c:v>1.5</c:v>
                </c:pt>
                <c:pt idx="3">
                  <c:v>4</c:v>
                </c:pt>
                <c:pt idx="4">
                  <c:v>0.5</c:v>
                </c:pt>
                <c:pt idx="5">
                  <c:v>0.25</c:v>
                </c:pt>
                <c:pt idx="6">
                  <c:v>1</c:v>
                </c:pt>
                <c:pt idx="7">
                  <c:v>0.75</c:v>
                </c:pt>
                <c:pt idx="8">
                  <c:v>0.5</c:v>
                </c:pt>
              </c:numCache>
            </c:numRef>
          </c:val>
          <c:extLst xmlns:c16r2="http://schemas.microsoft.com/office/drawing/2015/06/chart"/>
        </c:ser>
        <c:ser>
          <c:idx val="5"/>
          <c:order val="5"/>
          <c:tx>
            <c:strRef>
              <c:f>'[Chilli&amp;FlowerThrips&amp;SeedBugs.xlsx]LeafSamples_Data'!$V$169</c:f>
              <c:strCache>
                <c:ptCount val="1"/>
                <c:pt idx="0">
                  <c:v>VF-Radiant-Rimon-Assail</c:v>
                </c:pt>
              </c:strCache>
            </c:strRef>
          </c:tx>
          <c:spPr>
            <a:solidFill>
              <a:schemeClr val="accent6"/>
            </a:solidFill>
            <a:ln>
              <a:noFill/>
            </a:ln>
            <a:effectLst/>
          </c:spPr>
          <c:invertIfNegative val="0"/>
          <c:cat>
            <c:numRef>
              <c:f>'[Chilli&amp;FlowerThrips&amp;SeedBugs.xlsx]LeafSamples_Data'!$W$169:$W$177</c:f>
              <c:numCache>
                <c:formatCode>m/d/yyyy</c:formatCode>
                <c:ptCount val="9"/>
                <c:pt idx="0">
                  <c:v>42684</c:v>
                </c:pt>
                <c:pt idx="1">
                  <c:v>42691</c:v>
                </c:pt>
                <c:pt idx="2">
                  <c:v>42698</c:v>
                </c:pt>
                <c:pt idx="3">
                  <c:v>42705</c:v>
                </c:pt>
                <c:pt idx="4">
                  <c:v>42712</c:v>
                </c:pt>
                <c:pt idx="5">
                  <c:v>42720</c:v>
                </c:pt>
                <c:pt idx="6">
                  <c:v>42731</c:v>
                </c:pt>
                <c:pt idx="7">
                  <c:v>42738</c:v>
                </c:pt>
                <c:pt idx="8">
                  <c:v>42754</c:v>
                </c:pt>
              </c:numCache>
            </c:numRef>
          </c:cat>
          <c:val>
            <c:numRef>
              <c:f>'[Chilli&amp;FlowerThrips&amp;SeedBugs.xlsx]LeafSamples_Data'!$X$169:$X$177</c:f>
              <c:numCache>
                <c:formatCode>General</c:formatCode>
                <c:ptCount val="9"/>
                <c:pt idx="0">
                  <c:v>0.25</c:v>
                </c:pt>
                <c:pt idx="1">
                  <c:v>2.75</c:v>
                </c:pt>
                <c:pt idx="2">
                  <c:v>1</c:v>
                </c:pt>
                <c:pt idx="3">
                  <c:v>3.25</c:v>
                </c:pt>
                <c:pt idx="4">
                  <c:v>0.5</c:v>
                </c:pt>
                <c:pt idx="5">
                  <c:v>1</c:v>
                </c:pt>
                <c:pt idx="6">
                  <c:v>1</c:v>
                </c:pt>
                <c:pt idx="7">
                  <c:v>0.25</c:v>
                </c:pt>
                <c:pt idx="8">
                  <c:v>1.75</c:v>
                </c:pt>
              </c:numCache>
            </c:numRef>
          </c:val>
          <c:extLst xmlns:c16r2="http://schemas.microsoft.com/office/drawing/2015/06/chart"/>
        </c:ser>
        <c:ser>
          <c:idx val="6"/>
          <c:order val="6"/>
          <c:tx>
            <c:strRef>
              <c:f>'[Chilli&amp;FlowerThrips&amp;SeedBugs.xlsx]LeafSamples_Data'!$V$178</c:f>
              <c:strCache>
                <c:ptCount val="1"/>
                <c:pt idx="0">
                  <c:v>VF-Radiant-Sivanto</c:v>
                </c:pt>
              </c:strCache>
            </c:strRef>
          </c:tx>
          <c:spPr>
            <a:solidFill>
              <a:schemeClr val="accent1">
                <a:lumMod val="60000"/>
              </a:schemeClr>
            </a:solidFill>
            <a:ln>
              <a:noFill/>
            </a:ln>
            <a:effectLst/>
          </c:spPr>
          <c:invertIfNegative val="0"/>
          <c:cat>
            <c:numRef>
              <c:f>'[Chilli&amp;FlowerThrips&amp;SeedBugs.xlsx]LeafSamples_Data'!$W$178:$W$186</c:f>
              <c:numCache>
                <c:formatCode>m/d/yyyy</c:formatCode>
                <c:ptCount val="9"/>
                <c:pt idx="0">
                  <c:v>42684</c:v>
                </c:pt>
                <c:pt idx="1">
                  <c:v>42691</c:v>
                </c:pt>
                <c:pt idx="2">
                  <c:v>42698</c:v>
                </c:pt>
                <c:pt idx="3">
                  <c:v>42705</c:v>
                </c:pt>
                <c:pt idx="4">
                  <c:v>42712</c:v>
                </c:pt>
                <c:pt idx="5">
                  <c:v>42720</c:v>
                </c:pt>
                <c:pt idx="6">
                  <c:v>42731</c:v>
                </c:pt>
                <c:pt idx="7">
                  <c:v>42738</c:v>
                </c:pt>
                <c:pt idx="8">
                  <c:v>42754</c:v>
                </c:pt>
              </c:numCache>
            </c:numRef>
          </c:cat>
          <c:val>
            <c:numRef>
              <c:f>'[Chilli&amp;FlowerThrips&amp;SeedBugs.xlsx]LeafSamples_Data'!$X$178:$X$186</c:f>
              <c:numCache>
                <c:formatCode>General</c:formatCode>
                <c:ptCount val="9"/>
                <c:pt idx="0">
                  <c:v>0</c:v>
                </c:pt>
                <c:pt idx="1">
                  <c:v>1.5</c:v>
                </c:pt>
                <c:pt idx="2">
                  <c:v>0.75</c:v>
                </c:pt>
                <c:pt idx="3">
                  <c:v>4.25</c:v>
                </c:pt>
                <c:pt idx="4">
                  <c:v>1.25</c:v>
                </c:pt>
                <c:pt idx="5">
                  <c:v>0.25</c:v>
                </c:pt>
                <c:pt idx="6">
                  <c:v>0.5</c:v>
                </c:pt>
                <c:pt idx="7">
                  <c:v>2.25</c:v>
                </c:pt>
                <c:pt idx="8">
                  <c:v>0.5</c:v>
                </c:pt>
              </c:numCache>
            </c:numRef>
          </c:val>
          <c:extLst xmlns:c16r2="http://schemas.microsoft.com/office/drawing/2015/06/chart"/>
        </c:ser>
        <c:dLbls>
          <c:showLegendKey val="0"/>
          <c:showVal val="0"/>
          <c:showCatName val="0"/>
          <c:showSerName val="0"/>
          <c:showPercent val="0"/>
          <c:showBubbleSize val="0"/>
        </c:dLbls>
        <c:gapWidth val="150"/>
        <c:axId val="176913168"/>
        <c:axId val="176998584"/>
      </c:barChart>
      <c:catAx>
        <c:axId val="176913168"/>
        <c:scaling>
          <c:orientation val="minMax"/>
        </c:scaling>
        <c:delete val="0"/>
        <c:axPos val="b"/>
        <c:majorGridlines>
          <c:spPr>
            <a:ln w="9525" cap="flat" cmpd="sng" algn="ctr">
              <a:solidFill>
                <a:schemeClr val="tx1">
                  <a:lumMod val="15000"/>
                  <a:lumOff val="85000"/>
                </a:schemeClr>
              </a:solidFill>
              <a:round/>
            </a:ln>
            <a:effectLst/>
          </c:spPr>
        </c:majorGridlines>
        <c:numFmt formatCode="[$-409]d\-mmm;@"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76998584"/>
        <c:crosses val="autoZero"/>
        <c:auto val="0"/>
        <c:lblAlgn val="ctr"/>
        <c:lblOffset val="100"/>
        <c:noMultiLvlLbl val="0"/>
      </c:catAx>
      <c:valAx>
        <c:axId val="176998584"/>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2000" dirty="0">
                    <a:solidFill>
                      <a:schemeClr val="tx1"/>
                    </a:solidFill>
                  </a:rPr>
                  <a:t>Number of </a:t>
                </a:r>
                <a:r>
                  <a:rPr lang="en-US" sz="2000" b="1" dirty="0" smtClean="0">
                    <a:solidFill>
                      <a:schemeClr val="tx1"/>
                    </a:solidFill>
                  </a:rPr>
                  <a:t>all </a:t>
                </a:r>
                <a:r>
                  <a:rPr lang="en-US" sz="2000" b="1" dirty="0" err="1" smtClean="0">
                    <a:solidFill>
                      <a:schemeClr val="tx1"/>
                    </a:solidFill>
                  </a:rPr>
                  <a:t>thrips</a:t>
                </a:r>
                <a:r>
                  <a:rPr lang="en-US" sz="2000" dirty="0" smtClean="0">
                    <a:solidFill>
                      <a:schemeClr val="tx1"/>
                    </a:solidFill>
                  </a:rPr>
                  <a:t> </a:t>
                </a:r>
                <a:r>
                  <a:rPr lang="en-US" sz="2000" dirty="0">
                    <a:solidFill>
                      <a:schemeClr val="tx1"/>
                    </a:solidFill>
                  </a:rPr>
                  <a:t>per 10 </a:t>
                </a:r>
                <a:r>
                  <a:rPr lang="en-US" sz="2000" dirty="0" err="1">
                    <a:solidFill>
                      <a:schemeClr val="tx1"/>
                    </a:solidFill>
                  </a:rPr>
                  <a:t>trifoliates</a:t>
                </a:r>
                <a:endParaRPr lang="en-US" sz="2000" dirty="0">
                  <a:solidFill>
                    <a:schemeClr val="tx1"/>
                  </a:solidFill>
                </a:endParaRP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76913168"/>
        <c:crosses val="autoZero"/>
        <c:crossBetween val="between"/>
      </c:valAx>
      <c:spPr>
        <a:noFill/>
        <a:ln>
          <a:noFill/>
        </a:ln>
        <a:effectLst/>
      </c:spPr>
    </c:plotArea>
    <c:legend>
      <c:legendPos val="r"/>
      <c:legendEntry>
        <c:idx val="3"/>
        <c:txPr>
          <a:bodyPr rot="0" spcFirstLastPara="1" vertOverflow="ellipsis" vert="horz" wrap="square" anchor="ctr" anchorCtr="1"/>
          <a:lstStyle/>
          <a:p>
            <a:pPr>
              <a:defRPr sz="1800" b="0" i="0" u="none" strike="noStrike" kern="1200" baseline="0">
                <a:solidFill>
                  <a:schemeClr val="accent1"/>
                </a:solidFill>
                <a:latin typeface="+mn-lt"/>
                <a:ea typeface="+mn-ea"/>
                <a:cs typeface="+mn-cs"/>
              </a:defRPr>
            </a:pPr>
            <a:endParaRPr lang="en-US"/>
          </a:p>
        </c:txPr>
      </c:legendEntry>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'[Chilli&amp;FlowerThrips&amp;SeedBugs.xlsx]LeafSamples_Data'!$V$124</c:f>
              <c:strCache>
                <c:ptCount val="1"/>
                <c:pt idx="0">
                  <c:v>Control</c:v>
                </c:pt>
              </c:strCache>
            </c:strRef>
          </c:tx>
          <c:spPr>
            <a:solidFill>
              <a:schemeClr val="accent1"/>
            </a:solidFill>
            <a:ln>
              <a:noFill/>
            </a:ln>
            <a:effectLst/>
          </c:spPr>
          <c:invertIfNegative val="0"/>
          <c:cat>
            <c:numRef>
              <c:f>'[Chilli&amp;FlowerThrips&amp;SeedBugs.xlsx]LeafSamples_Data'!$W$124:$W$132</c:f>
              <c:numCache>
                <c:formatCode>m/d/yyyy</c:formatCode>
                <c:ptCount val="9"/>
                <c:pt idx="0">
                  <c:v>42684</c:v>
                </c:pt>
                <c:pt idx="1">
                  <c:v>42691</c:v>
                </c:pt>
                <c:pt idx="2">
                  <c:v>42698</c:v>
                </c:pt>
                <c:pt idx="3">
                  <c:v>42705</c:v>
                </c:pt>
                <c:pt idx="4">
                  <c:v>42712</c:v>
                </c:pt>
                <c:pt idx="5">
                  <c:v>42720</c:v>
                </c:pt>
                <c:pt idx="6">
                  <c:v>42731</c:v>
                </c:pt>
                <c:pt idx="7">
                  <c:v>42738</c:v>
                </c:pt>
                <c:pt idx="8">
                  <c:v>42754</c:v>
                </c:pt>
              </c:numCache>
            </c:numRef>
          </c:cat>
          <c:val>
            <c:numRef>
              <c:f>'[Chilli&amp;FlowerThrips&amp;SeedBugs.xlsx]LeafSamples_Data'!$X$124:$X$132</c:f>
              <c:numCache>
                <c:formatCode>General</c:formatCode>
                <c:ptCount val="9"/>
                <c:pt idx="0">
                  <c:v>0</c:v>
                </c:pt>
                <c:pt idx="1">
                  <c:v>1</c:v>
                </c:pt>
                <c:pt idx="2">
                  <c:v>1.75</c:v>
                </c:pt>
                <c:pt idx="3">
                  <c:v>4.5</c:v>
                </c:pt>
                <c:pt idx="4">
                  <c:v>7.75</c:v>
                </c:pt>
                <c:pt idx="5">
                  <c:v>7.25</c:v>
                </c:pt>
                <c:pt idx="6">
                  <c:v>5.25</c:v>
                </c:pt>
                <c:pt idx="7">
                  <c:v>8.75</c:v>
                </c:pt>
                <c:pt idx="8">
                  <c:v>24.5</c:v>
                </c:pt>
              </c:numCache>
            </c:numRef>
          </c:val>
          <c:extLst xmlns:c16r2="http://schemas.microsoft.com/office/drawing/2015/06/chart"/>
        </c:ser>
        <c:ser>
          <c:idx val="1"/>
          <c:order val="1"/>
          <c:tx>
            <c:strRef>
              <c:f>'[Chilli&amp;FlowerThrips&amp;SeedBugs.xlsx]LeafSamples_Data'!$V$225</c:f>
              <c:strCache>
                <c:ptCount val="1"/>
                <c:pt idx="0">
                  <c:v>Closer</c:v>
                </c:pt>
              </c:strCache>
            </c:strRef>
          </c:tx>
          <c:spPr>
            <a:solidFill>
              <a:schemeClr val="accent2"/>
            </a:solidFill>
            <a:ln>
              <a:noFill/>
            </a:ln>
            <a:effectLst/>
          </c:spPr>
          <c:invertIfNegative val="0"/>
          <c:cat>
            <c:numRef>
              <c:f>'[Chilli&amp;FlowerThrips&amp;SeedBugs.xlsx]LeafSamples_Data'!$W$133:$W$141</c:f>
              <c:numCache>
                <c:formatCode>m/d/yyyy</c:formatCode>
                <c:ptCount val="9"/>
                <c:pt idx="0">
                  <c:v>42684</c:v>
                </c:pt>
                <c:pt idx="1">
                  <c:v>42691</c:v>
                </c:pt>
                <c:pt idx="2">
                  <c:v>42698</c:v>
                </c:pt>
                <c:pt idx="3">
                  <c:v>42705</c:v>
                </c:pt>
                <c:pt idx="4">
                  <c:v>42712</c:v>
                </c:pt>
                <c:pt idx="5">
                  <c:v>42720</c:v>
                </c:pt>
                <c:pt idx="6">
                  <c:v>42731</c:v>
                </c:pt>
                <c:pt idx="7">
                  <c:v>42738</c:v>
                </c:pt>
                <c:pt idx="8">
                  <c:v>42754</c:v>
                </c:pt>
              </c:numCache>
            </c:numRef>
          </c:cat>
          <c:val>
            <c:numRef>
              <c:f>'[Chilli&amp;FlowerThrips&amp;SeedBugs.xlsx]LeafSamples_Data'!$X$225:$X$233</c:f>
              <c:numCache>
                <c:formatCode>General</c:formatCode>
                <c:ptCount val="9"/>
                <c:pt idx="0">
                  <c:v>1.25</c:v>
                </c:pt>
                <c:pt idx="1">
                  <c:v>1</c:v>
                </c:pt>
                <c:pt idx="2">
                  <c:v>0.75</c:v>
                </c:pt>
                <c:pt idx="3">
                  <c:v>12</c:v>
                </c:pt>
                <c:pt idx="4">
                  <c:v>4.25</c:v>
                </c:pt>
                <c:pt idx="5">
                  <c:v>3.5</c:v>
                </c:pt>
                <c:pt idx="6">
                  <c:v>3</c:v>
                </c:pt>
                <c:pt idx="7">
                  <c:v>6.25</c:v>
                </c:pt>
                <c:pt idx="8">
                  <c:v>5</c:v>
                </c:pt>
              </c:numCache>
            </c:numRef>
          </c:val>
          <c:extLst xmlns:c16r2="http://schemas.microsoft.com/office/drawing/2015/06/chart"/>
        </c:ser>
        <c:ser>
          <c:idx val="3"/>
          <c:order val="2"/>
          <c:tx>
            <c:strRef>
              <c:f>'[Chilli&amp;FlowerThrips&amp;SeedBugs.xlsx]LeafSamples_Data'!$V$216</c:f>
              <c:strCache>
                <c:ptCount val="1"/>
                <c:pt idx="0">
                  <c:v>Radiant</c:v>
                </c:pt>
              </c:strCache>
            </c:strRef>
          </c:tx>
          <c:spPr>
            <a:solidFill>
              <a:schemeClr val="accent4"/>
            </a:solidFill>
            <a:ln>
              <a:noFill/>
            </a:ln>
            <a:effectLst/>
          </c:spPr>
          <c:invertIfNegative val="0"/>
          <c:cat>
            <c:numRef>
              <c:f>'[Chilli&amp;FlowerThrips&amp;SeedBugs.xlsx]LeafSamples_Data'!$W$151:$W$159</c:f>
              <c:numCache>
                <c:formatCode>m/d/yyyy</c:formatCode>
                <c:ptCount val="9"/>
                <c:pt idx="0">
                  <c:v>42684</c:v>
                </c:pt>
                <c:pt idx="1">
                  <c:v>42691</c:v>
                </c:pt>
                <c:pt idx="2">
                  <c:v>42698</c:v>
                </c:pt>
                <c:pt idx="3">
                  <c:v>42705</c:v>
                </c:pt>
                <c:pt idx="4">
                  <c:v>42712</c:v>
                </c:pt>
                <c:pt idx="5">
                  <c:v>42720</c:v>
                </c:pt>
                <c:pt idx="6">
                  <c:v>42731</c:v>
                </c:pt>
                <c:pt idx="7">
                  <c:v>42738</c:v>
                </c:pt>
                <c:pt idx="8">
                  <c:v>42754</c:v>
                </c:pt>
              </c:numCache>
            </c:numRef>
          </c:cat>
          <c:val>
            <c:numRef>
              <c:f>'[Chilli&amp;FlowerThrips&amp;SeedBugs.xlsx]LeafSamples_Data'!$X$151:$X$159</c:f>
              <c:numCache>
                <c:formatCode>General</c:formatCode>
                <c:ptCount val="9"/>
                <c:pt idx="0">
                  <c:v>0</c:v>
                </c:pt>
                <c:pt idx="1">
                  <c:v>1.5</c:v>
                </c:pt>
                <c:pt idx="2">
                  <c:v>4.5</c:v>
                </c:pt>
                <c:pt idx="3">
                  <c:v>11.25</c:v>
                </c:pt>
                <c:pt idx="4">
                  <c:v>0.5</c:v>
                </c:pt>
                <c:pt idx="5">
                  <c:v>0</c:v>
                </c:pt>
                <c:pt idx="6">
                  <c:v>0</c:v>
                </c:pt>
                <c:pt idx="7">
                  <c:v>0.5</c:v>
                </c:pt>
                <c:pt idx="8">
                  <c:v>0</c:v>
                </c:pt>
              </c:numCache>
            </c:numRef>
          </c:val>
          <c:extLst xmlns:c16r2="http://schemas.microsoft.com/office/drawing/2015/06/chart"/>
        </c:ser>
        <c:ser>
          <c:idx val="4"/>
          <c:order val="3"/>
          <c:tx>
            <c:strRef>
              <c:f>'[Chilli&amp;FlowerThrips&amp;SeedBugs.xlsx]LeafSamples_Data'!$V$189</c:f>
              <c:strCache>
                <c:ptCount val="1"/>
                <c:pt idx="0">
                  <c:v>Apta</c:v>
                </c:pt>
              </c:strCache>
            </c:strRef>
          </c:tx>
          <c:spPr>
            <a:solidFill>
              <a:schemeClr val="accent5"/>
            </a:solidFill>
            <a:ln>
              <a:noFill/>
            </a:ln>
            <a:effectLst/>
          </c:spPr>
          <c:invertIfNegative val="0"/>
          <c:cat>
            <c:numRef>
              <c:f>'[Chilli&amp;FlowerThrips&amp;SeedBugs.xlsx]LeafSamples_Data'!$W$160:$W$168</c:f>
              <c:numCache>
                <c:formatCode>m/d/yyyy</c:formatCode>
                <c:ptCount val="9"/>
                <c:pt idx="0">
                  <c:v>42684</c:v>
                </c:pt>
                <c:pt idx="1">
                  <c:v>42691</c:v>
                </c:pt>
                <c:pt idx="2">
                  <c:v>42698</c:v>
                </c:pt>
                <c:pt idx="3">
                  <c:v>42705</c:v>
                </c:pt>
                <c:pt idx="4">
                  <c:v>42712</c:v>
                </c:pt>
                <c:pt idx="5">
                  <c:v>42720</c:v>
                </c:pt>
                <c:pt idx="6">
                  <c:v>42731</c:v>
                </c:pt>
                <c:pt idx="7">
                  <c:v>42738</c:v>
                </c:pt>
                <c:pt idx="8">
                  <c:v>42754</c:v>
                </c:pt>
              </c:numCache>
            </c:numRef>
          </c:cat>
          <c:val>
            <c:numRef>
              <c:f>'[Chilli&amp;FlowerThrips&amp;SeedBugs.xlsx]LeafSamples_Data'!$X$189:$X$197</c:f>
              <c:numCache>
                <c:formatCode>General</c:formatCode>
                <c:ptCount val="9"/>
                <c:pt idx="0">
                  <c:v>0</c:v>
                </c:pt>
                <c:pt idx="1">
                  <c:v>0.75</c:v>
                </c:pt>
                <c:pt idx="2">
                  <c:v>2</c:v>
                </c:pt>
                <c:pt idx="3">
                  <c:v>5.75</c:v>
                </c:pt>
                <c:pt idx="4">
                  <c:v>1</c:v>
                </c:pt>
                <c:pt idx="5">
                  <c:v>1.75</c:v>
                </c:pt>
                <c:pt idx="6">
                  <c:v>1.25</c:v>
                </c:pt>
                <c:pt idx="7">
                  <c:v>1</c:v>
                </c:pt>
                <c:pt idx="8">
                  <c:v>1.25</c:v>
                </c:pt>
              </c:numCache>
            </c:numRef>
          </c:val>
          <c:extLst xmlns:c16r2="http://schemas.microsoft.com/office/drawing/2015/06/chart"/>
        </c:ser>
        <c:ser>
          <c:idx val="5"/>
          <c:order val="4"/>
          <c:tx>
            <c:strRef>
              <c:f>'[Chilli&amp;FlowerThrips&amp;SeedBugs.xlsx]LeafSamples_Data'!$V$198</c:f>
              <c:strCache>
                <c:ptCount val="1"/>
                <c:pt idx="0">
                  <c:v>Exirel</c:v>
                </c:pt>
              </c:strCache>
            </c:strRef>
          </c:tx>
          <c:spPr>
            <a:solidFill>
              <a:schemeClr val="accent6"/>
            </a:solidFill>
            <a:ln>
              <a:noFill/>
            </a:ln>
            <a:effectLst/>
          </c:spPr>
          <c:invertIfNegative val="0"/>
          <c:cat>
            <c:numRef>
              <c:f>'[Chilli&amp;FlowerThrips&amp;SeedBugs.xlsx]LeafSamples_Data'!$W$169:$W$177</c:f>
              <c:numCache>
                <c:formatCode>m/d/yyyy</c:formatCode>
                <c:ptCount val="9"/>
                <c:pt idx="0">
                  <c:v>42684</c:v>
                </c:pt>
                <c:pt idx="1">
                  <c:v>42691</c:v>
                </c:pt>
                <c:pt idx="2">
                  <c:v>42698</c:v>
                </c:pt>
                <c:pt idx="3">
                  <c:v>42705</c:v>
                </c:pt>
                <c:pt idx="4">
                  <c:v>42712</c:v>
                </c:pt>
                <c:pt idx="5">
                  <c:v>42720</c:v>
                </c:pt>
                <c:pt idx="6">
                  <c:v>42731</c:v>
                </c:pt>
                <c:pt idx="7">
                  <c:v>42738</c:v>
                </c:pt>
                <c:pt idx="8">
                  <c:v>42754</c:v>
                </c:pt>
              </c:numCache>
            </c:numRef>
          </c:cat>
          <c:val>
            <c:numRef>
              <c:f>'[Chilli&amp;FlowerThrips&amp;SeedBugs.xlsx]LeafSamples_Data'!$X$198:$X$206</c:f>
              <c:numCache>
                <c:formatCode>General</c:formatCode>
                <c:ptCount val="9"/>
                <c:pt idx="0">
                  <c:v>0</c:v>
                </c:pt>
                <c:pt idx="1">
                  <c:v>0.25</c:v>
                </c:pt>
                <c:pt idx="2">
                  <c:v>2.5</c:v>
                </c:pt>
                <c:pt idx="3">
                  <c:v>5.5</c:v>
                </c:pt>
                <c:pt idx="4">
                  <c:v>0.75</c:v>
                </c:pt>
                <c:pt idx="5">
                  <c:v>2.75</c:v>
                </c:pt>
                <c:pt idx="6">
                  <c:v>1</c:v>
                </c:pt>
                <c:pt idx="7">
                  <c:v>2.3333333333333335</c:v>
                </c:pt>
                <c:pt idx="8">
                  <c:v>0.75</c:v>
                </c:pt>
              </c:numCache>
            </c:numRef>
          </c:val>
          <c:extLst xmlns:c16r2="http://schemas.microsoft.com/office/drawing/2015/06/chart"/>
        </c:ser>
        <c:ser>
          <c:idx val="6"/>
          <c:order val="5"/>
          <c:tx>
            <c:strRef>
              <c:f>'[Chilli&amp;FlowerThrips&amp;SeedBugs.xlsx]LeafSamples_Data'!$V$207</c:f>
              <c:strCache>
                <c:ptCount val="1"/>
                <c:pt idx="0">
                  <c:v>Minecto Pro</c:v>
                </c:pt>
              </c:strCache>
            </c:strRef>
          </c:tx>
          <c:spPr>
            <a:solidFill>
              <a:schemeClr val="accent1">
                <a:lumMod val="60000"/>
              </a:schemeClr>
            </a:solidFill>
            <a:ln>
              <a:noFill/>
            </a:ln>
            <a:effectLst/>
          </c:spPr>
          <c:invertIfNegative val="0"/>
          <c:cat>
            <c:numRef>
              <c:f>'[Chilli&amp;FlowerThrips&amp;SeedBugs.xlsx]LeafSamples_Data'!$W$207:$W$215</c:f>
              <c:numCache>
                <c:formatCode>d\-mmm</c:formatCode>
                <c:ptCount val="9"/>
                <c:pt idx="0">
                  <c:v>42684</c:v>
                </c:pt>
                <c:pt idx="1">
                  <c:v>42691</c:v>
                </c:pt>
                <c:pt idx="2">
                  <c:v>42698</c:v>
                </c:pt>
                <c:pt idx="3">
                  <c:v>42705</c:v>
                </c:pt>
                <c:pt idx="4">
                  <c:v>42712</c:v>
                </c:pt>
                <c:pt idx="5">
                  <c:v>42720</c:v>
                </c:pt>
                <c:pt idx="6">
                  <c:v>42731</c:v>
                </c:pt>
                <c:pt idx="7">
                  <c:v>42738</c:v>
                </c:pt>
                <c:pt idx="8">
                  <c:v>42754</c:v>
                </c:pt>
              </c:numCache>
            </c:numRef>
          </c:cat>
          <c:val>
            <c:numRef>
              <c:f>'[Chilli&amp;FlowerThrips&amp;SeedBugs.xlsx]LeafSamples_Data'!$X$207:$X$215</c:f>
              <c:numCache>
                <c:formatCode>General</c:formatCode>
                <c:ptCount val="9"/>
                <c:pt idx="0">
                  <c:v>1</c:v>
                </c:pt>
                <c:pt idx="1">
                  <c:v>0.5</c:v>
                </c:pt>
                <c:pt idx="2">
                  <c:v>2.25</c:v>
                </c:pt>
                <c:pt idx="3">
                  <c:v>11.5</c:v>
                </c:pt>
                <c:pt idx="4">
                  <c:v>1.75</c:v>
                </c:pt>
                <c:pt idx="5">
                  <c:v>0.25</c:v>
                </c:pt>
                <c:pt idx="6">
                  <c:v>0.75</c:v>
                </c:pt>
                <c:pt idx="7">
                  <c:v>1.5</c:v>
                </c:pt>
                <c:pt idx="8">
                  <c:v>0.25</c:v>
                </c:pt>
              </c:numCache>
            </c:numRef>
          </c:val>
          <c:extLst xmlns:c16r2="http://schemas.microsoft.com/office/drawing/2015/06/chart"/>
        </c:ser>
        <c:dLbls>
          <c:showLegendKey val="0"/>
          <c:showVal val="0"/>
          <c:showCatName val="0"/>
          <c:showSerName val="0"/>
          <c:showPercent val="0"/>
          <c:showBubbleSize val="0"/>
        </c:dLbls>
        <c:gapWidth val="150"/>
        <c:axId val="177884760"/>
        <c:axId val="176915960"/>
      </c:barChart>
      <c:catAx>
        <c:axId val="177884760"/>
        <c:scaling>
          <c:orientation val="minMax"/>
        </c:scaling>
        <c:delete val="0"/>
        <c:axPos val="b"/>
        <c:majorGridlines>
          <c:spPr>
            <a:ln w="9525" cap="flat" cmpd="sng" algn="ctr">
              <a:solidFill>
                <a:schemeClr val="tx1">
                  <a:lumMod val="15000"/>
                  <a:lumOff val="85000"/>
                </a:schemeClr>
              </a:solidFill>
              <a:round/>
            </a:ln>
            <a:effectLst/>
          </c:spPr>
        </c:majorGridlines>
        <c:numFmt formatCode="[$-409]d\-mmm;@" sourceLinked="0"/>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76915960"/>
        <c:crosses val="autoZero"/>
        <c:auto val="0"/>
        <c:lblAlgn val="ctr"/>
        <c:lblOffset val="100"/>
        <c:noMultiLvlLbl val="0"/>
      </c:catAx>
      <c:valAx>
        <c:axId val="176915960"/>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sz="2000" dirty="0">
                    <a:solidFill>
                      <a:schemeClr val="tx1"/>
                    </a:solidFill>
                  </a:rPr>
                  <a:t>Number of </a:t>
                </a:r>
                <a:r>
                  <a:rPr lang="en-US" sz="2000" b="1" dirty="0">
                    <a:solidFill>
                      <a:schemeClr val="tx1"/>
                    </a:solidFill>
                  </a:rPr>
                  <a:t>all </a:t>
                </a:r>
                <a:r>
                  <a:rPr lang="en-US" sz="2000" b="1" dirty="0" err="1">
                    <a:solidFill>
                      <a:schemeClr val="tx1"/>
                    </a:solidFill>
                  </a:rPr>
                  <a:t>thrips</a:t>
                </a:r>
                <a:r>
                  <a:rPr lang="en-US" sz="2000" b="1" dirty="0">
                    <a:solidFill>
                      <a:schemeClr val="tx1"/>
                    </a:solidFill>
                  </a:rPr>
                  <a:t> </a:t>
                </a:r>
                <a:r>
                  <a:rPr lang="en-US" sz="2000" dirty="0">
                    <a:solidFill>
                      <a:schemeClr val="tx1"/>
                    </a:solidFill>
                  </a:rPr>
                  <a:t>per 10 </a:t>
                </a:r>
                <a:r>
                  <a:rPr lang="en-US" sz="2000" dirty="0" err="1">
                    <a:solidFill>
                      <a:schemeClr val="tx1"/>
                    </a:solidFill>
                  </a:rPr>
                  <a:t>trifoliates</a:t>
                </a:r>
                <a:endParaRPr lang="en-US" sz="2000" dirty="0">
                  <a:solidFill>
                    <a:schemeClr val="tx1"/>
                  </a:solidFill>
                </a:endParaRP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77884760"/>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dirty="0">
                <a:solidFill>
                  <a:schemeClr val="tx1"/>
                </a:solidFill>
              </a:rPr>
              <a:t>9-Mar</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Lbls>
            <c:dLbl>
              <c:idx val="3"/>
              <c:delete val="1"/>
              <c:extLst xmlns:c16r2="http://schemas.microsoft.com/office/drawing/2015/06/chart">
                <c:ext xmlns:c15="http://schemas.microsoft.com/office/drawing/2012/chart" uri="{CE6537A1-D6FC-4f65-9D91-7224C49458BB}"/>
              </c:extLst>
            </c:dLbl>
            <c:dLbl>
              <c:idx val="4"/>
              <c:delete val="1"/>
              <c:extLst xmlns:c16r2="http://schemas.microsoft.com/office/drawing/2015/06/char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15:layout/>
              </c:ext>
            </c:extLst>
          </c:dLbls>
          <c:cat>
            <c:strRef>
              <c:f>'[Chilli&amp;FlowerThrips&amp;SeedBugs.xlsx]LeafSamples_Data'!$Y$433:$AD$433</c:f>
              <c:strCache>
                <c:ptCount val="6"/>
                <c:pt idx="0">
                  <c:v>Chilli thrips</c:v>
                </c:pt>
                <c:pt idx="1">
                  <c:v>Thrips larvae</c:v>
                </c:pt>
                <c:pt idx="2">
                  <c:v>Florida flower thrips</c:v>
                </c:pt>
                <c:pt idx="3">
                  <c:v>Western flower thrips</c:v>
                </c:pt>
                <c:pt idx="4">
                  <c:v>Bean thrips</c:v>
                </c:pt>
                <c:pt idx="5">
                  <c:v>Sixspotted thrips</c:v>
                </c:pt>
              </c:strCache>
            </c:strRef>
          </c:cat>
          <c:val>
            <c:numRef>
              <c:f>'[Chilli&amp;FlowerThrips&amp;SeedBugs.xlsx]LeafSamples_Data'!$Y$435:$AD$435</c:f>
              <c:numCache>
                <c:formatCode>General</c:formatCode>
                <c:ptCount val="6"/>
                <c:pt idx="0">
                  <c:v>70</c:v>
                </c:pt>
                <c:pt idx="1">
                  <c:v>74</c:v>
                </c:pt>
                <c:pt idx="2">
                  <c:v>6</c:v>
                </c:pt>
                <c:pt idx="3">
                  <c:v>0</c:v>
                </c:pt>
                <c:pt idx="4">
                  <c:v>0</c:v>
                </c:pt>
                <c:pt idx="5">
                  <c:v>3</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dirty="0">
                <a:solidFill>
                  <a:schemeClr val="tx1"/>
                </a:solidFill>
              </a:rPr>
              <a:t>24-Mar</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'[Chilli&amp;FlowerThrips&amp;SeedBugs.xlsx]LeafSamples_Data'!$Y$433:$AD$433</c:f>
              <c:strCache>
                <c:ptCount val="6"/>
                <c:pt idx="0">
                  <c:v>Chilli thrips</c:v>
                </c:pt>
                <c:pt idx="1">
                  <c:v>Thrips larvae</c:v>
                </c:pt>
                <c:pt idx="2">
                  <c:v>Florida flower thrips</c:v>
                </c:pt>
                <c:pt idx="3">
                  <c:v>Western flower thrips</c:v>
                </c:pt>
                <c:pt idx="4">
                  <c:v>Bean thrips</c:v>
                </c:pt>
                <c:pt idx="5">
                  <c:v>Sixspotted thrips</c:v>
                </c:pt>
              </c:strCache>
            </c:strRef>
          </c:cat>
          <c:val>
            <c:numRef>
              <c:f>'[Chilli&amp;FlowerThrips&amp;SeedBugs.xlsx]LeafSamples_Data'!$Y$437:$AD$437</c:f>
              <c:numCache>
                <c:formatCode>General</c:formatCode>
                <c:ptCount val="6"/>
                <c:pt idx="0">
                  <c:v>34</c:v>
                </c:pt>
                <c:pt idx="1">
                  <c:v>114</c:v>
                </c:pt>
                <c:pt idx="2">
                  <c:v>63</c:v>
                </c:pt>
                <c:pt idx="3">
                  <c:v>1</c:v>
                </c:pt>
                <c:pt idx="4">
                  <c:v>0</c:v>
                </c:pt>
                <c:pt idx="5">
                  <c:v>3</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dirty="0">
                <a:solidFill>
                  <a:schemeClr val="tx1"/>
                </a:solidFill>
              </a:rPr>
              <a:t>16-Mar</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'[Chilli&amp;FlowerThrips&amp;SeedBugs.xlsx]LeafSamples_Data'!$Y$433:$AD$433</c:f>
              <c:strCache>
                <c:ptCount val="6"/>
                <c:pt idx="0">
                  <c:v>Chilli thrips</c:v>
                </c:pt>
                <c:pt idx="1">
                  <c:v>Thrips larvae</c:v>
                </c:pt>
                <c:pt idx="2">
                  <c:v>Florida flower thrips</c:v>
                </c:pt>
                <c:pt idx="3">
                  <c:v>Western flower thrips</c:v>
                </c:pt>
                <c:pt idx="4">
                  <c:v>Bean thrips</c:v>
                </c:pt>
                <c:pt idx="5">
                  <c:v>Sixspotted thrips</c:v>
                </c:pt>
              </c:strCache>
            </c:strRef>
          </c:cat>
          <c:val>
            <c:numRef>
              <c:f>'[Chilli&amp;FlowerThrips&amp;SeedBugs.xlsx]LeafSamples_Data'!$Y$436:$AD$436</c:f>
              <c:numCache>
                <c:formatCode>General</c:formatCode>
                <c:ptCount val="6"/>
                <c:pt idx="0">
                  <c:v>119</c:v>
                </c:pt>
                <c:pt idx="1">
                  <c:v>97</c:v>
                </c:pt>
                <c:pt idx="2">
                  <c:v>12</c:v>
                </c:pt>
                <c:pt idx="3">
                  <c:v>0</c:v>
                </c:pt>
                <c:pt idx="4">
                  <c:v>1</c:v>
                </c:pt>
                <c:pt idx="5">
                  <c:v>1</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rtl="0">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0.13554</cdr:x>
      <cdr:y>0.67211</cdr:y>
    </cdr:from>
    <cdr:to>
      <cdr:x>0.21982</cdr:x>
      <cdr:y>0.80722</cdr:y>
    </cdr:to>
    <cdr:sp macro="" textlink="">
      <cdr:nvSpPr>
        <cdr:cNvPr id="4" name="TextBox 3"/>
        <cdr:cNvSpPr txBox="1"/>
      </cdr:nvSpPr>
      <cdr:spPr>
        <a:xfrm xmlns:a="http://schemas.openxmlformats.org/drawingml/2006/main">
          <a:off x="1635763" y="4117668"/>
          <a:ext cx="1017132" cy="8277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dirty="0"/>
            <a:t>VF</a:t>
          </a:r>
        </a:p>
        <a:p xmlns:a="http://schemas.openxmlformats.org/drawingml/2006/main">
          <a:pPr algn="ctr"/>
          <a:r>
            <a:rPr lang="en-US" sz="1800" dirty="0"/>
            <a:t>17-Nov</a:t>
          </a:r>
        </a:p>
      </cdr:txBody>
    </cdr:sp>
  </cdr:relSizeAnchor>
  <cdr:relSizeAnchor xmlns:cdr="http://schemas.openxmlformats.org/drawingml/2006/chartDrawing">
    <cdr:from>
      <cdr:x>0.33702</cdr:x>
      <cdr:y>0.41697</cdr:y>
    </cdr:from>
    <cdr:to>
      <cdr:x>0.42131</cdr:x>
      <cdr:y>0.50882</cdr:y>
    </cdr:to>
    <cdr:sp macro="" textlink="">
      <cdr:nvSpPr>
        <cdr:cNvPr id="5" name="TextBox 1"/>
        <cdr:cNvSpPr txBox="1"/>
      </cdr:nvSpPr>
      <cdr:spPr>
        <a:xfrm xmlns:a="http://schemas.openxmlformats.org/drawingml/2006/main">
          <a:off x="4067325" y="2554545"/>
          <a:ext cx="1017252" cy="56271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a:t>All plots</a:t>
          </a:r>
        </a:p>
        <a:p xmlns:a="http://schemas.openxmlformats.org/drawingml/2006/main">
          <a:pPr algn="ctr"/>
          <a:r>
            <a:rPr lang="en-US" sz="1800" dirty="0"/>
            <a:t>2-Dec</a:t>
          </a:r>
        </a:p>
      </cdr:txBody>
    </cdr:sp>
  </cdr:relSizeAnchor>
  <cdr:relSizeAnchor xmlns:cdr="http://schemas.openxmlformats.org/drawingml/2006/chartDrawing">
    <cdr:from>
      <cdr:x>0.36299</cdr:x>
      <cdr:y>0.525</cdr:y>
    </cdr:from>
    <cdr:to>
      <cdr:x>0.44271</cdr:x>
      <cdr:y>0.62801</cdr:y>
    </cdr:to>
    <cdr:sp macro="" textlink="">
      <cdr:nvSpPr>
        <cdr:cNvPr id="8" name="TextBox 1"/>
        <cdr:cNvSpPr txBox="1"/>
      </cdr:nvSpPr>
      <cdr:spPr>
        <a:xfrm xmlns:a="http://schemas.openxmlformats.org/drawingml/2006/main">
          <a:off x="4380795" y="3216377"/>
          <a:ext cx="962099" cy="63108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a:t>Rimon</a:t>
          </a:r>
        </a:p>
        <a:p xmlns:a="http://schemas.openxmlformats.org/drawingml/2006/main">
          <a:pPr algn="ctr"/>
          <a:r>
            <a:rPr lang="en-US" sz="1800" dirty="0"/>
            <a:t>5-Dec</a:t>
          </a:r>
        </a:p>
      </cdr:txBody>
    </cdr:sp>
  </cdr:relSizeAnchor>
  <cdr:relSizeAnchor xmlns:cdr="http://schemas.openxmlformats.org/drawingml/2006/chartDrawing">
    <cdr:from>
      <cdr:x>0.50971</cdr:x>
      <cdr:y>0.56749</cdr:y>
    </cdr:from>
    <cdr:to>
      <cdr:x>0.594</cdr:x>
      <cdr:y>0.64217</cdr:y>
    </cdr:to>
    <cdr:sp macro="" textlink="">
      <cdr:nvSpPr>
        <cdr:cNvPr id="9" name="TextBox 1"/>
        <cdr:cNvSpPr txBox="1"/>
      </cdr:nvSpPr>
      <cdr:spPr>
        <a:xfrm xmlns:a="http://schemas.openxmlformats.org/drawingml/2006/main">
          <a:off x="6151400" y="3476721"/>
          <a:ext cx="1017253" cy="45752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a:t>All plots</a:t>
          </a:r>
        </a:p>
        <a:p xmlns:a="http://schemas.openxmlformats.org/drawingml/2006/main">
          <a:pPr algn="ctr"/>
          <a:r>
            <a:rPr lang="en-US" sz="1800" dirty="0"/>
            <a:t>20-Dec</a:t>
          </a:r>
        </a:p>
      </cdr:txBody>
    </cdr:sp>
  </cdr:relSizeAnchor>
</c:userShapes>
</file>

<file path=ppt/drawings/drawing2.xml><?xml version="1.0" encoding="utf-8"?>
<c:userShapes xmlns:c="http://schemas.openxmlformats.org/drawingml/2006/chart">
  <cdr:relSizeAnchor xmlns:cdr="http://schemas.openxmlformats.org/drawingml/2006/chartDrawing">
    <cdr:from>
      <cdr:x>0.38775</cdr:x>
      <cdr:y>0.3946</cdr:y>
    </cdr:from>
    <cdr:to>
      <cdr:x>0.47204</cdr:x>
      <cdr:y>0.45326</cdr:y>
    </cdr:to>
    <cdr:sp macro="" textlink="">
      <cdr:nvSpPr>
        <cdr:cNvPr id="5" name="TextBox 1"/>
        <cdr:cNvSpPr txBox="1"/>
      </cdr:nvSpPr>
      <cdr:spPr>
        <a:xfrm xmlns:a="http://schemas.openxmlformats.org/drawingml/2006/main">
          <a:off x="4502871" y="2525745"/>
          <a:ext cx="978849" cy="37547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a:t>2-Dec</a:t>
          </a:r>
        </a:p>
      </cdr:txBody>
    </cdr:sp>
  </cdr:relSizeAnchor>
  <cdr:relSizeAnchor xmlns:cdr="http://schemas.openxmlformats.org/drawingml/2006/chartDrawing">
    <cdr:from>
      <cdr:x>0.42685</cdr:x>
      <cdr:y>0.44288</cdr:y>
    </cdr:from>
    <cdr:to>
      <cdr:x>0.42685</cdr:x>
      <cdr:y>0.5</cdr:y>
    </cdr:to>
    <cdr:cxnSp macro="">
      <cdr:nvCxnSpPr>
        <cdr:cNvPr id="6" name="Straight Arrow Connector 5">
          <a:extLst xmlns:a="http://schemas.openxmlformats.org/drawingml/2006/main">
            <a:ext uri="{FF2B5EF4-FFF2-40B4-BE49-F238E27FC236}">
              <a16:creationId xmlns:a16="http://schemas.microsoft.com/office/drawing/2014/main" xmlns="" id="{0478A422-0CB6-44C5-8D55-3A2DAC3DB8DA}"/>
            </a:ext>
          </a:extLst>
        </cdr:cNvPr>
        <cdr:cNvCxnSpPr/>
      </cdr:nvCxnSpPr>
      <cdr:spPr>
        <a:xfrm xmlns:a="http://schemas.openxmlformats.org/drawingml/2006/main">
          <a:off x="4956932" y="2834786"/>
          <a:ext cx="0" cy="365614"/>
        </a:xfrm>
        <a:prstGeom xmlns:a="http://schemas.openxmlformats.org/drawingml/2006/main" prst="straightConnector1">
          <a:avLst/>
        </a:prstGeom>
        <a:ln xmlns:a="http://schemas.openxmlformats.org/drawingml/2006/main">
          <a:solidFill>
            <a:sysClr val="windowText" lastClr="0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0.56364</cdr:x>
      <cdr:y>0.61996</cdr:y>
    </cdr:from>
    <cdr:to>
      <cdr:x>0.64793</cdr:x>
      <cdr:y>0.67862</cdr:y>
    </cdr:to>
    <cdr:sp macro="" textlink="">
      <cdr:nvSpPr>
        <cdr:cNvPr id="9" name="TextBox 1"/>
        <cdr:cNvSpPr txBox="1"/>
      </cdr:nvSpPr>
      <cdr:spPr>
        <a:xfrm xmlns:a="http://schemas.openxmlformats.org/drawingml/2006/main">
          <a:off x="6545468" y="3968261"/>
          <a:ext cx="978849" cy="37547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a:t>20-Dec</a:t>
          </a:r>
        </a:p>
      </cdr:txBody>
    </cdr:sp>
  </cdr:relSizeAnchor>
  <cdr:relSizeAnchor xmlns:cdr="http://schemas.openxmlformats.org/drawingml/2006/chartDrawing">
    <cdr:from>
      <cdr:x>0.60386</cdr:x>
      <cdr:y>0.66533</cdr:y>
    </cdr:from>
    <cdr:to>
      <cdr:x>0.60386</cdr:x>
      <cdr:y>0.72369</cdr:y>
    </cdr:to>
    <cdr:cxnSp macro="">
      <cdr:nvCxnSpPr>
        <cdr:cNvPr id="10" name="Straight Arrow Connector 9">
          <a:extLst xmlns:a="http://schemas.openxmlformats.org/drawingml/2006/main">
            <a:ext uri="{FF2B5EF4-FFF2-40B4-BE49-F238E27FC236}">
              <a16:creationId xmlns:a16="http://schemas.microsoft.com/office/drawing/2014/main" xmlns="" id="{4BFCED81-C42B-4729-B6E5-B04601313D86}"/>
            </a:ext>
          </a:extLst>
        </cdr:cNvPr>
        <cdr:cNvCxnSpPr/>
      </cdr:nvCxnSpPr>
      <cdr:spPr>
        <a:xfrm xmlns:a="http://schemas.openxmlformats.org/drawingml/2006/main">
          <a:off x="7012536" y="4258644"/>
          <a:ext cx="0" cy="373551"/>
        </a:xfrm>
        <a:prstGeom xmlns:a="http://schemas.openxmlformats.org/drawingml/2006/main" prst="straightConnector1">
          <a:avLst/>
        </a:prstGeom>
        <a:ln xmlns:a="http://schemas.openxmlformats.org/drawingml/2006/main">
          <a:solidFill>
            <a:sysClr val="windowText" lastClr="0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0.07879</cdr:x>
      <cdr:y>0.79572</cdr:y>
    </cdr:from>
    <cdr:to>
      <cdr:x>0.16307</cdr:x>
      <cdr:y>0.89872</cdr:y>
    </cdr:to>
    <cdr:sp macro="" textlink="">
      <cdr:nvSpPr>
        <cdr:cNvPr id="4" name="TextBox 3"/>
        <cdr:cNvSpPr txBox="1"/>
      </cdr:nvSpPr>
      <cdr:spPr>
        <a:xfrm xmlns:a="http://schemas.openxmlformats.org/drawingml/2006/main">
          <a:off x="661137" y="4414877"/>
          <a:ext cx="707238" cy="5714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dirty="0"/>
            <a:t>All plots</a:t>
          </a:r>
        </a:p>
        <a:p xmlns:a="http://schemas.openxmlformats.org/drawingml/2006/main">
          <a:pPr algn="ctr"/>
          <a:r>
            <a:rPr lang="en-US" sz="1800" dirty="0"/>
            <a:t>8-Feb</a:t>
          </a:r>
        </a:p>
      </cdr:txBody>
    </cdr:sp>
  </cdr:relSizeAnchor>
  <cdr:relSizeAnchor xmlns:cdr="http://schemas.openxmlformats.org/drawingml/2006/chartDrawing">
    <cdr:from>
      <cdr:x>0.31488</cdr:x>
      <cdr:y>0.78626</cdr:y>
    </cdr:from>
    <cdr:to>
      <cdr:x>0.39917</cdr:x>
      <cdr:y>0.87811</cdr:y>
    </cdr:to>
    <cdr:sp macro="" textlink="">
      <cdr:nvSpPr>
        <cdr:cNvPr id="5" name="TextBox 1"/>
        <cdr:cNvSpPr txBox="1"/>
      </cdr:nvSpPr>
      <cdr:spPr>
        <a:xfrm xmlns:a="http://schemas.openxmlformats.org/drawingml/2006/main">
          <a:off x="2642340" y="4362440"/>
          <a:ext cx="707322" cy="50961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a:t>All plots</a:t>
          </a:r>
        </a:p>
        <a:p xmlns:a="http://schemas.openxmlformats.org/drawingml/2006/main">
          <a:pPr algn="ctr"/>
          <a:r>
            <a:rPr lang="en-US" sz="1800" dirty="0"/>
            <a:t>24-Feb</a:t>
          </a:r>
        </a:p>
      </cdr:txBody>
    </cdr:sp>
  </cdr:relSizeAnchor>
  <cdr:relSizeAnchor xmlns:cdr="http://schemas.openxmlformats.org/drawingml/2006/chartDrawing">
    <cdr:from>
      <cdr:x>0.20176</cdr:x>
      <cdr:y>0.73942</cdr:y>
    </cdr:from>
    <cdr:to>
      <cdr:x>0.29011</cdr:x>
      <cdr:y>0.84243</cdr:y>
    </cdr:to>
    <cdr:sp macro="" textlink="">
      <cdr:nvSpPr>
        <cdr:cNvPr id="8" name="TextBox 1"/>
        <cdr:cNvSpPr txBox="1"/>
      </cdr:nvSpPr>
      <cdr:spPr>
        <a:xfrm xmlns:a="http://schemas.openxmlformats.org/drawingml/2006/main">
          <a:off x="2343054" y="4732896"/>
          <a:ext cx="1025998" cy="65934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a:t>Rimon &amp; Trilogy</a:t>
          </a:r>
        </a:p>
        <a:p xmlns:a="http://schemas.openxmlformats.org/drawingml/2006/main">
          <a:pPr algn="ctr"/>
          <a:r>
            <a:rPr lang="en-US" sz="1800" dirty="0"/>
            <a:t>16-Feb</a:t>
          </a:r>
        </a:p>
      </cdr:txBody>
    </cdr:sp>
  </cdr:relSizeAnchor>
  <cdr:relSizeAnchor xmlns:cdr="http://schemas.openxmlformats.org/drawingml/2006/chartDrawing">
    <cdr:from>
      <cdr:x>0.45785</cdr:x>
      <cdr:y>0.33557</cdr:y>
    </cdr:from>
    <cdr:to>
      <cdr:x>0.54215</cdr:x>
      <cdr:y>0.41025</cdr:y>
    </cdr:to>
    <cdr:sp macro="" textlink="">
      <cdr:nvSpPr>
        <cdr:cNvPr id="9" name="TextBox 1"/>
        <cdr:cNvSpPr txBox="1"/>
      </cdr:nvSpPr>
      <cdr:spPr>
        <a:xfrm xmlns:a="http://schemas.openxmlformats.org/drawingml/2006/main">
          <a:off x="5317015" y="2147906"/>
          <a:ext cx="978850" cy="47801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a:t>All plots</a:t>
          </a:r>
        </a:p>
        <a:p xmlns:a="http://schemas.openxmlformats.org/drawingml/2006/main">
          <a:pPr algn="ctr"/>
          <a:r>
            <a:rPr lang="en-US" sz="1800" dirty="0"/>
            <a:t>10-Mar</a:t>
          </a:r>
        </a:p>
      </cdr:txBody>
    </cdr:sp>
  </cdr:relSizeAnchor>
</c:userShapes>
</file>

<file path=ppt/drawings/drawing4.xml><?xml version="1.0" encoding="utf-8"?>
<c:userShapes xmlns:c="http://schemas.openxmlformats.org/drawingml/2006/chart">
  <cdr:relSizeAnchor xmlns:cdr="http://schemas.openxmlformats.org/drawingml/2006/chartDrawing">
    <cdr:from>
      <cdr:x>0.09014</cdr:x>
      <cdr:y>0.78198</cdr:y>
    </cdr:from>
    <cdr:to>
      <cdr:x>0.17442</cdr:x>
      <cdr:y>0.88498</cdr:y>
    </cdr:to>
    <cdr:sp macro="" textlink="">
      <cdr:nvSpPr>
        <cdr:cNvPr id="4" name="TextBox 3"/>
        <cdr:cNvSpPr txBox="1"/>
      </cdr:nvSpPr>
      <cdr:spPr>
        <a:xfrm xmlns:a="http://schemas.openxmlformats.org/drawingml/2006/main">
          <a:off x="756387" y="4338677"/>
          <a:ext cx="707238" cy="5714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dirty="0" smtClean="0"/>
            <a:t>8-Feb</a:t>
          </a:r>
          <a:endParaRPr lang="en-US" sz="1800" dirty="0"/>
        </a:p>
      </cdr:txBody>
    </cdr:sp>
  </cdr:relSizeAnchor>
  <cdr:relSizeAnchor xmlns:cdr="http://schemas.openxmlformats.org/drawingml/2006/chartDrawing">
    <cdr:from>
      <cdr:x>0.33418</cdr:x>
      <cdr:y>0.78455</cdr:y>
    </cdr:from>
    <cdr:to>
      <cdr:x>0.41847</cdr:x>
      <cdr:y>0.8764</cdr:y>
    </cdr:to>
    <cdr:sp macro="" textlink="">
      <cdr:nvSpPr>
        <cdr:cNvPr id="5" name="TextBox 1"/>
        <cdr:cNvSpPr txBox="1"/>
      </cdr:nvSpPr>
      <cdr:spPr>
        <a:xfrm xmlns:a="http://schemas.openxmlformats.org/drawingml/2006/main">
          <a:off x="2804265" y="4352915"/>
          <a:ext cx="707322" cy="50961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smtClean="0"/>
            <a:t>24-Feb</a:t>
          </a:r>
          <a:endParaRPr lang="en-US" sz="1800" dirty="0"/>
        </a:p>
      </cdr:txBody>
    </cdr:sp>
  </cdr:relSizeAnchor>
  <cdr:relSizeAnchor xmlns:cdr="http://schemas.openxmlformats.org/drawingml/2006/chartDrawing">
    <cdr:from>
      <cdr:x>0.57572</cdr:x>
      <cdr:y>0.3098</cdr:y>
    </cdr:from>
    <cdr:to>
      <cdr:x>0.66001</cdr:x>
      <cdr:y>0.38448</cdr:y>
    </cdr:to>
    <cdr:sp macro="" textlink="">
      <cdr:nvSpPr>
        <cdr:cNvPr id="9" name="TextBox 1"/>
        <cdr:cNvSpPr txBox="1"/>
      </cdr:nvSpPr>
      <cdr:spPr>
        <a:xfrm xmlns:a="http://schemas.openxmlformats.org/drawingml/2006/main">
          <a:off x="6685783" y="1982991"/>
          <a:ext cx="978850" cy="47801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smtClean="0"/>
            <a:t>10-Mar</a:t>
          </a:r>
          <a:endParaRPr lang="en-US" sz="1800" dirty="0"/>
        </a:p>
      </cdr:txBody>
    </cdr:sp>
  </cdr:relSizeAnchor>
</c:userShapes>
</file>

<file path=ppt/drawings/drawing5.xml><?xml version="1.0" encoding="utf-8"?>
<c:userShapes xmlns:c="http://schemas.openxmlformats.org/drawingml/2006/chart">
  <cdr:relSizeAnchor xmlns:cdr="http://schemas.openxmlformats.org/drawingml/2006/chartDrawing">
    <cdr:from>
      <cdr:x>0.67895</cdr:x>
      <cdr:y>0.09851</cdr:y>
    </cdr:from>
    <cdr:to>
      <cdr:x>0.73684</cdr:x>
      <cdr:y>0.18209</cdr:y>
    </cdr:to>
    <cdr:sp macro="" textlink="">
      <cdr:nvSpPr>
        <cdr:cNvPr id="2" name="TextBox 1">
          <a:extLst xmlns:a="http://schemas.openxmlformats.org/drawingml/2006/main">
            <a:ext uri="{FF2B5EF4-FFF2-40B4-BE49-F238E27FC236}">
              <a16:creationId xmlns="" xmlns:a16="http://schemas.microsoft.com/office/drawing/2014/main" id="{07B2F92B-68F7-4A85-9BF8-ABD76C1BBB7B}"/>
            </a:ext>
          </a:extLst>
        </cdr:cNvPr>
        <cdr:cNvSpPr txBox="1"/>
      </cdr:nvSpPr>
      <cdr:spPr>
        <a:xfrm xmlns:a="http://schemas.openxmlformats.org/drawingml/2006/main">
          <a:off x="3686175" y="314325"/>
          <a:ext cx="314325" cy="266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a</a:t>
          </a:r>
        </a:p>
      </cdr:txBody>
    </cdr:sp>
  </cdr:relSizeAnchor>
  <cdr:relSizeAnchor xmlns:cdr="http://schemas.openxmlformats.org/drawingml/2006/chartDrawing">
    <cdr:from>
      <cdr:x>0.67953</cdr:x>
      <cdr:y>0.13831</cdr:y>
    </cdr:from>
    <cdr:to>
      <cdr:x>0.73743</cdr:x>
      <cdr:y>0.22189</cdr:y>
    </cdr:to>
    <cdr:sp macro="" textlink="">
      <cdr:nvSpPr>
        <cdr:cNvPr id="3" name="TextBox 1">
          <a:extLst xmlns:a="http://schemas.openxmlformats.org/drawingml/2006/main">
            <a:ext uri="{FF2B5EF4-FFF2-40B4-BE49-F238E27FC236}">
              <a16:creationId xmlns="" xmlns:a16="http://schemas.microsoft.com/office/drawing/2014/main" id="{45627BE2-12A8-49F9-94E7-0012954ABC8B}"/>
            </a:ext>
          </a:extLst>
        </cdr:cNvPr>
        <cdr:cNvSpPr txBox="1"/>
      </cdr:nvSpPr>
      <cdr:spPr>
        <a:xfrm xmlns:a="http://schemas.openxmlformats.org/drawingml/2006/main">
          <a:off x="3689350" y="441325"/>
          <a:ext cx="314325" cy="2667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a</a:t>
          </a:r>
        </a:p>
      </cdr:txBody>
    </cdr:sp>
  </cdr:relSizeAnchor>
  <cdr:relSizeAnchor xmlns:cdr="http://schemas.openxmlformats.org/drawingml/2006/chartDrawing">
    <cdr:from>
      <cdr:x>0.67953</cdr:x>
      <cdr:y>0.06368</cdr:y>
    </cdr:from>
    <cdr:to>
      <cdr:x>0.73743</cdr:x>
      <cdr:y>0.14726</cdr:y>
    </cdr:to>
    <cdr:sp macro="" textlink="">
      <cdr:nvSpPr>
        <cdr:cNvPr id="4" name="TextBox 1">
          <a:extLst xmlns:a="http://schemas.openxmlformats.org/drawingml/2006/main">
            <a:ext uri="{FF2B5EF4-FFF2-40B4-BE49-F238E27FC236}">
              <a16:creationId xmlns="" xmlns:a16="http://schemas.microsoft.com/office/drawing/2014/main" id="{D3382312-4F81-461D-A7ED-A0FC21015C15}"/>
            </a:ext>
          </a:extLst>
        </cdr:cNvPr>
        <cdr:cNvSpPr txBox="1"/>
      </cdr:nvSpPr>
      <cdr:spPr>
        <a:xfrm xmlns:a="http://schemas.openxmlformats.org/drawingml/2006/main">
          <a:off x="3689350" y="203200"/>
          <a:ext cx="314325" cy="2667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a</a:t>
          </a:r>
        </a:p>
      </cdr:txBody>
    </cdr:sp>
  </cdr:relSizeAnchor>
  <cdr:relSizeAnchor xmlns:cdr="http://schemas.openxmlformats.org/drawingml/2006/chartDrawing">
    <cdr:from>
      <cdr:x>0.67602</cdr:x>
      <cdr:y>0.33532</cdr:y>
    </cdr:from>
    <cdr:to>
      <cdr:x>0.76491</cdr:x>
      <cdr:y>0.41891</cdr:y>
    </cdr:to>
    <cdr:sp macro="" textlink="">
      <cdr:nvSpPr>
        <cdr:cNvPr id="5" name="TextBox 1">
          <a:extLst xmlns:a="http://schemas.openxmlformats.org/drawingml/2006/main">
            <a:ext uri="{FF2B5EF4-FFF2-40B4-BE49-F238E27FC236}">
              <a16:creationId xmlns="" xmlns:a16="http://schemas.microsoft.com/office/drawing/2014/main" id="{605ECA6A-5489-4C3A-937A-5A657DB7CD58}"/>
            </a:ext>
          </a:extLst>
        </cdr:cNvPr>
        <cdr:cNvSpPr txBox="1"/>
      </cdr:nvSpPr>
      <cdr:spPr>
        <a:xfrm xmlns:a="http://schemas.openxmlformats.org/drawingml/2006/main">
          <a:off x="3670300" y="1069975"/>
          <a:ext cx="482600" cy="2667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ab</a:t>
          </a:r>
        </a:p>
      </cdr:txBody>
    </cdr:sp>
  </cdr:relSizeAnchor>
  <cdr:relSizeAnchor xmlns:cdr="http://schemas.openxmlformats.org/drawingml/2006/chartDrawing">
    <cdr:from>
      <cdr:x>0.67605</cdr:x>
      <cdr:y>0.54789</cdr:y>
    </cdr:from>
    <cdr:to>
      <cdr:x>0.76494</cdr:x>
      <cdr:y>0.63148</cdr:y>
    </cdr:to>
    <cdr:sp macro="" textlink="">
      <cdr:nvSpPr>
        <cdr:cNvPr id="6" name="TextBox 1">
          <a:extLst xmlns:a="http://schemas.openxmlformats.org/drawingml/2006/main">
            <a:ext uri="{FF2B5EF4-FFF2-40B4-BE49-F238E27FC236}">
              <a16:creationId xmlns="" xmlns:a16="http://schemas.microsoft.com/office/drawing/2014/main" id="{BA9DF76F-BCB9-4DC6-95B7-DC7DF4CE03B9}"/>
            </a:ext>
          </a:extLst>
        </cdr:cNvPr>
        <cdr:cNvSpPr txBox="1"/>
      </cdr:nvSpPr>
      <cdr:spPr>
        <a:xfrm xmlns:a="http://schemas.openxmlformats.org/drawingml/2006/main">
          <a:off x="7041417" y="2936564"/>
          <a:ext cx="925842" cy="4480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err="1"/>
            <a:t>bc</a:t>
          </a:r>
          <a:endParaRPr lang="en-US" sz="1100" dirty="0"/>
        </a:p>
      </cdr:txBody>
    </cdr:sp>
  </cdr:relSizeAnchor>
  <cdr:relSizeAnchor xmlns:cdr="http://schemas.openxmlformats.org/drawingml/2006/chartDrawing">
    <cdr:from>
      <cdr:x>0.67605</cdr:x>
      <cdr:y>0.58968</cdr:y>
    </cdr:from>
    <cdr:to>
      <cdr:x>0.76494</cdr:x>
      <cdr:y>0.67327</cdr:y>
    </cdr:to>
    <cdr:sp macro="" textlink="">
      <cdr:nvSpPr>
        <cdr:cNvPr id="7" name="TextBox 1">
          <a:extLst xmlns:a="http://schemas.openxmlformats.org/drawingml/2006/main">
            <a:ext uri="{FF2B5EF4-FFF2-40B4-BE49-F238E27FC236}">
              <a16:creationId xmlns="" xmlns:a16="http://schemas.microsoft.com/office/drawing/2014/main" id="{C25EC8AD-8837-480B-BC3D-4C8C658F406A}"/>
            </a:ext>
          </a:extLst>
        </cdr:cNvPr>
        <cdr:cNvSpPr txBox="1"/>
      </cdr:nvSpPr>
      <cdr:spPr>
        <a:xfrm xmlns:a="http://schemas.openxmlformats.org/drawingml/2006/main">
          <a:off x="7041417" y="3160577"/>
          <a:ext cx="925842" cy="4480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err="1"/>
            <a:t>bc</a:t>
          </a:r>
          <a:endParaRPr lang="en-US" sz="1100" dirty="0"/>
        </a:p>
      </cdr:txBody>
    </cdr:sp>
  </cdr:relSizeAnchor>
  <cdr:relSizeAnchor xmlns:cdr="http://schemas.openxmlformats.org/drawingml/2006/chartDrawing">
    <cdr:from>
      <cdr:x>0.68129</cdr:x>
      <cdr:y>0.71144</cdr:y>
    </cdr:from>
    <cdr:to>
      <cdr:x>0.77018</cdr:x>
      <cdr:y>0.79502</cdr:y>
    </cdr:to>
    <cdr:sp macro="" textlink="">
      <cdr:nvSpPr>
        <cdr:cNvPr id="8" name="TextBox 1">
          <a:extLst xmlns:a="http://schemas.openxmlformats.org/drawingml/2006/main">
            <a:ext uri="{FF2B5EF4-FFF2-40B4-BE49-F238E27FC236}">
              <a16:creationId xmlns="" xmlns:a16="http://schemas.microsoft.com/office/drawing/2014/main" id="{1F8FEFA4-2911-447A-B730-207B92AB747D}"/>
            </a:ext>
          </a:extLst>
        </cdr:cNvPr>
        <cdr:cNvSpPr txBox="1"/>
      </cdr:nvSpPr>
      <cdr:spPr>
        <a:xfrm xmlns:a="http://schemas.openxmlformats.org/drawingml/2006/main">
          <a:off x="3698875" y="2270125"/>
          <a:ext cx="482600" cy="2667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c</a:t>
          </a:r>
        </a:p>
      </cdr:txBody>
    </cdr:sp>
  </cdr:relSizeAnchor>
  <cdr:relSizeAnchor xmlns:cdr="http://schemas.openxmlformats.org/drawingml/2006/chartDrawing">
    <cdr:from>
      <cdr:x>0.68129</cdr:x>
      <cdr:y>0.73831</cdr:y>
    </cdr:from>
    <cdr:to>
      <cdr:x>0.77018</cdr:x>
      <cdr:y>0.82189</cdr:y>
    </cdr:to>
    <cdr:sp macro="" textlink="">
      <cdr:nvSpPr>
        <cdr:cNvPr id="9" name="TextBox 1">
          <a:extLst xmlns:a="http://schemas.openxmlformats.org/drawingml/2006/main">
            <a:ext uri="{FF2B5EF4-FFF2-40B4-BE49-F238E27FC236}">
              <a16:creationId xmlns="" xmlns:a16="http://schemas.microsoft.com/office/drawing/2014/main" id="{104BA548-C14F-4197-8406-08D74349D415}"/>
            </a:ext>
          </a:extLst>
        </cdr:cNvPr>
        <cdr:cNvSpPr txBox="1"/>
      </cdr:nvSpPr>
      <cdr:spPr>
        <a:xfrm xmlns:a="http://schemas.openxmlformats.org/drawingml/2006/main">
          <a:off x="3698875" y="2355850"/>
          <a:ext cx="482600" cy="2667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c</a:t>
          </a:r>
        </a:p>
      </cdr:txBody>
    </cdr:sp>
  </cdr:relSizeAnchor>
  <cdr:relSizeAnchor xmlns:cdr="http://schemas.openxmlformats.org/drawingml/2006/chartDrawing">
    <cdr:from>
      <cdr:x>0.68129</cdr:x>
      <cdr:y>0.77413</cdr:y>
    </cdr:from>
    <cdr:to>
      <cdr:x>0.77018</cdr:x>
      <cdr:y>0.85771</cdr:y>
    </cdr:to>
    <cdr:sp macro="" textlink="">
      <cdr:nvSpPr>
        <cdr:cNvPr id="10" name="TextBox 1">
          <a:extLst xmlns:a="http://schemas.openxmlformats.org/drawingml/2006/main">
            <a:ext uri="{FF2B5EF4-FFF2-40B4-BE49-F238E27FC236}">
              <a16:creationId xmlns="" xmlns:a16="http://schemas.microsoft.com/office/drawing/2014/main" id="{E6C7392A-D968-4906-A024-B7777ED13545}"/>
            </a:ext>
          </a:extLst>
        </cdr:cNvPr>
        <cdr:cNvSpPr txBox="1"/>
      </cdr:nvSpPr>
      <cdr:spPr>
        <a:xfrm xmlns:a="http://schemas.openxmlformats.org/drawingml/2006/main">
          <a:off x="3698875" y="2470150"/>
          <a:ext cx="482600" cy="2667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c</a:t>
          </a:r>
        </a:p>
      </cdr:txBody>
    </cdr:sp>
  </cdr:relSizeAnchor>
</c:userShapes>
</file>

<file path=ppt/drawings/drawing6.xml><?xml version="1.0" encoding="utf-8"?>
<c:userShapes xmlns:c="http://schemas.openxmlformats.org/drawingml/2006/chart">
  <cdr:relSizeAnchor xmlns:cdr="http://schemas.openxmlformats.org/drawingml/2006/chartDrawing">
    <cdr:from>
      <cdr:x>0.06787</cdr:x>
      <cdr:y>0.03751</cdr:y>
    </cdr:from>
    <cdr:to>
      <cdr:x>0.29287</cdr:x>
      <cdr:y>0.27314</cdr:y>
    </cdr:to>
    <cdr:sp macro="" textlink="">
      <cdr:nvSpPr>
        <cdr:cNvPr id="2" name="TextBox 1">
          <a:extLst xmlns:a="http://schemas.openxmlformats.org/drawingml/2006/main">
            <a:ext uri="{FF2B5EF4-FFF2-40B4-BE49-F238E27FC236}">
              <a16:creationId xmlns="" xmlns:a16="http://schemas.microsoft.com/office/drawing/2014/main" id="{F4A2FC67-A39C-4E35-87CF-895A6C9BC8F9}"/>
            </a:ext>
          </a:extLst>
        </cdr:cNvPr>
        <cdr:cNvSpPr txBox="1"/>
      </cdr:nvSpPr>
      <cdr:spPr>
        <a:xfrm xmlns:a="http://schemas.openxmlformats.org/drawingml/2006/main">
          <a:off x="403405" y="133756"/>
          <a:ext cx="1337310" cy="8402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t>Eggs per leaf</a:t>
          </a:r>
        </a:p>
      </cdr:txBody>
    </cdr:sp>
  </cdr:relSizeAnchor>
  <cdr:relSizeAnchor xmlns:cdr="http://schemas.openxmlformats.org/drawingml/2006/chartDrawing">
    <cdr:from>
      <cdr:x>0.45625</cdr:x>
      <cdr:y>0</cdr:y>
    </cdr:from>
    <cdr:to>
      <cdr:x>0.5</cdr:x>
      <cdr:y>0.08333</cdr:y>
    </cdr:to>
    <cdr:sp macro="" textlink="">
      <cdr:nvSpPr>
        <cdr:cNvPr id="3" name="TextBox 2">
          <a:extLst xmlns:a="http://schemas.openxmlformats.org/drawingml/2006/main">
            <a:ext uri="{FF2B5EF4-FFF2-40B4-BE49-F238E27FC236}">
              <a16:creationId xmlns="" xmlns:a16="http://schemas.microsoft.com/office/drawing/2014/main" id="{04283E45-4B42-4802-B5B5-AF53E9B208D9}"/>
            </a:ext>
          </a:extLst>
        </cdr:cNvPr>
        <cdr:cNvSpPr txBox="1"/>
      </cdr:nvSpPr>
      <cdr:spPr>
        <a:xfrm xmlns:a="http://schemas.openxmlformats.org/drawingml/2006/main">
          <a:off x="2711768" y="0"/>
          <a:ext cx="260032" cy="29716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a</a:t>
          </a:r>
        </a:p>
      </cdr:txBody>
    </cdr:sp>
  </cdr:relSizeAnchor>
  <cdr:relSizeAnchor xmlns:cdr="http://schemas.openxmlformats.org/drawingml/2006/chartDrawing">
    <cdr:from>
      <cdr:x>0.47813</cdr:x>
      <cdr:y>0.59921</cdr:y>
    </cdr:from>
    <cdr:to>
      <cdr:x>0.52187</cdr:x>
      <cdr:y>0.68254</cdr:y>
    </cdr:to>
    <cdr:sp macro="" textlink="">
      <cdr:nvSpPr>
        <cdr:cNvPr id="4" name="TextBox 1">
          <a:extLst xmlns:a="http://schemas.openxmlformats.org/drawingml/2006/main">
            <a:ext uri="{FF2B5EF4-FFF2-40B4-BE49-F238E27FC236}">
              <a16:creationId xmlns="" xmlns:a16="http://schemas.microsoft.com/office/drawing/2014/main" id="{A7A59536-06C6-41A2-A1F3-828F833AF83E}"/>
            </a:ext>
          </a:extLst>
        </cdr:cNvPr>
        <cdr:cNvSpPr txBox="1"/>
      </cdr:nvSpPr>
      <cdr:spPr>
        <a:xfrm xmlns:a="http://schemas.openxmlformats.org/drawingml/2006/main">
          <a:off x="2841784" y="2136875"/>
          <a:ext cx="260032" cy="29716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b</a:t>
          </a:r>
        </a:p>
      </cdr:txBody>
    </cdr:sp>
  </cdr:relSizeAnchor>
  <cdr:relSizeAnchor xmlns:cdr="http://schemas.openxmlformats.org/drawingml/2006/chartDrawing">
    <cdr:from>
      <cdr:x>0.56685</cdr:x>
      <cdr:y>0.76459</cdr:y>
    </cdr:from>
    <cdr:to>
      <cdr:x>0.6106</cdr:x>
      <cdr:y>0.84792</cdr:y>
    </cdr:to>
    <cdr:sp macro="" textlink="">
      <cdr:nvSpPr>
        <cdr:cNvPr id="5" name="TextBox 1">
          <a:extLst xmlns:a="http://schemas.openxmlformats.org/drawingml/2006/main">
            <a:ext uri="{FF2B5EF4-FFF2-40B4-BE49-F238E27FC236}">
              <a16:creationId xmlns="" xmlns:a16="http://schemas.microsoft.com/office/drawing/2014/main" id="{B653B1CC-9C70-4860-BEE9-75AC3F9AA4A3}"/>
            </a:ext>
          </a:extLst>
        </cdr:cNvPr>
        <cdr:cNvSpPr txBox="1"/>
      </cdr:nvSpPr>
      <cdr:spPr>
        <a:xfrm xmlns:a="http://schemas.openxmlformats.org/drawingml/2006/main">
          <a:off x="3369117" y="2726664"/>
          <a:ext cx="260032" cy="29716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c</a:t>
          </a:r>
        </a:p>
      </cdr:txBody>
    </cdr:sp>
  </cdr:relSizeAnchor>
  <cdr:relSizeAnchor xmlns:cdr="http://schemas.openxmlformats.org/drawingml/2006/chartDrawing">
    <cdr:from>
      <cdr:x>0.5</cdr:x>
      <cdr:y>0.7555</cdr:y>
    </cdr:from>
    <cdr:to>
      <cdr:x>0.54375</cdr:x>
      <cdr:y>0.83883</cdr:y>
    </cdr:to>
    <cdr:sp macro="" textlink="">
      <cdr:nvSpPr>
        <cdr:cNvPr id="6" name="TextBox 1">
          <a:extLst xmlns:a="http://schemas.openxmlformats.org/drawingml/2006/main">
            <a:ext uri="{FF2B5EF4-FFF2-40B4-BE49-F238E27FC236}">
              <a16:creationId xmlns="" xmlns:a16="http://schemas.microsoft.com/office/drawing/2014/main" id="{1E1E0B37-6E21-44C6-BD9B-373FDCB25171}"/>
            </a:ext>
          </a:extLst>
        </cdr:cNvPr>
        <cdr:cNvSpPr txBox="1"/>
      </cdr:nvSpPr>
      <cdr:spPr>
        <a:xfrm xmlns:a="http://schemas.openxmlformats.org/drawingml/2006/main">
          <a:off x="2971800" y="2694249"/>
          <a:ext cx="260033" cy="29716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c</a:t>
          </a:r>
        </a:p>
      </cdr:txBody>
    </cdr:sp>
  </cdr:relSizeAnchor>
  <cdr:relSizeAnchor xmlns:cdr="http://schemas.openxmlformats.org/drawingml/2006/chartDrawing">
    <cdr:from>
      <cdr:x>0.53447</cdr:x>
      <cdr:y>0.7597</cdr:y>
    </cdr:from>
    <cdr:to>
      <cdr:x>0.57822</cdr:x>
      <cdr:y>0.84304</cdr:y>
    </cdr:to>
    <cdr:sp macro="" textlink="">
      <cdr:nvSpPr>
        <cdr:cNvPr id="7" name="TextBox 1">
          <a:extLst xmlns:a="http://schemas.openxmlformats.org/drawingml/2006/main">
            <a:ext uri="{FF2B5EF4-FFF2-40B4-BE49-F238E27FC236}">
              <a16:creationId xmlns="" xmlns:a16="http://schemas.microsoft.com/office/drawing/2014/main" id="{36A5ACA1-56E0-46CE-9B34-71AD845559F8}"/>
            </a:ext>
          </a:extLst>
        </cdr:cNvPr>
        <cdr:cNvSpPr txBox="1"/>
      </cdr:nvSpPr>
      <cdr:spPr>
        <a:xfrm xmlns:a="http://schemas.openxmlformats.org/drawingml/2006/main">
          <a:off x="3176669" y="2709221"/>
          <a:ext cx="260033" cy="29720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c</a:t>
          </a:r>
        </a:p>
      </cdr:txBody>
    </cdr:sp>
  </cdr:relSizeAnchor>
  <cdr:relSizeAnchor xmlns:cdr="http://schemas.openxmlformats.org/drawingml/2006/chartDrawing">
    <cdr:from>
      <cdr:x>0.63668</cdr:x>
      <cdr:y>0.19213</cdr:y>
    </cdr:from>
    <cdr:to>
      <cdr:x>0.68043</cdr:x>
      <cdr:y>0.27546</cdr:y>
    </cdr:to>
    <cdr:sp macro="" textlink="">
      <cdr:nvSpPr>
        <cdr:cNvPr id="8" name="TextBox 1">
          <a:extLst xmlns:a="http://schemas.openxmlformats.org/drawingml/2006/main">
            <a:ext uri="{FF2B5EF4-FFF2-40B4-BE49-F238E27FC236}">
              <a16:creationId xmlns="" xmlns:a16="http://schemas.microsoft.com/office/drawing/2014/main" id="{3977ADC6-7C7F-4A80-BF32-2863DD316850}"/>
            </a:ext>
          </a:extLst>
        </cdr:cNvPr>
        <cdr:cNvSpPr txBox="1"/>
      </cdr:nvSpPr>
      <cdr:spPr>
        <a:xfrm xmlns:a="http://schemas.openxmlformats.org/drawingml/2006/main">
          <a:off x="3784200" y="685166"/>
          <a:ext cx="260033" cy="29716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a</a:t>
          </a:r>
        </a:p>
      </cdr:txBody>
    </cdr:sp>
  </cdr:relSizeAnchor>
  <cdr:relSizeAnchor xmlns:cdr="http://schemas.openxmlformats.org/drawingml/2006/chartDrawing">
    <cdr:from>
      <cdr:x>0.6638</cdr:x>
      <cdr:y>0.67354</cdr:y>
    </cdr:from>
    <cdr:to>
      <cdr:x>0.75061</cdr:x>
      <cdr:y>0.76613</cdr:y>
    </cdr:to>
    <cdr:sp macro="" textlink="">
      <cdr:nvSpPr>
        <cdr:cNvPr id="9" name="TextBox 1">
          <a:extLst xmlns:a="http://schemas.openxmlformats.org/drawingml/2006/main">
            <a:ext uri="{FF2B5EF4-FFF2-40B4-BE49-F238E27FC236}">
              <a16:creationId xmlns="" xmlns:a16="http://schemas.microsoft.com/office/drawing/2014/main" id="{E837A2CB-392A-4ABE-951C-5233EA453CDC}"/>
            </a:ext>
          </a:extLst>
        </cdr:cNvPr>
        <cdr:cNvSpPr txBox="1"/>
      </cdr:nvSpPr>
      <cdr:spPr>
        <a:xfrm xmlns:a="http://schemas.openxmlformats.org/drawingml/2006/main">
          <a:off x="3945339" y="2401953"/>
          <a:ext cx="515964" cy="33019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ab</a:t>
          </a:r>
        </a:p>
      </cdr:txBody>
    </cdr:sp>
  </cdr:relSizeAnchor>
  <cdr:relSizeAnchor xmlns:cdr="http://schemas.openxmlformats.org/drawingml/2006/chartDrawing">
    <cdr:from>
      <cdr:x>0.69631</cdr:x>
      <cdr:y>0.70058</cdr:y>
    </cdr:from>
    <cdr:to>
      <cdr:x>0.76025</cdr:x>
      <cdr:y>0.79317</cdr:y>
    </cdr:to>
    <cdr:sp macro="" textlink="">
      <cdr:nvSpPr>
        <cdr:cNvPr id="10" name="TextBox 1">
          <a:extLst xmlns:a="http://schemas.openxmlformats.org/drawingml/2006/main">
            <a:ext uri="{FF2B5EF4-FFF2-40B4-BE49-F238E27FC236}">
              <a16:creationId xmlns="" xmlns:a16="http://schemas.microsoft.com/office/drawing/2014/main" id="{0CED2CA2-082D-4F5D-81D3-B8D76ABF40B1}"/>
            </a:ext>
          </a:extLst>
        </cdr:cNvPr>
        <cdr:cNvSpPr txBox="1"/>
      </cdr:nvSpPr>
      <cdr:spPr>
        <a:xfrm xmlns:a="http://schemas.openxmlformats.org/drawingml/2006/main">
          <a:off x="4138591" y="2498387"/>
          <a:ext cx="380034" cy="33019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ab</a:t>
          </a:r>
        </a:p>
      </cdr:txBody>
    </cdr:sp>
  </cdr:relSizeAnchor>
  <cdr:relSizeAnchor xmlns:cdr="http://schemas.openxmlformats.org/drawingml/2006/chartDrawing">
    <cdr:from>
      <cdr:x>0.75722</cdr:x>
      <cdr:y>0.76387</cdr:y>
    </cdr:from>
    <cdr:to>
      <cdr:x>0.81278</cdr:x>
      <cdr:y>0.85646</cdr:y>
    </cdr:to>
    <cdr:sp macro="" textlink="">
      <cdr:nvSpPr>
        <cdr:cNvPr id="11" name="TextBox 1">
          <a:extLst xmlns:a="http://schemas.openxmlformats.org/drawingml/2006/main">
            <a:ext uri="{FF2B5EF4-FFF2-40B4-BE49-F238E27FC236}">
              <a16:creationId xmlns="" xmlns:a16="http://schemas.microsoft.com/office/drawing/2014/main" id="{B32C41B4-ED67-4E1D-AE4A-759BA71EA24A}"/>
            </a:ext>
          </a:extLst>
        </cdr:cNvPr>
        <cdr:cNvSpPr txBox="1"/>
      </cdr:nvSpPr>
      <cdr:spPr>
        <a:xfrm xmlns:a="http://schemas.openxmlformats.org/drawingml/2006/main">
          <a:off x="4500625" y="2724067"/>
          <a:ext cx="330227" cy="3301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b</a:t>
          </a:r>
        </a:p>
      </cdr:txBody>
    </cdr:sp>
  </cdr:relSizeAnchor>
  <cdr:relSizeAnchor xmlns:cdr="http://schemas.openxmlformats.org/drawingml/2006/chartDrawing">
    <cdr:from>
      <cdr:x>0.72537</cdr:x>
      <cdr:y>0.76108</cdr:y>
    </cdr:from>
    <cdr:to>
      <cdr:x>0.78093</cdr:x>
      <cdr:y>0.85367</cdr:y>
    </cdr:to>
    <cdr:sp macro="" textlink="">
      <cdr:nvSpPr>
        <cdr:cNvPr id="12" name="TextBox 1">
          <a:extLst xmlns:a="http://schemas.openxmlformats.org/drawingml/2006/main">
            <a:ext uri="{FF2B5EF4-FFF2-40B4-BE49-F238E27FC236}">
              <a16:creationId xmlns="" xmlns:a16="http://schemas.microsoft.com/office/drawing/2014/main" id="{391738E4-BA9E-4912-95EB-819A6CBA7F89}"/>
            </a:ext>
          </a:extLst>
        </cdr:cNvPr>
        <cdr:cNvSpPr txBox="1"/>
      </cdr:nvSpPr>
      <cdr:spPr>
        <a:xfrm xmlns:a="http://schemas.openxmlformats.org/drawingml/2006/main">
          <a:off x="4311284" y="2714128"/>
          <a:ext cx="330227" cy="3301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b</a:t>
          </a:r>
        </a:p>
      </cdr:txBody>
    </cdr:sp>
  </cdr:relSizeAnchor>
</c:userShapes>
</file>

<file path=ppt/drawings/drawing7.xml><?xml version="1.0" encoding="utf-8"?>
<c:userShapes xmlns:c="http://schemas.openxmlformats.org/drawingml/2006/chart">
  <cdr:relSizeAnchor xmlns:cdr="http://schemas.openxmlformats.org/drawingml/2006/chartDrawing">
    <cdr:from>
      <cdr:x>0.06118</cdr:x>
      <cdr:y>0.04069</cdr:y>
    </cdr:from>
    <cdr:to>
      <cdr:x>0.33826</cdr:x>
      <cdr:y>0.30084</cdr:y>
    </cdr:to>
    <cdr:sp macro="" textlink="">
      <cdr:nvSpPr>
        <cdr:cNvPr id="2" name="TextBox 1">
          <a:extLst xmlns:a="http://schemas.openxmlformats.org/drawingml/2006/main">
            <a:ext uri="{FF2B5EF4-FFF2-40B4-BE49-F238E27FC236}">
              <a16:creationId xmlns="" xmlns:a16="http://schemas.microsoft.com/office/drawing/2014/main" id="{F4A2FC67-A39C-4E35-87CF-895A6C9BC8F9}"/>
            </a:ext>
          </a:extLst>
        </cdr:cNvPr>
        <cdr:cNvSpPr txBox="1"/>
      </cdr:nvSpPr>
      <cdr:spPr>
        <a:xfrm xmlns:a="http://schemas.openxmlformats.org/drawingml/2006/main">
          <a:off x="363629" y="145107"/>
          <a:ext cx="1646852" cy="92773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err="1"/>
            <a:t>Motiles</a:t>
          </a:r>
          <a:r>
            <a:rPr lang="en-US" sz="1800" b="1" dirty="0"/>
            <a:t> per leaf</a:t>
          </a:r>
        </a:p>
      </cdr:txBody>
    </cdr:sp>
  </cdr:relSizeAnchor>
</c:userShapes>
</file>

<file path=ppt/drawings/drawing8.xml><?xml version="1.0" encoding="utf-8"?>
<c:userShapes xmlns:c="http://schemas.openxmlformats.org/drawingml/2006/chart">
  <cdr:relSizeAnchor xmlns:cdr="http://schemas.openxmlformats.org/drawingml/2006/chartDrawing">
    <cdr:from>
      <cdr:x>0.08125</cdr:x>
      <cdr:y>0.03472</cdr:y>
    </cdr:from>
    <cdr:to>
      <cdr:x>0.30625</cdr:x>
      <cdr:y>0.22569</cdr:y>
    </cdr:to>
    <cdr:sp macro="" textlink="">
      <cdr:nvSpPr>
        <cdr:cNvPr id="2" name="TextBox 1">
          <a:extLst xmlns:a="http://schemas.openxmlformats.org/drawingml/2006/main">
            <a:ext uri="{FF2B5EF4-FFF2-40B4-BE49-F238E27FC236}">
              <a16:creationId xmlns="" xmlns:a16="http://schemas.microsoft.com/office/drawing/2014/main" id="{F4A2FC67-A39C-4E35-87CF-895A6C9BC8F9}"/>
            </a:ext>
          </a:extLst>
        </cdr:cNvPr>
        <cdr:cNvSpPr txBox="1"/>
      </cdr:nvSpPr>
      <cdr:spPr>
        <a:xfrm xmlns:a="http://schemas.openxmlformats.org/drawingml/2006/main">
          <a:off x="371475" y="95244"/>
          <a:ext cx="1028700" cy="5238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t>Leaves with eggs</a:t>
          </a:r>
        </a:p>
      </cdr:txBody>
    </cdr:sp>
  </cdr:relSizeAnchor>
  <cdr:relSizeAnchor xmlns:cdr="http://schemas.openxmlformats.org/drawingml/2006/chartDrawing">
    <cdr:from>
      <cdr:x>0.41875</cdr:x>
      <cdr:y>0</cdr:y>
    </cdr:from>
    <cdr:to>
      <cdr:x>0.4625</cdr:x>
      <cdr:y>0.08333</cdr:y>
    </cdr:to>
    <cdr:sp macro="" textlink="">
      <cdr:nvSpPr>
        <cdr:cNvPr id="3" name="TextBox 2">
          <a:extLst xmlns:a="http://schemas.openxmlformats.org/drawingml/2006/main">
            <a:ext uri="{FF2B5EF4-FFF2-40B4-BE49-F238E27FC236}">
              <a16:creationId xmlns="" xmlns:a16="http://schemas.microsoft.com/office/drawing/2014/main" id="{04283E45-4B42-4802-B5B5-AF53E9B208D9}"/>
            </a:ext>
          </a:extLst>
        </cdr:cNvPr>
        <cdr:cNvSpPr txBox="1"/>
      </cdr:nvSpPr>
      <cdr:spPr>
        <a:xfrm xmlns:a="http://schemas.openxmlformats.org/drawingml/2006/main">
          <a:off x="1914525" y="0"/>
          <a:ext cx="200025"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a</a:t>
          </a:r>
        </a:p>
      </cdr:txBody>
    </cdr:sp>
  </cdr:relSizeAnchor>
  <cdr:relSizeAnchor xmlns:cdr="http://schemas.openxmlformats.org/drawingml/2006/chartDrawing">
    <cdr:from>
      <cdr:x>0.44652</cdr:x>
      <cdr:y>0.22686</cdr:y>
    </cdr:from>
    <cdr:to>
      <cdr:x>0.54792</cdr:x>
      <cdr:y>0.32292</cdr:y>
    </cdr:to>
    <cdr:sp macro="" textlink="">
      <cdr:nvSpPr>
        <cdr:cNvPr id="4" name="TextBox 1">
          <a:extLst xmlns:a="http://schemas.openxmlformats.org/drawingml/2006/main">
            <a:ext uri="{FF2B5EF4-FFF2-40B4-BE49-F238E27FC236}">
              <a16:creationId xmlns="" xmlns:a16="http://schemas.microsoft.com/office/drawing/2014/main" id="{A7A59536-06C6-41A2-A1F3-828F833AF83E}"/>
            </a:ext>
          </a:extLst>
        </cdr:cNvPr>
        <cdr:cNvSpPr txBox="1"/>
      </cdr:nvSpPr>
      <cdr:spPr>
        <a:xfrm xmlns:a="http://schemas.openxmlformats.org/drawingml/2006/main">
          <a:off x="2041505" y="622313"/>
          <a:ext cx="463570" cy="26351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ab</a:t>
          </a:r>
        </a:p>
      </cdr:txBody>
    </cdr:sp>
  </cdr:relSizeAnchor>
  <cdr:relSizeAnchor xmlns:cdr="http://schemas.openxmlformats.org/drawingml/2006/chartDrawing">
    <cdr:from>
      <cdr:x>0.47778</cdr:x>
      <cdr:y>0.68866</cdr:y>
    </cdr:from>
    <cdr:to>
      <cdr:x>0.52153</cdr:x>
      <cdr:y>0.77199</cdr:y>
    </cdr:to>
    <cdr:sp macro="" textlink="">
      <cdr:nvSpPr>
        <cdr:cNvPr id="5" name="TextBox 1">
          <a:extLst xmlns:a="http://schemas.openxmlformats.org/drawingml/2006/main">
            <a:ext uri="{FF2B5EF4-FFF2-40B4-BE49-F238E27FC236}">
              <a16:creationId xmlns="" xmlns:a16="http://schemas.microsoft.com/office/drawing/2014/main" id="{B653B1CC-9C70-4860-BEE9-75AC3F9AA4A3}"/>
            </a:ext>
          </a:extLst>
        </cdr:cNvPr>
        <cdr:cNvSpPr txBox="1"/>
      </cdr:nvSpPr>
      <cdr:spPr>
        <a:xfrm xmlns:a="http://schemas.openxmlformats.org/drawingml/2006/main">
          <a:off x="2184410" y="1889126"/>
          <a:ext cx="200025" cy="22859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c</a:t>
          </a:r>
        </a:p>
      </cdr:txBody>
    </cdr:sp>
  </cdr:relSizeAnchor>
  <cdr:relSizeAnchor xmlns:cdr="http://schemas.openxmlformats.org/drawingml/2006/chartDrawing">
    <cdr:from>
      <cdr:x>0.49236</cdr:x>
      <cdr:y>0.60533</cdr:y>
    </cdr:from>
    <cdr:to>
      <cdr:x>0.58125</cdr:x>
      <cdr:y>0.69097</cdr:y>
    </cdr:to>
    <cdr:sp macro="" textlink="">
      <cdr:nvSpPr>
        <cdr:cNvPr id="6" name="TextBox 1">
          <a:extLst xmlns:a="http://schemas.openxmlformats.org/drawingml/2006/main">
            <a:ext uri="{FF2B5EF4-FFF2-40B4-BE49-F238E27FC236}">
              <a16:creationId xmlns="" xmlns:a16="http://schemas.microsoft.com/office/drawing/2014/main" id="{1E1E0B37-6E21-44C6-BD9B-373FDCB25171}"/>
            </a:ext>
          </a:extLst>
        </cdr:cNvPr>
        <cdr:cNvSpPr txBox="1"/>
      </cdr:nvSpPr>
      <cdr:spPr>
        <a:xfrm xmlns:a="http://schemas.openxmlformats.org/drawingml/2006/main">
          <a:off x="2251055" y="1660535"/>
          <a:ext cx="406420" cy="2349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abc</a:t>
          </a:r>
        </a:p>
      </cdr:txBody>
    </cdr:sp>
  </cdr:relSizeAnchor>
  <cdr:relSizeAnchor xmlns:cdr="http://schemas.openxmlformats.org/drawingml/2006/chartDrawing">
    <cdr:from>
      <cdr:x>0.53406</cdr:x>
      <cdr:y>0.70958</cdr:y>
    </cdr:from>
    <cdr:to>
      <cdr:x>0.62503</cdr:x>
      <cdr:y>0.79292</cdr:y>
    </cdr:to>
    <cdr:sp macro="" textlink="">
      <cdr:nvSpPr>
        <cdr:cNvPr id="7" name="TextBox 1">
          <a:extLst xmlns:a="http://schemas.openxmlformats.org/drawingml/2006/main">
            <a:ext uri="{FF2B5EF4-FFF2-40B4-BE49-F238E27FC236}">
              <a16:creationId xmlns="" xmlns:a16="http://schemas.microsoft.com/office/drawing/2014/main" id="{36A5ACA1-56E0-46CE-9B34-71AD845559F8}"/>
            </a:ext>
          </a:extLst>
        </cdr:cNvPr>
        <cdr:cNvSpPr txBox="1"/>
      </cdr:nvSpPr>
      <cdr:spPr>
        <a:xfrm xmlns:a="http://schemas.openxmlformats.org/drawingml/2006/main">
          <a:off x="3174247" y="2530479"/>
          <a:ext cx="540689" cy="29720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err="1"/>
            <a:t>bc</a:t>
          </a:r>
          <a:endParaRPr lang="en-US" sz="1100" dirty="0"/>
        </a:p>
      </cdr:txBody>
    </cdr:sp>
  </cdr:relSizeAnchor>
  <cdr:relSizeAnchor xmlns:cdr="http://schemas.openxmlformats.org/drawingml/2006/chartDrawing">
    <cdr:from>
      <cdr:x>0.5999</cdr:x>
      <cdr:y>0.21164</cdr:y>
    </cdr:from>
    <cdr:to>
      <cdr:x>0.64365</cdr:x>
      <cdr:y>0.29497</cdr:y>
    </cdr:to>
    <cdr:sp macro="" textlink="">
      <cdr:nvSpPr>
        <cdr:cNvPr id="8" name="TextBox 1">
          <a:extLst xmlns:a="http://schemas.openxmlformats.org/drawingml/2006/main">
            <a:ext uri="{FF2B5EF4-FFF2-40B4-BE49-F238E27FC236}">
              <a16:creationId xmlns="" xmlns:a16="http://schemas.microsoft.com/office/drawing/2014/main" id="{3977ADC6-7C7F-4A80-BF32-2863DD316850}"/>
            </a:ext>
          </a:extLst>
        </cdr:cNvPr>
        <cdr:cNvSpPr txBox="1"/>
      </cdr:nvSpPr>
      <cdr:spPr>
        <a:xfrm xmlns:a="http://schemas.openxmlformats.org/drawingml/2006/main">
          <a:off x="3565539" y="754740"/>
          <a:ext cx="260033" cy="29716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a</a:t>
          </a:r>
        </a:p>
      </cdr:txBody>
    </cdr:sp>
  </cdr:relSizeAnchor>
  <cdr:relSizeAnchor xmlns:cdr="http://schemas.openxmlformats.org/drawingml/2006/chartDrawing">
    <cdr:from>
      <cdr:x>0.6249</cdr:x>
      <cdr:y>0.46326</cdr:y>
    </cdr:from>
    <cdr:to>
      <cdr:x>0.68834</cdr:x>
      <cdr:y>0.53674</cdr:y>
    </cdr:to>
    <cdr:sp macro="" textlink="">
      <cdr:nvSpPr>
        <cdr:cNvPr id="9" name="TextBox 1">
          <a:extLst xmlns:a="http://schemas.openxmlformats.org/drawingml/2006/main">
            <a:ext uri="{FF2B5EF4-FFF2-40B4-BE49-F238E27FC236}">
              <a16:creationId xmlns="" xmlns:a16="http://schemas.microsoft.com/office/drawing/2014/main" id="{E837A2CB-392A-4ABE-951C-5233EA453CDC}"/>
            </a:ext>
          </a:extLst>
        </cdr:cNvPr>
        <cdr:cNvSpPr txBox="1"/>
      </cdr:nvSpPr>
      <cdr:spPr>
        <a:xfrm xmlns:a="http://schemas.openxmlformats.org/drawingml/2006/main">
          <a:off x="3714130" y="1652063"/>
          <a:ext cx="377113" cy="26203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ab</a:t>
          </a:r>
        </a:p>
      </cdr:txBody>
    </cdr:sp>
  </cdr:relSizeAnchor>
  <cdr:relSizeAnchor xmlns:cdr="http://schemas.openxmlformats.org/drawingml/2006/chartDrawing">
    <cdr:from>
      <cdr:x>0.65116</cdr:x>
      <cdr:y>0.70337</cdr:y>
    </cdr:from>
    <cdr:to>
      <cdr:x>0.71343</cdr:x>
      <cdr:y>0.77481</cdr:y>
    </cdr:to>
    <cdr:sp macro="" textlink="">
      <cdr:nvSpPr>
        <cdr:cNvPr id="10" name="TextBox 1">
          <a:extLst xmlns:a="http://schemas.openxmlformats.org/drawingml/2006/main">
            <a:ext uri="{FF2B5EF4-FFF2-40B4-BE49-F238E27FC236}">
              <a16:creationId xmlns="" xmlns:a16="http://schemas.microsoft.com/office/drawing/2014/main" id="{0CED2CA2-082D-4F5D-81D3-B8D76ABF40B1}"/>
            </a:ext>
          </a:extLst>
        </cdr:cNvPr>
        <cdr:cNvSpPr txBox="1"/>
      </cdr:nvSpPr>
      <cdr:spPr>
        <a:xfrm xmlns:a="http://schemas.openxmlformats.org/drawingml/2006/main">
          <a:off x="3870235" y="2508327"/>
          <a:ext cx="370095" cy="25475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ab</a:t>
          </a:r>
        </a:p>
      </cdr:txBody>
    </cdr:sp>
  </cdr:relSizeAnchor>
  <cdr:relSizeAnchor xmlns:cdr="http://schemas.openxmlformats.org/drawingml/2006/chartDrawing">
    <cdr:from>
      <cdr:x>0.68033</cdr:x>
      <cdr:y>0.74436</cdr:y>
    </cdr:from>
    <cdr:to>
      <cdr:x>0.75255</cdr:x>
      <cdr:y>0.83695</cdr:y>
    </cdr:to>
    <cdr:sp macro="" textlink="">
      <cdr:nvSpPr>
        <cdr:cNvPr id="11" name="TextBox 1">
          <a:extLst xmlns:a="http://schemas.openxmlformats.org/drawingml/2006/main">
            <a:ext uri="{FF2B5EF4-FFF2-40B4-BE49-F238E27FC236}">
              <a16:creationId xmlns="" xmlns:a16="http://schemas.microsoft.com/office/drawing/2014/main" id="{B32C41B4-ED67-4E1D-AE4A-759BA71EA24A}"/>
            </a:ext>
          </a:extLst>
        </cdr:cNvPr>
        <cdr:cNvSpPr txBox="1"/>
      </cdr:nvSpPr>
      <cdr:spPr>
        <a:xfrm xmlns:a="http://schemas.openxmlformats.org/drawingml/2006/main">
          <a:off x="4043611" y="2654493"/>
          <a:ext cx="429247" cy="3301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ab</a:t>
          </a:r>
        </a:p>
      </cdr:txBody>
    </cdr:sp>
  </cdr:relSizeAnchor>
  <cdr:relSizeAnchor xmlns:cdr="http://schemas.openxmlformats.org/drawingml/2006/chartDrawing">
    <cdr:from>
      <cdr:x>0.71868</cdr:x>
      <cdr:y>0.74157</cdr:y>
    </cdr:from>
    <cdr:to>
      <cdr:x>0.77424</cdr:x>
      <cdr:y>0.83416</cdr:y>
    </cdr:to>
    <cdr:sp macro="" textlink="">
      <cdr:nvSpPr>
        <cdr:cNvPr id="12" name="TextBox 1">
          <a:extLst xmlns:a="http://schemas.openxmlformats.org/drawingml/2006/main">
            <a:ext uri="{FF2B5EF4-FFF2-40B4-BE49-F238E27FC236}">
              <a16:creationId xmlns="" xmlns:a16="http://schemas.microsoft.com/office/drawing/2014/main" id="{391738E4-BA9E-4912-95EB-819A6CBA7F89}"/>
            </a:ext>
          </a:extLst>
        </cdr:cNvPr>
        <cdr:cNvSpPr txBox="1"/>
      </cdr:nvSpPr>
      <cdr:spPr>
        <a:xfrm xmlns:a="http://schemas.openxmlformats.org/drawingml/2006/main">
          <a:off x="4271528" y="2644554"/>
          <a:ext cx="330227" cy="3301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b</a:t>
          </a:r>
        </a:p>
      </cdr:txBody>
    </cdr:sp>
  </cdr:relSizeAnchor>
</c:userShapes>
</file>

<file path=ppt/drawings/drawing9.xml><?xml version="1.0" encoding="utf-8"?>
<c:userShapes xmlns:c="http://schemas.openxmlformats.org/drawingml/2006/chart">
  <cdr:relSizeAnchor xmlns:cdr="http://schemas.openxmlformats.org/drawingml/2006/chartDrawing">
    <cdr:from>
      <cdr:x>0.08125</cdr:x>
      <cdr:y>0.03472</cdr:y>
    </cdr:from>
    <cdr:to>
      <cdr:x>0.30625</cdr:x>
      <cdr:y>0.22569</cdr:y>
    </cdr:to>
    <cdr:sp macro="" textlink="">
      <cdr:nvSpPr>
        <cdr:cNvPr id="2" name="TextBox 1">
          <a:extLst xmlns:a="http://schemas.openxmlformats.org/drawingml/2006/main">
            <a:ext uri="{FF2B5EF4-FFF2-40B4-BE49-F238E27FC236}">
              <a16:creationId xmlns="" xmlns:a16="http://schemas.microsoft.com/office/drawing/2014/main" id="{F4A2FC67-A39C-4E35-87CF-895A6C9BC8F9}"/>
            </a:ext>
          </a:extLst>
        </cdr:cNvPr>
        <cdr:cNvSpPr txBox="1"/>
      </cdr:nvSpPr>
      <cdr:spPr>
        <a:xfrm xmlns:a="http://schemas.openxmlformats.org/drawingml/2006/main">
          <a:off x="371475" y="95244"/>
          <a:ext cx="1028700" cy="5238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t>Leaves with </a:t>
          </a:r>
          <a:r>
            <a:rPr lang="en-US" sz="1800" b="1" dirty="0" err="1"/>
            <a:t>motiles</a:t>
          </a:r>
          <a:endParaRPr lang="en-US" sz="1800" b="1" dirty="0"/>
        </a:p>
      </cdr:txBody>
    </cdr:sp>
  </cdr:relSizeAnchor>
  <cdr:relSizeAnchor xmlns:cdr="http://schemas.openxmlformats.org/drawingml/2006/chartDrawing">
    <cdr:from>
      <cdr:x>0.402</cdr:x>
      <cdr:y>0</cdr:y>
    </cdr:from>
    <cdr:to>
      <cdr:x>0.44575</cdr:x>
      <cdr:y>0.08333</cdr:y>
    </cdr:to>
    <cdr:sp macro="" textlink="">
      <cdr:nvSpPr>
        <cdr:cNvPr id="3" name="TextBox 2">
          <a:extLst xmlns:a="http://schemas.openxmlformats.org/drawingml/2006/main">
            <a:ext uri="{FF2B5EF4-FFF2-40B4-BE49-F238E27FC236}">
              <a16:creationId xmlns="" xmlns:a16="http://schemas.microsoft.com/office/drawing/2014/main" id="{04283E45-4B42-4802-B5B5-AF53E9B208D9}"/>
            </a:ext>
          </a:extLst>
        </cdr:cNvPr>
        <cdr:cNvSpPr txBox="1"/>
      </cdr:nvSpPr>
      <cdr:spPr>
        <a:xfrm xmlns:a="http://schemas.openxmlformats.org/drawingml/2006/main">
          <a:off x="2389306" y="0"/>
          <a:ext cx="260032" cy="29716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a</a:t>
          </a:r>
        </a:p>
      </cdr:txBody>
    </cdr:sp>
  </cdr:relSizeAnchor>
  <cdr:relSizeAnchor xmlns:cdr="http://schemas.openxmlformats.org/drawingml/2006/chartDrawing">
    <cdr:from>
      <cdr:x>0.44652</cdr:x>
      <cdr:y>0.48033</cdr:y>
    </cdr:from>
    <cdr:to>
      <cdr:x>0.54792</cdr:x>
      <cdr:y>0.57639</cdr:y>
    </cdr:to>
    <cdr:sp macro="" textlink="">
      <cdr:nvSpPr>
        <cdr:cNvPr id="4" name="TextBox 1">
          <a:extLst xmlns:a="http://schemas.openxmlformats.org/drawingml/2006/main">
            <a:ext uri="{FF2B5EF4-FFF2-40B4-BE49-F238E27FC236}">
              <a16:creationId xmlns="" xmlns:a16="http://schemas.microsoft.com/office/drawing/2014/main" id="{A7A59536-06C6-41A2-A1F3-828F833AF83E}"/>
            </a:ext>
          </a:extLst>
        </cdr:cNvPr>
        <cdr:cNvSpPr txBox="1"/>
      </cdr:nvSpPr>
      <cdr:spPr>
        <a:xfrm xmlns:a="http://schemas.openxmlformats.org/drawingml/2006/main">
          <a:off x="2041489" y="1317647"/>
          <a:ext cx="463601" cy="26351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ab</a:t>
          </a:r>
        </a:p>
      </cdr:txBody>
    </cdr:sp>
  </cdr:relSizeAnchor>
  <cdr:relSizeAnchor xmlns:cdr="http://schemas.openxmlformats.org/drawingml/2006/chartDrawing">
    <cdr:from>
      <cdr:x>0.47361</cdr:x>
      <cdr:y>0.66435</cdr:y>
    </cdr:from>
    <cdr:to>
      <cdr:x>0.51736</cdr:x>
      <cdr:y>0.74768</cdr:y>
    </cdr:to>
    <cdr:sp macro="" textlink="">
      <cdr:nvSpPr>
        <cdr:cNvPr id="5" name="TextBox 1">
          <a:extLst xmlns:a="http://schemas.openxmlformats.org/drawingml/2006/main">
            <a:ext uri="{FF2B5EF4-FFF2-40B4-BE49-F238E27FC236}">
              <a16:creationId xmlns="" xmlns:a16="http://schemas.microsoft.com/office/drawing/2014/main" id="{B653B1CC-9C70-4860-BEE9-75AC3F9AA4A3}"/>
            </a:ext>
          </a:extLst>
        </cdr:cNvPr>
        <cdr:cNvSpPr txBox="1"/>
      </cdr:nvSpPr>
      <cdr:spPr>
        <a:xfrm xmlns:a="http://schemas.openxmlformats.org/drawingml/2006/main">
          <a:off x="2165360" y="1822457"/>
          <a:ext cx="200025" cy="22859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b</a:t>
          </a:r>
        </a:p>
      </cdr:txBody>
    </cdr:sp>
  </cdr:relSizeAnchor>
  <cdr:relSizeAnchor xmlns:cdr="http://schemas.openxmlformats.org/drawingml/2006/chartDrawing">
    <cdr:from>
      <cdr:x>0.50278</cdr:x>
      <cdr:y>0.66436</cdr:y>
    </cdr:from>
    <cdr:to>
      <cdr:x>0.59167</cdr:x>
      <cdr:y>0.75</cdr:y>
    </cdr:to>
    <cdr:sp macro="" textlink="">
      <cdr:nvSpPr>
        <cdr:cNvPr id="6" name="TextBox 1">
          <a:extLst xmlns:a="http://schemas.openxmlformats.org/drawingml/2006/main">
            <a:ext uri="{FF2B5EF4-FFF2-40B4-BE49-F238E27FC236}">
              <a16:creationId xmlns="" xmlns:a16="http://schemas.microsoft.com/office/drawing/2014/main" id="{1E1E0B37-6E21-44C6-BD9B-373FDCB25171}"/>
            </a:ext>
          </a:extLst>
        </cdr:cNvPr>
        <cdr:cNvSpPr txBox="1"/>
      </cdr:nvSpPr>
      <cdr:spPr>
        <a:xfrm xmlns:a="http://schemas.openxmlformats.org/drawingml/2006/main">
          <a:off x="2298695" y="1822466"/>
          <a:ext cx="406405" cy="23492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b</a:t>
          </a:r>
        </a:p>
      </cdr:txBody>
    </cdr:sp>
  </cdr:relSizeAnchor>
  <cdr:relSizeAnchor xmlns:cdr="http://schemas.openxmlformats.org/drawingml/2006/chartDrawing">
    <cdr:from>
      <cdr:x>0.53406</cdr:x>
      <cdr:y>0.6331</cdr:y>
    </cdr:from>
    <cdr:to>
      <cdr:x>0.62503</cdr:x>
      <cdr:y>0.71644</cdr:y>
    </cdr:to>
    <cdr:sp macro="" textlink="">
      <cdr:nvSpPr>
        <cdr:cNvPr id="7" name="TextBox 1">
          <a:extLst xmlns:a="http://schemas.openxmlformats.org/drawingml/2006/main">
            <a:ext uri="{FF2B5EF4-FFF2-40B4-BE49-F238E27FC236}">
              <a16:creationId xmlns="" xmlns:a16="http://schemas.microsoft.com/office/drawing/2014/main" id="{36A5ACA1-56E0-46CE-9B34-71AD845559F8}"/>
            </a:ext>
          </a:extLst>
        </cdr:cNvPr>
        <cdr:cNvSpPr txBox="1"/>
      </cdr:nvSpPr>
      <cdr:spPr>
        <a:xfrm xmlns:a="http://schemas.openxmlformats.org/drawingml/2006/main">
          <a:off x="3174247" y="2257736"/>
          <a:ext cx="540689" cy="29720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b</a:t>
          </a:r>
        </a:p>
      </cdr:txBody>
    </cdr:sp>
  </cdr:relSizeAnchor>
  <cdr:relSizeAnchor xmlns:cdr="http://schemas.openxmlformats.org/drawingml/2006/chartDrawing">
    <cdr:from>
      <cdr:x>0.60324</cdr:x>
      <cdr:y>0.18098</cdr:y>
    </cdr:from>
    <cdr:to>
      <cdr:x>0.64699</cdr:x>
      <cdr:y>0.26431</cdr:y>
    </cdr:to>
    <cdr:sp macro="" textlink="">
      <cdr:nvSpPr>
        <cdr:cNvPr id="8" name="TextBox 1">
          <a:extLst xmlns:a="http://schemas.openxmlformats.org/drawingml/2006/main">
            <a:ext uri="{FF2B5EF4-FFF2-40B4-BE49-F238E27FC236}">
              <a16:creationId xmlns="" xmlns:a16="http://schemas.microsoft.com/office/drawing/2014/main" id="{3977ADC6-7C7F-4A80-BF32-2863DD316850}"/>
            </a:ext>
          </a:extLst>
        </cdr:cNvPr>
        <cdr:cNvSpPr txBox="1"/>
      </cdr:nvSpPr>
      <cdr:spPr>
        <a:xfrm xmlns:a="http://schemas.openxmlformats.org/drawingml/2006/main">
          <a:off x="3585418" y="645409"/>
          <a:ext cx="260033" cy="29716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a</a:t>
          </a:r>
        </a:p>
      </cdr:txBody>
    </cdr:sp>
  </cdr:relSizeAnchor>
  <cdr:relSizeAnchor xmlns:cdr="http://schemas.openxmlformats.org/drawingml/2006/chartDrawing">
    <cdr:from>
      <cdr:x>0.6249</cdr:x>
      <cdr:y>0.49217</cdr:y>
    </cdr:from>
    <cdr:to>
      <cdr:x>0.71171</cdr:x>
      <cdr:y>0.58476</cdr:y>
    </cdr:to>
    <cdr:sp macro="" textlink="">
      <cdr:nvSpPr>
        <cdr:cNvPr id="9" name="TextBox 1">
          <a:extLst xmlns:a="http://schemas.openxmlformats.org/drawingml/2006/main">
            <a:ext uri="{FF2B5EF4-FFF2-40B4-BE49-F238E27FC236}">
              <a16:creationId xmlns="" xmlns:a16="http://schemas.microsoft.com/office/drawing/2014/main" id="{E837A2CB-392A-4ABE-951C-5233EA453CDC}"/>
            </a:ext>
          </a:extLst>
        </cdr:cNvPr>
        <cdr:cNvSpPr txBox="1"/>
      </cdr:nvSpPr>
      <cdr:spPr>
        <a:xfrm xmlns:a="http://schemas.openxmlformats.org/drawingml/2006/main">
          <a:off x="3714130" y="1755144"/>
          <a:ext cx="515964" cy="33019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ab</a:t>
          </a:r>
        </a:p>
      </cdr:txBody>
    </cdr:sp>
  </cdr:relSizeAnchor>
  <cdr:relSizeAnchor xmlns:cdr="http://schemas.openxmlformats.org/drawingml/2006/chartDrawing">
    <cdr:from>
      <cdr:x>0.6545</cdr:x>
      <cdr:y>0.66714</cdr:y>
    </cdr:from>
    <cdr:to>
      <cdr:x>0.74131</cdr:x>
      <cdr:y>0.75973</cdr:y>
    </cdr:to>
    <cdr:sp macro="" textlink="">
      <cdr:nvSpPr>
        <cdr:cNvPr id="10" name="TextBox 1">
          <a:extLst xmlns:a="http://schemas.openxmlformats.org/drawingml/2006/main">
            <a:ext uri="{FF2B5EF4-FFF2-40B4-BE49-F238E27FC236}">
              <a16:creationId xmlns="" xmlns:a16="http://schemas.microsoft.com/office/drawing/2014/main" id="{0CED2CA2-082D-4F5D-81D3-B8D76ABF40B1}"/>
            </a:ext>
          </a:extLst>
        </cdr:cNvPr>
        <cdr:cNvSpPr txBox="1"/>
      </cdr:nvSpPr>
      <cdr:spPr>
        <a:xfrm xmlns:a="http://schemas.openxmlformats.org/drawingml/2006/main">
          <a:off x="3890114" y="2379117"/>
          <a:ext cx="515964" cy="33019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ab</a:t>
          </a:r>
        </a:p>
      </cdr:txBody>
    </cdr:sp>
  </cdr:relSizeAnchor>
  <cdr:relSizeAnchor xmlns:cdr="http://schemas.openxmlformats.org/drawingml/2006/chartDrawing">
    <cdr:from>
      <cdr:x>0.682</cdr:x>
      <cdr:y>0.70255</cdr:y>
    </cdr:from>
    <cdr:to>
      <cdr:x>0.75422</cdr:x>
      <cdr:y>0.79514</cdr:y>
    </cdr:to>
    <cdr:sp macro="" textlink="">
      <cdr:nvSpPr>
        <cdr:cNvPr id="11" name="TextBox 1">
          <a:extLst xmlns:a="http://schemas.openxmlformats.org/drawingml/2006/main">
            <a:ext uri="{FF2B5EF4-FFF2-40B4-BE49-F238E27FC236}">
              <a16:creationId xmlns="" xmlns:a16="http://schemas.microsoft.com/office/drawing/2014/main" id="{B32C41B4-ED67-4E1D-AE4A-759BA71EA24A}"/>
            </a:ext>
          </a:extLst>
        </cdr:cNvPr>
        <cdr:cNvSpPr txBox="1"/>
      </cdr:nvSpPr>
      <cdr:spPr>
        <a:xfrm xmlns:a="http://schemas.openxmlformats.org/drawingml/2006/main">
          <a:off x="4053549" y="2505406"/>
          <a:ext cx="429247" cy="3301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ab</a:t>
          </a:r>
        </a:p>
      </cdr:txBody>
    </cdr:sp>
  </cdr:relSizeAnchor>
  <cdr:relSizeAnchor xmlns:cdr="http://schemas.openxmlformats.org/drawingml/2006/chartDrawing">
    <cdr:from>
      <cdr:x>0.71533</cdr:x>
      <cdr:y>0.70534</cdr:y>
    </cdr:from>
    <cdr:to>
      <cdr:x>0.77089</cdr:x>
      <cdr:y>0.79793</cdr:y>
    </cdr:to>
    <cdr:sp macro="" textlink="">
      <cdr:nvSpPr>
        <cdr:cNvPr id="12" name="TextBox 1">
          <a:extLst xmlns:a="http://schemas.openxmlformats.org/drawingml/2006/main">
            <a:ext uri="{FF2B5EF4-FFF2-40B4-BE49-F238E27FC236}">
              <a16:creationId xmlns="" xmlns:a16="http://schemas.microsoft.com/office/drawing/2014/main" id="{391738E4-BA9E-4912-95EB-819A6CBA7F89}"/>
            </a:ext>
          </a:extLst>
        </cdr:cNvPr>
        <cdr:cNvSpPr txBox="1"/>
      </cdr:nvSpPr>
      <cdr:spPr>
        <a:xfrm xmlns:a="http://schemas.openxmlformats.org/drawingml/2006/main">
          <a:off x="4251649" y="2515346"/>
          <a:ext cx="330227" cy="3301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b</a:t>
          </a:r>
        </a:p>
      </cdr:txBody>
    </cdr:sp>
  </cdr:relSizeAnchor>
  <cdr:relSizeAnchor xmlns:cdr="http://schemas.openxmlformats.org/drawingml/2006/chartDrawing">
    <cdr:from>
      <cdr:x>0.25486</cdr:x>
      <cdr:y>0.34144</cdr:y>
    </cdr:from>
    <cdr:to>
      <cdr:x>0.29861</cdr:x>
      <cdr:y>0.42477</cdr:y>
    </cdr:to>
    <cdr:sp macro="" textlink="">
      <cdr:nvSpPr>
        <cdr:cNvPr id="24" name="TextBox 1">
          <a:extLst xmlns:a="http://schemas.openxmlformats.org/drawingml/2006/main">
            <a:ext uri="{FF2B5EF4-FFF2-40B4-BE49-F238E27FC236}">
              <a16:creationId xmlns="" xmlns:a16="http://schemas.microsoft.com/office/drawing/2014/main" id="{DC0E6CC2-AA39-47AB-AE76-7E27D9245B79}"/>
            </a:ext>
          </a:extLst>
        </cdr:cNvPr>
        <cdr:cNvSpPr txBox="1"/>
      </cdr:nvSpPr>
      <cdr:spPr>
        <a:xfrm xmlns:a="http://schemas.openxmlformats.org/drawingml/2006/main">
          <a:off x="1165225" y="936625"/>
          <a:ext cx="200025" cy="22859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a</a:t>
          </a:r>
        </a:p>
      </cdr:txBody>
    </cdr:sp>
  </cdr:relSizeAnchor>
  <cdr:relSizeAnchor xmlns:cdr="http://schemas.openxmlformats.org/drawingml/2006/chartDrawing">
    <cdr:from>
      <cdr:x>0.33611</cdr:x>
      <cdr:y>0.69213</cdr:y>
    </cdr:from>
    <cdr:to>
      <cdr:x>0.37986</cdr:x>
      <cdr:y>0.77546</cdr:y>
    </cdr:to>
    <cdr:sp macro="" textlink="">
      <cdr:nvSpPr>
        <cdr:cNvPr id="25" name="TextBox 1">
          <a:extLst xmlns:a="http://schemas.openxmlformats.org/drawingml/2006/main">
            <a:ext uri="{FF2B5EF4-FFF2-40B4-BE49-F238E27FC236}">
              <a16:creationId xmlns="" xmlns:a16="http://schemas.microsoft.com/office/drawing/2014/main" id="{4A758FB6-653A-411B-B369-654CD5491158}"/>
            </a:ext>
          </a:extLst>
        </cdr:cNvPr>
        <cdr:cNvSpPr txBox="1"/>
      </cdr:nvSpPr>
      <cdr:spPr>
        <a:xfrm xmlns:a="http://schemas.openxmlformats.org/drawingml/2006/main">
          <a:off x="1536700" y="1898650"/>
          <a:ext cx="200025" cy="22859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b</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D00BDA-B5EB-4042-A5C1-65C3A559766F}"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4FF351-6E0D-4D3F-8C22-88D57CCF94D8}" type="slidenum">
              <a:rPr lang="en-US" smtClean="0"/>
              <a:t>‹#›</a:t>
            </a:fld>
            <a:endParaRPr lang="en-US"/>
          </a:p>
        </p:txBody>
      </p:sp>
    </p:spTree>
    <p:extLst>
      <p:ext uri="{BB962C8B-B14F-4D97-AF65-F5344CB8AC3E}">
        <p14:creationId xmlns:p14="http://schemas.microsoft.com/office/powerpoint/2010/main" val="690255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D00BDA-B5EB-4042-A5C1-65C3A559766F}"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4FF351-6E0D-4D3F-8C22-88D57CCF94D8}" type="slidenum">
              <a:rPr lang="en-US" smtClean="0"/>
              <a:t>‹#›</a:t>
            </a:fld>
            <a:endParaRPr lang="en-US"/>
          </a:p>
        </p:txBody>
      </p:sp>
    </p:spTree>
    <p:extLst>
      <p:ext uri="{BB962C8B-B14F-4D97-AF65-F5344CB8AC3E}">
        <p14:creationId xmlns:p14="http://schemas.microsoft.com/office/powerpoint/2010/main" val="1840950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D00BDA-B5EB-4042-A5C1-65C3A559766F}"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4FF351-6E0D-4D3F-8C22-88D57CCF94D8}" type="slidenum">
              <a:rPr lang="en-US" smtClean="0"/>
              <a:t>‹#›</a:t>
            </a:fld>
            <a:endParaRPr lang="en-US"/>
          </a:p>
        </p:txBody>
      </p:sp>
    </p:spTree>
    <p:extLst>
      <p:ext uri="{BB962C8B-B14F-4D97-AF65-F5344CB8AC3E}">
        <p14:creationId xmlns:p14="http://schemas.microsoft.com/office/powerpoint/2010/main" val="2610721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D00BDA-B5EB-4042-A5C1-65C3A559766F}"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4FF351-6E0D-4D3F-8C22-88D57CCF94D8}" type="slidenum">
              <a:rPr lang="en-US" smtClean="0"/>
              <a:t>‹#›</a:t>
            </a:fld>
            <a:endParaRPr lang="en-US"/>
          </a:p>
        </p:txBody>
      </p:sp>
    </p:spTree>
    <p:extLst>
      <p:ext uri="{BB962C8B-B14F-4D97-AF65-F5344CB8AC3E}">
        <p14:creationId xmlns:p14="http://schemas.microsoft.com/office/powerpoint/2010/main" val="3767153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D00BDA-B5EB-4042-A5C1-65C3A559766F}"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4FF351-6E0D-4D3F-8C22-88D57CCF94D8}" type="slidenum">
              <a:rPr lang="en-US" smtClean="0"/>
              <a:t>‹#›</a:t>
            </a:fld>
            <a:endParaRPr lang="en-US"/>
          </a:p>
        </p:txBody>
      </p:sp>
    </p:spTree>
    <p:extLst>
      <p:ext uri="{BB962C8B-B14F-4D97-AF65-F5344CB8AC3E}">
        <p14:creationId xmlns:p14="http://schemas.microsoft.com/office/powerpoint/2010/main" val="237422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D00BDA-B5EB-4042-A5C1-65C3A559766F}" type="datetimeFigureOut">
              <a:rPr lang="en-US" smtClean="0"/>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4FF351-6E0D-4D3F-8C22-88D57CCF94D8}" type="slidenum">
              <a:rPr lang="en-US" smtClean="0"/>
              <a:t>‹#›</a:t>
            </a:fld>
            <a:endParaRPr lang="en-US"/>
          </a:p>
        </p:txBody>
      </p:sp>
    </p:spTree>
    <p:extLst>
      <p:ext uri="{BB962C8B-B14F-4D97-AF65-F5344CB8AC3E}">
        <p14:creationId xmlns:p14="http://schemas.microsoft.com/office/powerpoint/2010/main" val="2686626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D00BDA-B5EB-4042-A5C1-65C3A559766F}" type="datetimeFigureOut">
              <a:rPr lang="en-US" smtClean="0"/>
              <a:t>4/17/2017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4FF351-6E0D-4D3F-8C22-88D57CCF94D8}" type="slidenum">
              <a:rPr lang="en-US" smtClean="0"/>
              <a:t>‹#›</a:t>
            </a:fld>
            <a:endParaRPr lang="en-US"/>
          </a:p>
        </p:txBody>
      </p:sp>
    </p:spTree>
    <p:extLst>
      <p:ext uri="{BB962C8B-B14F-4D97-AF65-F5344CB8AC3E}">
        <p14:creationId xmlns:p14="http://schemas.microsoft.com/office/powerpoint/2010/main" val="3859483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D00BDA-B5EB-4042-A5C1-65C3A559766F}" type="datetimeFigureOut">
              <a:rPr lang="en-US" smtClean="0"/>
              <a:t>4/17/2017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4FF351-6E0D-4D3F-8C22-88D57CCF94D8}" type="slidenum">
              <a:rPr lang="en-US" smtClean="0"/>
              <a:t>‹#›</a:t>
            </a:fld>
            <a:endParaRPr lang="en-US"/>
          </a:p>
        </p:txBody>
      </p:sp>
    </p:spTree>
    <p:extLst>
      <p:ext uri="{BB962C8B-B14F-4D97-AF65-F5344CB8AC3E}">
        <p14:creationId xmlns:p14="http://schemas.microsoft.com/office/powerpoint/2010/main" val="801975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D00BDA-B5EB-4042-A5C1-65C3A559766F}" type="datetimeFigureOut">
              <a:rPr lang="en-US" smtClean="0"/>
              <a:t>4/17/2017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4FF351-6E0D-4D3F-8C22-88D57CCF94D8}" type="slidenum">
              <a:rPr lang="en-US" smtClean="0"/>
              <a:t>‹#›</a:t>
            </a:fld>
            <a:endParaRPr lang="en-US"/>
          </a:p>
        </p:txBody>
      </p:sp>
    </p:spTree>
    <p:extLst>
      <p:ext uri="{BB962C8B-B14F-4D97-AF65-F5344CB8AC3E}">
        <p14:creationId xmlns:p14="http://schemas.microsoft.com/office/powerpoint/2010/main" val="4252909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D00BDA-B5EB-4042-A5C1-65C3A559766F}" type="datetimeFigureOut">
              <a:rPr lang="en-US" smtClean="0"/>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4FF351-6E0D-4D3F-8C22-88D57CCF94D8}" type="slidenum">
              <a:rPr lang="en-US" smtClean="0"/>
              <a:t>‹#›</a:t>
            </a:fld>
            <a:endParaRPr lang="en-US"/>
          </a:p>
        </p:txBody>
      </p:sp>
    </p:spTree>
    <p:extLst>
      <p:ext uri="{BB962C8B-B14F-4D97-AF65-F5344CB8AC3E}">
        <p14:creationId xmlns:p14="http://schemas.microsoft.com/office/powerpoint/2010/main" val="1356341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D00BDA-B5EB-4042-A5C1-65C3A559766F}" type="datetimeFigureOut">
              <a:rPr lang="en-US" smtClean="0"/>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4FF351-6E0D-4D3F-8C22-88D57CCF94D8}" type="slidenum">
              <a:rPr lang="en-US" smtClean="0"/>
              <a:t>‹#›</a:t>
            </a:fld>
            <a:endParaRPr lang="en-US"/>
          </a:p>
        </p:txBody>
      </p:sp>
    </p:spTree>
    <p:extLst>
      <p:ext uri="{BB962C8B-B14F-4D97-AF65-F5344CB8AC3E}">
        <p14:creationId xmlns:p14="http://schemas.microsoft.com/office/powerpoint/2010/main" val="94849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D00BDA-B5EB-4042-A5C1-65C3A559766F}" type="datetimeFigureOut">
              <a:rPr lang="en-US" smtClean="0"/>
              <a:t>4/17/2017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4FF351-6E0D-4D3F-8C22-88D57CCF94D8}" type="slidenum">
              <a:rPr lang="en-US" smtClean="0"/>
              <a:t>‹#›</a:t>
            </a:fld>
            <a:endParaRPr lang="en-US"/>
          </a:p>
        </p:txBody>
      </p:sp>
    </p:spTree>
    <p:extLst>
      <p:ext uri="{BB962C8B-B14F-4D97-AF65-F5344CB8AC3E}">
        <p14:creationId xmlns:p14="http://schemas.microsoft.com/office/powerpoint/2010/main" val="696810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 Id="rId5" Type="http://schemas.openxmlformats.org/officeDocument/2006/relationships/chart" Target="../charts/chart9.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7.xml"/><Relationship Id="rId5" Type="http://schemas.openxmlformats.org/officeDocument/2006/relationships/chart" Target="../charts/chart17.xml"/><Relationship Id="rId4" Type="http://schemas.openxmlformats.org/officeDocument/2006/relationships/chart" Target="../charts/char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7639" r="17685"/>
          <a:stretch/>
        </p:blipFill>
        <p:spPr>
          <a:xfrm>
            <a:off x="0" y="0"/>
            <a:ext cx="12192000" cy="6858000"/>
          </a:xfrm>
          <a:prstGeom prst="rect">
            <a:avLst/>
          </a:prstGeom>
          <a:solidFill>
            <a:schemeClr val="bg1"/>
          </a:solidFill>
        </p:spPr>
      </p:pic>
      <p:sp>
        <p:nvSpPr>
          <p:cNvPr id="6" name="Title 1"/>
          <p:cNvSpPr txBox="1">
            <a:spLocks/>
          </p:cNvSpPr>
          <p:nvPr/>
        </p:nvSpPr>
        <p:spPr>
          <a:xfrm>
            <a:off x="1007533" y="287867"/>
            <a:ext cx="10727267" cy="2540000"/>
          </a:xfrm>
          <a:prstGeom prst="rect">
            <a:avLst/>
          </a:prstGeom>
          <a:solidFill>
            <a:srgbClr val="98BA29">
              <a:alpha val="50000"/>
            </a:srgbClr>
          </a:solidFill>
          <a:ln>
            <a:solidFill>
              <a:schemeClr val="bg1"/>
            </a:solidFill>
          </a:ln>
          <a:effectLst>
            <a:softEdge rad="127000"/>
          </a:effectLst>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4800" dirty="0" err="1" smtClean="0">
                <a:ln w="0"/>
                <a:solidFill>
                  <a:schemeClr val="bg1"/>
                </a:solidFill>
                <a:effectLst>
                  <a:outerShdw blurRad="38100" dist="19050" dir="2700000" algn="tl" rotWithShape="0">
                    <a:schemeClr val="dk1">
                      <a:alpha val="40000"/>
                    </a:schemeClr>
                  </a:outerShdw>
                </a:effectLst>
                <a:latin typeface="Century Gothic" panose="020B0502020202020204" pitchFamily="34" charset="0"/>
              </a:rPr>
              <a:t>Thrips</a:t>
            </a:r>
            <a:r>
              <a:rPr lang="en-US" sz="4800" dirty="0" smtClean="0">
                <a:ln w="0"/>
                <a:solidFill>
                  <a:schemeClr val="bg1"/>
                </a:solidFill>
                <a:effectLst>
                  <a:outerShdw blurRad="38100" dist="19050" dir="2700000" algn="tl" rotWithShape="0">
                    <a:schemeClr val="dk1">
                      <a:alpha val="40000"/>
                    </a:schemeClr>
                  </a:outerShdw>
                </a:effectLst>
                <a:latin typeface="Century Gothic" panose="020B0502020202020204" pitchFamily="34" charset="0"/>
              </a:rPr>
              <a:t>, spider mite and seed bug control with insecticides</a:t>
            </a:r>
            <a:endParaRPr lang="en-US" sz="4800"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7" name="Rectangle 6"/>
          <p:cNvSpPr/>
          <p:nvPr/>
        </p:nvSpPr>
        <p:spPr>
          <a:xfrm>
            <a:off x="0" y="3181350"/>
            <a:ext cx="12192000" cy="1362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53074" t="8630" r="-1387" b="6397"/>
          <a:stretch/>
        </p:blipFill>
        <p:spPr>
          <a:xfrm>
            <a:off x="9637580" y="3181350"/>
            <a:ext cx="2554420" cy="1343025"/>
          </a:xfrm>
          <a:prstGeom prst="rect">
            <a:avLst/>
          </a:prstGeom>
        </p:spPr>
      </p:pic>
      <p:pic>
        <p:nvPicPr>
          <p:cNvPr id="9" name="Picture 8"/>
          <p:cNvPicPr>
            <a:picLocks noChangeAspect="1"/>
          </p:cNvPicPr>
          <p:nvPr/>
        </p:nvPicPr>
        <p:blipFill>
          <a:blip r:embed="rId4" cstate="print">
            <a:extLst>
              <a:ext uri="{BEBA8EAE-BF5A-486C-A8C5-ECC9F3942E4B}">
                <a14:imgProps xmlns:a14="http://schemas.microsoft.com/office/drawing/2010/main">
                  <a14:imgLayer r:embed="rId5">
                    <a14:imgEffect>
                      <a14:artisticCrisscrossEtching/>
                    </a14:imgEffect>
                  </a14:imgLayer>
                </a14:imgProps>
              </a:ext>
              <a:ext uri="{28A0092B-C50C-407E-A947-70E740481C1C}">
                <a14:useLocalDpi xmlns:a14="http://schemas.microsoft.com/office/drawing/2010/main" val="0"/>
              </a:ext>
            </a:extLst>
          </a:blip>
          <a:stretch>
            <a:fillRect/>
          </a:stretch>
        </p:blipFill>
        <p:spPr>
          <a:xfrm>
            <a:off x="76200" y="3429000"/>
            <a:ext cx="2790824" cy="923859"/>
          </a:xfrm>
          <a:prstGeom prst="rect">
            <a:avLst/>
          </a:prstGeom>
        </p:spPr>
      </p:pic>
      <p:pic>
        <p:nvPicPr>
          <p:cNvPr id="12" name="Picture 11"/>
          <p:cNvPicPr>
            <a:picLocks noChangeAspect="1"/>
          </p:cNvPicPr>
          <p:nvPr/>
        </p:nvPicPr>
        <p:blipFill rotWithShape="1">
          <a:blip r:embed="rId6" cstate="print">
            <a:extLst>
              <a:ext uri="{BEBA8EAE-BF5A-486C-A8C5-ECC9F3942E4B}">
                <a14:imgProps xmlns:a14="http://schemas.microsoft.com/office/drawing/2010/main">
                  <a14:imgLayer r:embed="rId7">
                    <a14:imgEffect>
                      <a14:artisticPencilGrayscale trans="35000" pencilSize="17"/>
                    </a14:imgEffect>
                  </a14:imgLayer>
                </a14:imgProps>
              </a:ext>
              <a:ext uri="{28A0092B-C50C-407E-A947-70E740481C1C}">
                <a14:useLocalDpi xmlns:a14="http://schemas.microsoft.com/office/drawing/2010/main" val="0"/>
              </a:ext>
            </a:extLst>
          </a:blip>
          <a:srcRect l="7141" t="13799" r="14659"/>
          <a:stretch/>
        </p:blipFill>
        <p:spPr>
          <a:xfrm rot="20365806">
            <a:off x="3914350" y="3200198"/>
            <a:ext cx="1828800" cy="1305329"/>
          </a:xfrm>
          <a:prstGeom prst="rect">
            <a:avLst/>
          </a:prstGeom>
        </p:spPr>
      </p:pic>
      <p:sp>
        <p:nvSpPr>
          <p:cNvPr id="10" name="Title 1"/>
          <p:cNvSpPr txBox="1">
            <a:spLocks/>
          </p:cNvSpPr>
          <p:nvPr/>
        </p:nvSpPr>
        <p:spPr>
          <a:xfrm>
            <a:off x="2346960" y="4563334"/>
            <a:ext cx="7498080" cy="2345863"/>
          </a:xfrm>
          <a:prstGeom prst="rect">
            <a:avLst/>
          </a:prstGeom>
          <a:solidFill>
            <a:srgbClr val="99A8AB">
              <a:alpha val="50000"/>
            </a:srgbClr>
          </a:solidFill>
          <a:ln>
            <a:solidFill>
              <a:schemeClr val="bg1">
                <a:alpha val="77000"/>
              </a:schemeClr>
            </a:solidFill>
          </a:ln>
          <a:effectLst>
            <a:softEdge rad="127000"/>
          </a:effectLst>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endParaRPr lang="en-US" sz="3900" b="1" u="sng" dirty="0" smtClean="0">
              <a:ln w="0"/>
              <a:solidFill>
                <a:schemeClr val="bg1"/>
              </a:solidFill>
              <a:effectLst>
                <a:outerShdw blurRad="38100" dist="19050" dir="2700000" algn="tl" rotWithShape="0">
                  <a:schemeClr val="dk1">
                    <a:alpha val="40000"/>
                  </a:schemeClr>
                </a:outerShdw>
              </a:effectLst>
              <a:latin typeface="Century Gothic" panose="020B0502020202020204" pitchFamily="34" charset="0"/>
            </a:endParaRPr>
          </a:p>
          <a:p>
            <a:pPr algn="ctr">
              <a:lnSpc>
                <a:spcPct val="150000"/>
              </a:lnSpc>
            </a:pPr>
            <a:r>
              <a:rPr lang="en-US" sz="3900" b="1" u="sng" dirty="0" smtClean="0">
                <a:ln w="0"/>
                <a:solidFill>
                  <a:schemeClr val="bg1"/>
                </a:solidFill>
                <a:effectLst>
                  <a:outerShdw blurRad="38100" dist="19050" dir="2700000" algn="tl" rotWithShape="0">
                    <a:schemeClr val="dk1">
                      <a:alpha val="40000"/>
                    </a:schemeClr>
                  </a:outerShdw>
                </a:effectLst>
                <a:latin typeface="Century Gothic" panose="020B0502020202020204" pitchFamily="34" charset="0"/>
              </a:rPr>
              <a:t>Justin </a:t>
            </a:r>
            <a:r>
              <a:rPr lang="en-US" sz="3900" b="1" u="sng" dirty="0" err="1" smtClean="0">
                <a:ln w="0"/>
                <a:solidFill>
                  <a:schemeClr val="bg1"/>
                </a:solidFill>
                <a:effectLst>
                  <a:outerShdw blurRad="38100" dist="19050" dir="2700000" algn="tl" rotWithShape="0">
                    <a:schemeClr val="dk1">
                      <a:alpha val="40000"/>
                    </a:schemeClr>
                  </a:outerShdw>
                </a:effectLst>
                <a:latin typeface="Century Gothic" panose="020B0502020202020204" pitchFamily="34" charset="0"/>
              </a:rPr>
              <a:t>Renkema</a:t>
            </a:r>
            <a:endParaRPr lang="en-US" sz="3900" b="1" u="sng" dirty="0" smtClean="0">
              <a:ln w="0"/>
              <a:solidFill>
                <a:schemeClr val="bg1"/>
              </a:solidFill>
              <a:effectLst>
                <a:outerShdw blurRad="38100" dist="19050" dir="2700000" algn="tl" rotWithShape="0">
                  <a:schemeClr val="dk1">
                    <a:alpha val="40000"/>
                  </a:schemeClr>
                </a:outerShdw>
              </a:effectLst>
              <a:latin typeface="Century Gothic" panose="020B0502020202020204" pitchFamily="34" charset="0"/>
            </a:endParaRPr>
          </a:p>
          <a:p>
            <a:pPr algn="ctr">
              <a:lnSpc>
                <a:spcPct val="150000"/>
              </a:lnSpc>
            </a:pPr>
            <a:r>
              <a:rPr lang="en-US" sz="3900" dirty="0" smtClean="0">
                <a:ln w="0"/>
                <a:solidFill>
                  <a:schemeClr val="bg1"/>
                </a:solidFill>
                <a:effectLst>
                  <a:outerShdw blurRad="38100" dist="19050" dir="2700000" algn="tl" rotWithShape="0">
                    <a:schemeClr val="dk1">
                      <a:alpha val="40000"/>
                    </a:schemeClr>
                  </a:outerShdw>
                </a:effectLst>
                <a:latin typeface="Century Gothic" panose="020B0502020202020204" pitchFamily="34" charset="0"/>
              </a:rPr>
              <a:t>Small Fruit Entomology</a:t>
            </a:r>
          </a:p>
          <a:p>
            <a:pPr algn="ctr">
              <a:lnSpc>
                <a:spcPct val="150000"/>
              </a:lnSpc>
            </a:pPr>
            <a:r>
              <a:rPr lang="en-US" sz="3400" dirty="0" smtClean="0">
                <a:ln w="0"/>
                <a:solidFill>
                  <a:schemeClr val="bg1"/>
                </a:solidFill>
                <a:effectLst>
                  <a:outerShdw blurRad="38100" dist="19050" dir="2700000" algn="tl" rotWithShape="0">
                    <a:schemeClr val="dk1">
                      <a:alpha val="40000"/>
                    </a:schemeClr>
                  </a:outerShdw>
                </a:effectLst>
                <a:latin typeface="Century Gothic" panose="020B0502020202020204" pitchFamily="34" charset="0"/>
              </a:rPr>
              <a:t>Gulf Coast Research and Education Center</a:t>
            </a:r>
            <a:endParaRPr lang="en-US" sz="3400"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endParaRPr>
          </a:p>
        </p:txBody>
      </p:sp>
      <p:pic>
        <p:nvPicPr>
          <p:cNvPr id="2" name="Picture 1"/>
          <p:cNvPicPr>
            <a:picLocks noChangeAspect="1"/>
          </p:cNvPicPr>
          <p:nvPr/>
        </p:nvPicPr>
        <p:blipFill rotWithShape="1">
          <a:blip r:embed="rId8" cstate="print">
            <a:extLst>
              <a:ext uri="{28A0092B-C50C-407E-A947-70E740481C1C}">
                <a14:useLocalDpi xmlns:a14="http://schemas.microsoft.com/office/drawing/2010/main" val="0"/>
              </a:ext>
            </a:extLst>
          </a:blip>
          <a:srcRect l="37036" t="67037" r="42130" b="15556"/>
          <a:stretch/>
        </p:blipFill>
        <p:spPr>
          <a:xfrm rot="20310863">
            <a:off x="7077945" y="3279838"/>
            <a:ext cx="1828800" cy="1146048"/>
          </a:xfrm>
          <a:prstGeom prst="rect">
            <a:avLst/>
          </a:prstGeom>
        </p:spPr>
      </p:pic>
    </p:spTree>
    <p:extLst>
      <p:ext uri="{BB962C8B-B14F-4D97-AF65-F5344CB8AC3E}">
        <p14:creationId xmlns:p14="http://schemas.microsoft.com/office/powerpoint/2010/main" val="3722617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nvPr>
        </p:nvGraphicFramePr>
        <p:xfrm>
          <a:off x="135466" y="1269999"/>
          <a:ext cx="5020733" cy="293793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96561" y="197709"/>
            <a:ext cx="11480572" cy="646331"/>
          </a:xfrm>
          <a:prstGeom prst="rect">
            <a:avLst/>
          </a:prstGeom>
          <a:noFill/>
        </p:spPr>
        <p:txBody>
          <a:bodyPr wrap="square" rtlCol="0">
            <a:spAutoFit/>
          </a:bodyPr>
          <a:lstStyle/>
          <a:p>
            <a:r>
              <a:rPr lang="en-US" sz="3600" dirty="0" err="1" smtClean="0">
                <a:latin typeface="Century Gothic" panose="020B0502020202020204" pitchFamily="34" charset="0"/>
              </a:rPr>
              <a:t>Thrips</a:t>
            </a:r>
            <a:r>
              <a:rPr lang="en-US" sz="3600" dirty="0" smtClean="0">
                <a:latin typeface="Century Gothic" panose="020B0502020202020204" pitchFamily="34" charset="0"/>
              </a:rPr>
              <a:t> species distribution on leaves</a:t>
            </a:r>
            <a:endParaRPr lang="en-US" sz="3600" i="1" dirty="0">
              <a:latin typeface="Century Gothic" panose="020B0502020202020204" pitchFamily="34" charset="0"/>
            </a:endParaRPr>
          </a:p>
        </p:txBody>
      </p:sp>
      <p:cxnSp>
        <p:nvCxnSpPr>
          <p:cNvPr id="6" name="Straight Connector 5"/>
          <p:cNvCxnSpPr/>
          <p:nvPr/>
        </p:nvCxnSpPr>
        <p:spPr>
          <a:xfrm>
            <a:off x="0" y="1054444"/>
            <a:ext cx="12192000" cy="388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2" name="Chart 11">
            <a:extLst>
              <a:ext uri="{FF2B5EF4-FFF2-40B4-BE49-F238E27FC236}">
                <a16:creationId xmlns:a16="http://schemas.microsoft.com/office/drawing/2014/main" xmlns:lc="http://schemas.openxmlformats.org/drawingml/2006/lockedCanvas" xmlns="" id="{54410A90-48C3-4700-BAAC-77B53B316073}"/>
              </a:ext>
            </a:extLst>
          </p:cNvPr>
          <p:cNvGraphicFramePr>
            <a:graphicFrameLocks noChangeAspect="1"/>
          </p:cNvGraphicFramePr>
          <p:nvPr>
            <p:extLst>
              <p:ext uri="{D42A27DB-BD31-4B8C-83A1-F6EECF244321}">
                <p14:modId xmlns:p14="http://schemas.microsoft.com/office/powerpoint/2010/main" val="1691406265"/>
              </p:ext>
            </p:extLst>
          </p:nvPr>
        </p:nvGraphicFramePr>
        <p:xfrm>
          <a:off x="-30097" y="1268736"/>
          <a:ext cx="4898658" cy="29391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xmlns:lc="http://schemas.openxmlformats.org/drawingml/2006/lockedCanvas" xmlns="" id="{44B54693-8C02-4618-9945-BC3DDD05DE74}"/>
              </a:ext>
            </a:extLst>
          </p:cNvPr>
          <p:cNvGraphicFramePr>
            <a:graphicFrameLocks noChangeAspect="1"/>
          </p:cNvGraphicFramePr>
          <p:nvPr>
            <p:extLst>
              <p:ext uri="{D42A27DB-BD31-4B8C-83A1-F6EECF244321}">
                <p14:modId xmlns:p14="http://schemas.microsoft.com/office/powerpoint/2010/main" val="2721516042"/>
              </p:ext>
            </p:extLst>
          </p:nvPr>
        </p:nvGraphicFramePr>
        <p:xfrm>
          <a:off x="7205132" y="1268737"/>
          <a:ext cx="4898657" cy="29391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a:extLst>
              <a:ext uri="{FF2B5EF4-FFF2-40B4-BE49-F238E27FC236}">
                <a16:creationId xmlns:a16="http://schemas.microsoft.com/office/drawing/2014/main" xmlns:lc="http://schemas.openxmlformats.org/drawingml/2006/lockedCanvas" xmlns="" id="{37DB1B4F-A614-434F-A536-817F2AB9BE12}"/>
              </a:ext>
            </a:extLst>
          </p:cNvPr>
          <p:cNvGraphicFramePr>
            <a:graphicFrameLocks noChangeAspect="1"/>
          </p:cNvGraphicFramePr>
          <p:nvPr>
            <p:extLst>
              <p:ext uri="{D42A27DB-BD31-4B8C-83A1-F6EECF244321}">
                <p14:modId xmlns:p14="http://schemas.microsoft.com/office/powerpoint/2010/main" val="1985424184"/>
              </p:ext>
            </p:extLst>
          </p:nvPr>
        </p:nvGraphicFramePr>
        <p:xfrm>
          <a:off x="3091070" y="1268736"/>
          <a:ext cx="6040805" cy="3624484"/>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014614" y="1268735"/>
            <a:ext cx="1331844" cy="369332"/>
          </a:xfrm>
          <a:prstGeom prst="rect">
            <a:avLst/>
          </a:prstGeom>
          <a:noFill/>
        </p:spPr>
        <p:txBody>
          <a:bodyPr wrap="square" rtlCol="0">
            <a:spAutoFit/>
          </a:bodyPr>
          <a:lstStyle/>
          <a:p>
            <a:r>
              <a:rPr lang="en-US" dirty="0" smtClean="0"/>
              <a:t>153 </a:t>
            </a:r>
            <a:r>
              <a:rPr lang="en-US" dirty="0" err="1" smtClean="0"/>
              <a:t>thrips</a:t>
            </a:r>
            <a:endParaRPr lang="en-US" dirty="0"/>
          </a:p>
        </p:txBody>
      </p:sp>
      <p:sp>
        <p:nvSpPr>
          <p:cNvPr id="17" name="TextBox 16"/>
          <p:cNvSpPr txBox="1"/>
          <p:nvPr/>
        </p:nvSpPr>
        <p:spPr>
          <a:xfrm>
            <a:off x="7205132" y="1285676"/>
            <a:ext cx="1331844" cy="369332"/>
          </a:xfrm>
          <a:prstGeom prst="rect">
            <a:avLst/>
          </a:prstGeom>
          <a:noFill/>
        </p:spPr>
        <p:txBody>
          <a:bodyPr wrap="square" rtlCol="0">
            <a:spAutoFit/>
          </a:bodyPr>
          <a:lstStyle/>
          <a:p>
            <a:r>
              <a:rPr lang="en-US" dirty="0" smtClean="0"/>
              <a:t>230 </a:t>
            </a:r>
            <a:r>
              <a:rPr lang="en-US" dirty="0" err="1" smtClean="0"/>
              <a:t>thrips</a:t>
            </a:r>
            <a:endParaRPr lang="en-US" dirty="0"/>
          </a:p>
        </p:txBody>
      </p:sp>
      <p:sp>
        <p:nvSpPr>
          <p:cNvPr id="18" name="TextBox 17"/>
          <p:cNvSpPr txBox="1"/>
          <p:nvPr/>
        </p:nvSpPr>
        <p:spPr>
          <a:xfrm>
            <a:off x="10136602" y="1285676"/>
            <a:ext cx="1331844" cy="369332"/>
          </a:xfrm>
          <a:prstGeom prst="rect">
            <a:avLst/>
          </a:prstGeom>
          <a:noFill/>
        </p:spPr>
        <p:txBody>
          <a:bodyPr wrap="square" rtlCol="0">
            <a:spAutoFit/>
          </a:bodyPr>
          <a:lstStyle/>
          <a:p>
            <a:r>
              <a:rPr lang="en-US" dirty="0" smtClean="0"/>
              <a:t>115 </a:t>
            </a:r>
            <a:r>
              <a:rPr lang="en-US" dirty="0" err="1" smtClean="0"/>
              <a:t>thrips</a:t>
            </a:r>
            <a:endParaRPr lang="en-US" dirty="0"/>
          </a:p>
        </p:txBody>
      </p:sp>
    </p:spTree>
    <p:extLst>
      <p:ext uri="{BB962C8B-B14F-4D97-AF65-F5344CB8AC3E}">
        <p14:creationId xmlns:p14="http://schemas.microsoft.com/office/powerpoint/2010/main" val="2639082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xmlns:lc="http://schemas.openxmlformats.org/drawingml/2006/lockedCanvas" xmlns="" id="{2C5A0733-EDB1-4460-9E67-C5D6136D0637}"/>
              </a:ext>
            </a:extLst>
          </p:cNvPr>
          <p:cNvGraphicFramePr>
            <a:graphicFrameLocks/>
          </p:cNvGraphicFramePr>
          <p:nvPr>
            <p:extLst>
              <p:ext uri="{D42A27DB-BD31-4B8C-83A1-F6EECF244321}">
                <p14:modId xmlns:p14="http://schemas.microsoft.com/office/powerpoint/2010/main" val="567746824"/>
              </p:ext>
            </p:extLst>
          </p:nvPr>
        </p:nvGraphicFramePr>
        <p:xfrm>
          <a:off x="0" y="110066"/>
          <a:ext cx="11612880" cy="64008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034427" y="0"/>
            <a:ext cx="11006667" cy="2031325"/>
          </a:xfrm>
          <a:prstGeom prst="rect">
            <a:avLst/>
          </a:prstGeom>
          <a:solidFill>
            <a:schemeClr val="accent6"/>
          </a:solidFill>
        </p:spPr>
        <p:txBody>
          <a:bodyPr wrap="square" rtlCol="0">
            <a:spAutoFit/>
          </a:bodyPr>
          <a:lstStyle/>
          <a:p>
            <a:pPr marL="342900" indent="-342900">
              <a:spcAft>
                <a:spcPts val="1200"/>
              </a:spcAft>
              <a:buFont typeface="Arial" panose="020B0604020202020204" pitchFamily="34" charset="0"/>
              <a:buChar char="•"/>
            </a:pPr>
            <a:r>
              <a:rPr lang="en-US" sz="2400" dirty="0" smtClean="0"/>
              <a:t>Rotations without Radiant have higher </a:t>
            </a:r>
            <a:r>
              <a:rPr lang="en-US" sz="2400" dirty="0" err="1" smtClean="0"/>
              <a:t>thrips</a:t>
            </a:r>
            <a:r>
              <a:rPr lang="en-US" sz="2400" dirty="0" smtClean="0"/>
              <a:t> numbers than rotations with Radiant</a:t>
            </a:r>
          </a:p>
          <a:p>
            <a:pPr marL="342900" indent="-342900">
              <a:spcAft>
                <a:spcPts val="1200"/>
              </a:spcAft>
              <a:buFont typeface="Arial" panose="020B0604020202020204" pitchFamily="34" charset="0"/>
              <a:buChar char="•"/>
            </a:pPr>
            <a:r>
              <a:rPr lang="en-US" sz="2400" dirty="0" err="1" smtClean="0"/>
              <a:t>Beleaf</a:t>
            </a:r>
            <a:r>
              <a:rPr lang="en-US" sz="2400" dirty="0" smtClean="0"/>
              <a:t>, </a:t>
            </a:r>
            <a:r>
              <a:rPr lang="en-US" sz="2400" dirty="0" err="1" smtClean="0"/>
              <a:t>Sivanto</a:t>
            </a:r>
            <a:r>
              <a:rPr lang="en-US" sz="2400" dirty="0" smtClean="0"/>
              <a:t>, (&amp; Closer) are as effective as Assail as second options </a:t>
            </a:r>
          </a:p>
          <a:p>
            <a:pPr marL="342900" indent="-342900">
              <a:spcAft>
                <a:spcPts val="1200"/>
              </a:spcAft>
              <a:buFont typeface="Arial" panose="020B0604020202020204" pitchFamily="34" charset="0"/>
              <a:buChar char="•"/>
            </a:pPr>
            <a:r>
              <a:rPr lang="en-US" sz="2400" dirty="0" smtClean="0"/>
              <a:t>Trilogy is moderately effective</a:t>
            </a:r>
          </a:p>
          <a:p>
            <a:pPr marL="342900" indent="-342900">
              <a:spcAft>
                <a:spcPts val="1200"/>
              </a:spcAft>
              <a:buFont typeface="Arial" panose="020B0604020202020204" pitchFamily="34" charset="0"/>
              <a:buChar char="•"/>
            </a:pPr>
            <a:r>
              <a:rPr lang="en-US" sz="2400" dirty="0" smtClean="0"/>
              <a:t>Venerate suppresses </a:t>
            </a:r>
            <a:r>
              <a:rPr lang="en-US" sz="2400" dirty="0" err="1" smtClean="0"/>
              <a:t>thrips</a:t>
            </a:r>
            <a:r>
              <a:rPr lang="en-US" sz="2400" dirty="0" smtClean="0"/>
              <a:t> after a Radiant application</a:t>
            </a:r>
            <a:endParaRPr lang="en-US" sz="2400" dirty="0"/>
          </a:p>
        </p:txBody>
      </p:sp>
    </p:spTree>
    <p:extLst>
      <p:ext uri="{BB962C8B-B14F-4D97-AF65-F5344CB8AC3E}">
        <p14:creationId xmlns:p14="http://schemas.microsoft.com/office/powerpoint/2010/main" val="159970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xmlns:lc="http://schemas.openxmlformats.org/drawingml/2006/lockedCanvas" xmlns="" id="{11922AC9-0BDA-4D50-AF7B-37E0450ECDAF}"/>
              </a:ext>
            </a:extLst>
          </p:cNvPr>
          <p:cNvGraphicFramePr>
            <a:graphicFrameLocks/>
          </p:cNvGraphicFramePr>
          <p:nvPr>
            <p:extLst>
              <p:ext uri="{D42A27DB-BD31-4B8C-83A1-F6EECF244321}">
                <p14:modId xmlns:p14="http://schemas.microsoft.com/office/powerpoint/2010/main" val="3318690970"/>
              </p:ext>
            </p:extLst>
          </p:nvPr>
        </p:nvGraphicFramePr>
        <p:xfrm>
          <a:off x="0" y="0"/>
          <a:ext cx="11612880" cy="64008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091703" y="0"/>
            <a:ext cx="10312400" cy="1508105"/>
          </a:xfrm>
          <a:prstGeom prst="rect">
            <a:avLst/>
          </a:prstGeom>
          <a:solidFill>
            <a:schemeClr val="accent2"/>
          </a:solidFill>
        </p:spPr>
        <p:txBody>
          <a:bodyPr wrap="square" rtlCol="0">
            <a:spAutoFit/>
          </a:bodyPr>
          <a:lstStyle/>
          <a:p>
            <a:pPr marL="342900" indent="-342900">
              <a:spcAft>
                <a:spcPts val="1200"/>
              </a:spcAft>
              <a:buFont typeface="Arial" panose="020B0604020202020204" pitchFamily="34" charset="0"/>
              <a:buChar char="•"/>
            </a:pPr>
            <a:r>
              <a:rPr lang="en-US" sz="2400" dirty="0" smtClean="0"/>
              <a:t>Closer (</a:t>
            </a:r>
            <a:r>
              <a:rPr lang="en-US" sz="2400" dirty="0" err="1" smtClean="0"/>
              <a:t>sulfoxaflor</a:t>
            </a:r>
            <a:r>
              <a:rPr lang="en-US" sz="2400" dirty="0" smtClean="0"/>
              <a:t>) alone is not effective</a:t>
            </a:r>
          </a:p>
          <a:p>
            <a:pPr marL="342900" indent="-342900">
              <a:spcAft>
                <a:spcPts val="1200"/>
              </a:spcAft>
              <a:buFont typeface="Arial" panose="020B0604020202020204" pitchFamily="34" charset="0"/>
              <a:buChar char="•"/>
            </a:pPr>
            <a:r>
              <a:rPr lang="en-US" sz="2400" dirty="0" err="1" smtClean="0"/>
              <a:t>Exirel</a:t>
            </a:r>
            <a:r>
              <a:rPr lang="en-US" sz="2400" dirty="0" smtClean="0"/>
              <a:t> (</a:t>
            </a:r>
            <a:r>
              <a:rPr lang="en-US" sz="2400" dirty="0" err="1" smtClean="0"/>
              <a:t>cyantraniliprole</a:t>
            </a:r>
            <a:r>
              <a:rPr lang="en-US" sz="2400" dirty="0" smtClean="0"/>
              <a:t>) &amp; </a:t>
            </a:r>
            <a:r>
              <a:rPr lang="en-US" sz="2400" dirty="0" err="1" smtClean="0"/>
              <a:t>Apta</a:t>
            </a:r>
            <a:r>
              <a:rPr lang="en-US" sz="2400" dirty="0" smtClean="0"/>
              <a:t> (</a:t>
            </a:r>
            <a:r>
              <a:rPr lang="en-US" sz="2400" dirty="0" err="1" smtClean="0"/>
              <a:t>tolfenpyrad</a:t>
            </a:r>
            <a:r>
              <a:rPr lang="en-US" sz="2400" dirty="0" smtClean="0"/>
              <a:t>) are almost as effective as Radiant</a:t>
            </a:r>
          </a:p>
          <a:p>
            <a:pPr marL="342900" indent="-342900">
              <a:spcAft>
                <a:spcPts val="1200"/>
              </a:spcAft>
              <a:buFont typeface="Arial" panose="020B0604020202020204" pitchFamily="34" charset="0"/>
              <a:buChar char="•"/>
            </a:pPr>
            <a:r>
              <a:rPr lang="en-US" sz="2400" dirty="0" err="1" smtClean="0"/>
              <a:t>Minecto</a:t>
            </a:r>
            <a:r>
              <a:rPr lang="en-US" sz="2400" dirty="0" smtClean="0"/>
              <a:t> </a:t>
            </a:r>
            <a:r>
              <a:rPr lang="en-US" sz="2400" dirty="0"/>
              <a:t>Pro (</a:t>
            </a:r>
            <a:r>
              <a:rPr lang="en-US" sz="2400" dirty="0" err="1"/>
              <a:t>cyantraniliprole</a:t>
            </a:r>
            <a:r>
              <a:rPr lang="en-US" sz="2400" dirty="0"/>
              <a:t> + </a:t>
            </a:r>
            <a:r>
              <a:rPr lang="en-US" sz="2400" dirty="0" err="1"/>
              <a:t>abamectin</a:t>
            </a:r>
            <a:r>
              <a:rPr lang="en-US" sz="2400" dirty="0" smtClean="0"/>
              <a:t>) is as effective as Radiant</a:t>
            </a:r>
          </a:p>
        </p:txBody>
      </p:sp>
      <p:cxnSp>
        <p:nvCxnSpPr>
          <p:cNvPr id="4" name="Straight Arrow Connector 3">
            <a:extLst>
              <a:ext uri="{FF2B5EF4-FFF2-40B4-BE49-F238E27FC236}">
                <a16:creationId xmlns="" xmlns:c="http://schemas.openxmlformats.org/drawingml/2006/chart" xmlns:cdr="http://schemas.openxmlformats.org/drawingml/2006/chartDrawing" xmlns:a16="http://schemas.microsoft.com/office/drawing/2014/main" xmlns:lc="http://schemas.openxmlformats.org/drawingml/2006/lockedCanvas" id="{0478A422-0CB6-44C5-8D55-3A2DAC3DB8DA}"/>
              </a:ext>
            </a:extLst>
          </p:cNvPr>
          <p:cNvCxnSpPr/>
          <p:nvPr/>
        </p:nvCxnSpPr>
        <p:spPr>
          <a:xfrm>
            <a:off x="7229230" y="2324690"/>
            <a:ext cx="0" cy="365614"/>
          </a:xfrm>
          <a:prstGeom prst="straightConnector1">
            <a:avLst/>
          </a:prstGeom>
          <a:ln>
            <a:solidFill>
              <a:sysClr val="windowText" lastClr="00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 xmlns:c="http://schemas.openxmlformats.org/drawingml/2006/chart" xmlns:cdr="http://schemas.openxmlformats.org/drawingml/2006/chartDrawing" xmlns:a16="http://schemas.microsoft.com/office/drawing/2014/main" xmlns:lc="http://schemas.openxmlformats.org/drawingml/2006/lockedCanvas" id="{0478A422-0CB6-44C5-8D55-3A2DAC3DB8DA}"/>
              </a:ext>
            </a:extLst>
          </p:cNvPr>
          <p:cNvCxnSpPr/>
          <p:nvPr/>
        </p:nvCxnSpPr>
        <p:spPr>
          <a:xfrm>
            <a:off x="4377149" y="5352699"/>
            <a:ext cx="0" cy="365614"/>
          </a:xfrm>
          <a:prstGeom prst="straightConnector1">
            <a:avLst/>
          </a:prstGeom>
          <a:ln>
            <a:solidFill>
              <a:sysClr val="windowText" lastClr="00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 xmlns:c="http://schemas.openxmlformats.org/drawingml/2006/chart" xmlns:cdr="http://schemas.openxmlformats.org/drawingml/2006/chartDrawing" xmlns:a16="http://schemas.microsoft.com/office/drawing/2014/main" xmlns:lc="http://schemas.openxmlformats.org/drawingml/2006/lockedCanvas" id="{0478A422-0CB6-44C5-8D55-3A2DAC3DB8DA}"/>
              </a:ext>
            </a:extLst>
          </p:cNvPr>
          <p:cNvCxnSpPr/>
          <p:nvPr/>
        </p:nvCxnSpPr>
        <p:spPr>
          <a:xfrm>
            <a:off x="1517993" y="5352699"/>
            <a:ext cx="0" cy="365614"/>
          </a:xfrm>
          <a:prstGeom prst="straightConnector1">
            <a:avLst/>
          </a:prstGeom>
          <a:ln>
            <a:solidFill>
              <a:sysClr val="windowText" lastClr="0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123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xmlns:lc="http://schemas.openxmlformats.org/drawingml/2006/lockedCanvas" xmlns="" id="{C5FA8562-DC03-479D-B50D-39D366BF3892}"/>
              </a:ext>
            </a:extLst>
          </p:cNvPr>
          <p:cNvGraphicFramePr>
            <a:graphicFrameLocks noChangeAspect="1"/>
          </p:cNvGraphicFramePr>
          <p:nvPr>
            <p:extLst>
              <p:ext uri="{D42A27DB-BD31-4B8C-83A1-F6EECF244321}">
                <p14:modId xmlns:p14="http://schemas.microsoft.com/office/powerpoint/2010/main" val="2400096007"/>
              </p:ext>
            </p:extLst>
          </p:nvPr>
        </p:nvGraphicFramePr>
        <p:xfrm>
          <a:off x="0" y="884582"/>
          <a:ext cx="12192000" cy="583427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1"/>
          <p:cNvSpPr txBox="1"/>
          <p:nvPr/>
        </p:nvSpPr>
        <p:spPr>
          <a:xfrm>
            <a:off x="813453" y="3029426"/>
            <a:ext cx="978733" cy="65928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dirty="0"/>
              <a:t>All plots</a:t>
            </a:r>
          </a:p>
          <a:p>
            <a:pPr algn="ctr"/>
            <a:r>
              <a:rPr lang="en-US" sz="1800" dirty="0"/>
              <a:t>8-Feb</a:t>
            </a:r>
          </a:p>
        </p:txBody>
      </p:sp>
      <p:sp>
        <p:nvSpPr>
          <p:cNvPr id="4" name="TextBox 1"/>
          <p:cNvSpPr txBox="1"/>
          <p:nvPr/>
        </p:nvSpPr>
        <p:spPr>
          <a:xfrm>
            <a:off x="2451628" y="4371476"/>
            <a:ext cx="978849" cy="58791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dirty="0"/>
              <a:t>All plots</a:t>
            </a:r>
          </a:p>
          <a:p>
            <a:pPr algn="ctr"/>
            <a:r>
              <a:rPr lang="en-US" sz="1800" dirty="0"/>
              <a:t>24-Feb</a:t>
            </a:r>
          </a:p>
        </p:txBody>
      </p:sp>
      <p:sp>
        <p:nvSpPr>
          <p:cNvPr id="5" name="TextBox 1"/>
          <p:cNvSpPr txBox="1"/>
          <p:nvPr/>
        </p:nvSpPr>
        <p:spPr>
          <a:xfrm>
            <a:off x="1637203" y="3045202"/>
            <a:ext cx="1025998" cy="74744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dirty="0"/>
              <a:t>Rimon &amp; Trilogy</a:t>
            </a:r>
          </a:p>
          <a:p>
            <a:pPr algn="ctr"/>
            <a:r>
              <a:rPr lang="en-US" sz="1800" dirty="0"/>
              <a:t>16-Feb</a:t>
            </a:r>
          </a:p>
        </p:txBody>
      </p:sp>
      <p:sp>
        <p:nvSpPr>
          <p:cNvPr id="6" name="TextBox 1"/>
          <p:cNvSpPr txBox="1"/>
          <p:nvPr/>
        </p:nvSpPr>
        <p:spPr>
          <a:xfrm>
            <a:off x="5460216" y="2790420"/>
            <a:ext cx="978850" cy="47801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dirty="0"/>
              <a:t>All plots</a:t>
            </a:r>
          </a:p>
          <a:p>
            <a:pPr algn="ctr"/>
            <a:r>
              <a:rPr lang="en-US" sz="1800" dirty="0"/>
              <a:t>10-Mar</a:t>
            </a:r>
          </a:p>
        </p:txBody>
      </p:sp>
      <p:sp>
        <p:nvSpPr>
          <p:cNvPr id="7" name="TextBox 6"/>
          <p:cNvSpPr txBox="1"/>
          <p:nvPr/>
        </p:nvSpPr>
        <p:spPr>
          <a:xfrm>
            <a:off x="939800" y="105780"/>
            <a:ext cx="10312400" cy="1508105"/>
          </a:xfrm>
          <a:prstGeom prst="rect">
            <a:avLst/>
          </a:prstGeom>
          <a:solidFill>
            <a:schemeClr val="bg2">
              <a:lumMod val="90000"/>
            </a:schemeClr>
          </a:solidFill>
        </p:spPr>
        <p:txBody>
          <a:bodyPr wrap="square" rtlCol="0">
            <a:spAutoFit/>
          </a:bodyPr>
          <a:lstStyle/>
          <a:p>
            <a:pPr marL="342900" indent="-342900">
              <a:spcAft>
                <a:spcPts val="1200"/>
              </a:spcAft>
              <a:buFont typeface="Arial" panose="020B0604020202020204" pitchFamily="34" charset="0"/>
              <a:buChar char="•"/>
            </a:pPr>
            <a:r>
              <a:rPr lang="en-US" sz="2400" dirty="0" smtClean="0"/>
              <a:t>High rates of damage: control &amp; Closer (3 apps.)</a:t>
            </a:r>
          </a:p>
          <a:p>
            <a:pPr marL="342900" indent="-342900">
              <a:spcAft>
                <a:spcPts val="1200"/>
              </a:spcAft>
              <a:buFont typeface="Arial" panose="020B0604020202020204" pitchFamily="34" charset="0"/>
              <a:buChar char="•"/>
            </a:pPr>
            <a:r>
              <a:rPr lang="en-US" sz="2400" dirty="0" smtClean="0"/>
              <a:t>Moderate rates of damage: Trilogy (3 apps.) + Radiant, Assail-Malathion-</a:t>
            </a:r>
            <a:r>
              <a:rPr lang="en-US" sz="2400" dirty="0" err="1" smtClean="0"/>
              <a:t>Actara</a:t>
            </a:r>
            <a:endParaRPr lang="en-US" sz="2400" dirty="0" smtClean="0"/>
          </a:p>
          <a:p>
            <a:pPr marL="342900" indent="-342900">
              <a:spcAft>
                <a:spcPts val="1200"/>
              </a:spcAft>
              <a:buFont typeface="Arial" panose="020B0604020202020204" pitchFamily="34" charset="0"/>
              <a:buChar char="•"/>
            </a:pPr>
            <a:r>
              <a:rPr lang="en-US" sz="2400" dirty="0" smtClean="0"/>
              <a:t>Low rates of damage: </a:t>
            </a:r>
            <a:r>
              <a:rPr lang="en-US" sz="2400" dirty="0" err="1" smtClean="0"/>
              <a:t>Apta</a:t>
            </a:r>
            <a:r>
              <a:rPr lang="en-US" sz="2400" dirty="0"/>
              <a:t> </a:t>
            </a:r>
            <a:r>
              <a:rPr lang="en-US" sz="2400" dirty="0" smtClean="0"/>
              <a:t>(3 apps.), </a:t>
            </a:r>
            <a:r>
              <a:rPr lang="en-US" sz="2400" dirty="0" err="1" smtClean="0"/>
              <a:t>Exirel</a:t>
            </a:r>
            <a:r>
              <a:rPr lang="en-US" sz="2400" dirty="0" smtClean="0"/>
              <a:t> (3 apps)</a:t>
            </a:r>
          </a:p>
        </p:txBody>
      </p:sp>
    </p:spTree>
    <p:extLst>
      <p:ext uri="{BB962C8B-B14F-4D97-AF65-F5344CB8AC3E}">
        <p14:creationId xmlns:p14="http://schemas.microsoft.com/office/powerpoint/2010/main" val="185601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9881" t="34872" b="25641"/>
          <a:stretch/>
        </p:blipFill>
        <p:spPr>
          <a:xfrm>
            <a:off x="4373506" y="3698769"/>
            <a:ext cx="3857625" cy="289651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1701" y="200295"/>
            <a:ext cx="3612696" cy="6422571"/>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27509" b="27522"/>
          <a:stretch/>
        </p:blipFill>
        <p:spPr>
          <a:xfrm>
            <a:off x="4344351" y="200295"/>
            <a:ext cx="3857625" cy="3084006"/>
          </a:xfrm>
          <a:prstGeom prst="rect">
            <a:avLst/>
          </a:prstGeom>
        </p:spPr>
      </p:pic>
      <p:sp>
        <p:nvSpPr>
          <p:cNvPr id="10" name="TextBox 9"/>
          <p:cNvSpPr txBox="1"/>
          <p:nvPr/>
        </p:nvSpPr>
        <p:spPr>
          <a:xfrm>
            <a:off x="10609608" y="313508"/>
            <a:ext cx="1593669" cy="461665"/>
          </a:xfrm>
          <a:prstGeom prst="rect">
            <a:avLst/>
          </a:prstGeom>
          <a:noFill/>
        </p:spPr>
        <p:txBody>
          <a:bodyPr wrap="square" rtlCol="0">
            <a:spAutoFit/>
          </a:bodyPr>
          <a:lstStyle/>
          <a:p>
            <a:r>
              <a:rPr lang="en-US" sz="2400" dirty="0" smtClean="0">
                <a:latin typeface="Century Gothic" panose="020B0502020202020204" pitchFamily="34" charset="0"/>
              </a:rPr>
              <a:t>Dec. 28</a:t>
            </a:r>
            <a:endParaRPr lang="en-US" sz="2400" dirty="0">
              <a:latin typeface="Century Gothic" panose="020B0502020202020204" pitchFamily="34" charset="0"/>
            </a:endParaRPr>
          </a:p>
        </p:txBody>
      </p:sp>
      <p:sp>
        <p:nvSpPr>
          <p:cNvPr id="12" name="TextBox 11"/>
          <p:cNvSpPr txBox="1"/>
          <p:nvPr/>
        </p:nvSpPr>
        <p:spPr>
          <a:xfrm>
            <a:off x="6219830" y="313509"/>
            <a:ext cx="1593669" cy="461665"/>
          </a:xfrm>
          <a:prstGeom prst="rect">
            <a:avLst/>
          </a:prstGeom>
          <a:noFill/>
        </p:spPr>
        <p:txBody>
          <a:bodyPr wrap="square" rtlCol="0">
            <a:spAutoFit/>
          </a:bodyPr>
          <a:lstStyle/>
          <a:p>
            <a:r>
              <a:rPr lang="en-US" sz="2400" dirty="0" smtClean="0">
                <a:latin typeface="Century Gothic" panose="020B0502020202020204" pitchFamily="34" charset="0"/>
              </a:rPr>
              <a:t>Jan. 11</a:t>
            </a:r>
            <a:endParaRPr lang="en-US" sz="2400" dirty="0">
              <a:latin typeface="Century Gothic" panose="020B0502020202020204" pitchFamily="34" charset="0"/>
            </a:endParaRPr>
          </a:p>
        </p:txBody>
      </p:sp>
      <p:sp>
        <p:nvSpPr>
          <p:cNvPr id="13" name="TextBox 12"/>
          <p:cNvSpPr txBox="1"/>
          <p:nvPr/>
        </p:nvSpPr>
        <p:spPr>
          <a:xfrm>
            <a:off x="4577640" y="3715003"/>
            <a:ext cx="1593669" cy="461665"/>
          </a:xfrm>
          <a:prstGeom prst="rect">
            <a:avLst/>
          </a:prstGeom>
          <a:noFill/>
        </p:spPr>
        <p:txBody>
          <a:bodyPr wrap="square" rtlCol="0">
            <a:spAutoFit/>
          </a:bodyPr>
          <a:lstStyle/>
          <a:p>
            <a:r>
              <a:rPr lang="en-US" sz="2400" dirty="0" smtClean="0">
                <a:latin typeface="Century Gothic" panose="020B0502020202020204" pitchFamily="34" charset="0"/>
              </a:rPr>
              <a:t>Jan. 11</a:t>
            </a:r>
            <a:endParaRPr lang="en-US" sz="2400" dirty="0">
              <a:latin typeface="Century Gothic" panose="020B0502020202020204" pitchFamily="34" charset="0"/>
            </a:endParaRPr>
          </a:p>
        </p:txBody>
      </p:sp>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l="2262" r="3066"/>
          <a:stretch/>
        </p:blipFill>
        <p:spPr>
          <a:xfrm>
            <a:off x="100955" y="3698768"/>
            <a:ext cx="4113286" cy="2896513"/>
          </a:xfrm>
          <a:prstGeom prst="rect">
            <a:avLst/>
          </a:prstGeom>
        </p:spPr>
      </p:pic>
      <p:sp>
        <p:nvSpPr>
          <p:cNvPr id="2" name="TextBox 1"/>
          <p:cNvSpPr txBox="1"/>
          <p:nvPr/>
        </p:nvSpPr>
        <p:spPr>
          <a:xfrm>
            <a:off x="51340" y="2703694"/>
            <a:ext cx="2600387" cy="707886"/>
          </a:xfrm>
          <a:prstGeom prst="rect">
            <a:avLst/>
          </a:prstGeom>
          <a:noFill/>
        </p:spPr>
        <p:txBody>
          <a:bodyPr wrap="square" rtlCol="0">
            <a:spAutoFit/>
          </a:bodyPr>
          <a:lstStyle/>
          <a:p>
            <a:r>
              <a:rPr lang="en-US" sz="2000" dirty="0" smtClean="0">
                <a:latin typeface="Century Gothic" panose="020B0502020202020204" pitchFamily="34" charset="0"/>
              </a:rPr>
              <a:t>Active on plastic, underneath leaves</a:t>
            </a:r>
            <a:endParaRPr lang="en-US" sz="2000" dirty="0">
              <a:latin typeface="Century Gothic" panose="020B0502020202020204" pitchFamily="34" charset="0"/>
            </a:endParaRPr>
          </a:p>
        </p:txBody>
      </p:sp>
      <p:sp>
        <p:nvSpPr>
          <p:cNvPr id="16" name="TextBox 15"/>
          <p:cNvSpPr txBox="1"/>
          <p:nvPr/>
        </p:nvSpPr>
        <p:spPr>
          <a:xfrm>
            <a:off x="1859036" y="6195171"/>
            <a:ext cx="2305590" cy="400110"/>
          </a:xfrm>
          <a:prstGeom prst="rect">
            <a:avLst/>
          </a:prstGeom>
          <a:noFill/>
        </p:spPr>
        <p:txBody>
          <a:bodyPr wrap="square" rtlCol="0">
            <a:spAutoFit/>
          </a:bodyPr>
          <a:lstStyle/>
          <a:p>
            <a:r>
              <a:rPr lang="en-US" sz="2000" dirty="0" smtClean="0">
                <a:latin typeface="Century Gothic" panose="020B0502020202020204" pitchFamily="34" charset="0"/>
              </a:rPr>
              <a:t>Adult: 1/8 – 3/16”</a:t>
            </a:r>
          </a:p>
        </p:txBody>
      </p:sp>
      <p:sp>
        <p:nvSpPr>
          <p:cNvPr id="17" name="TextBox 16"/>
          <p:cNvSpPr txBox="1"/>
          <p:nvPr/>
        </p:nvSpPr>
        <p:spPr>
          <a:xfrm>
            <a:off x="29155" y="200295"/>
            <a:ext cx="4315196" cy="1200329"/>
          </a:xfrm>
          <a:prstGeom prst="rect">
            <a:avLst/>
          </a:prstGeom>
          <a:noFill/>
        </p:spPr>
        <p:txBody>
          <a:bodyPr wrap="square" rtlCol="0">
            <a:spAutoFit/>
          </a:bodyPr>
          <a:lstStyle/>
          <a:p>
            <a:r>
              <a:rPr lang="en-US" sz="3600" dirty="0" err="1" smtClean="0">
                <a:latin typeface="Century Gothic" panose="020B0502020202020204" pitchFamily="34" charset="0"/>
              </a:rPr>
              <a:t>Pamera</a:t>
            </a:r>
            <a:r>
              <a:rPr lang="en-US" sz="3600" dirty="0" smtClean="0">
                <a:latin typeface="Century Gothic" panose="020B0502020202020204" pitchFamily="34" charset="0"/>
              </a:rPr>
              <a:t> seed bug </a:t>
            </a:r>
            <a:r>
              <a:rPr lang="en-US" sz="2400" i="1" dirty="0" smtClean="0">
                <a:latin typeface="Century Gothic" panose="020B0502020202020204" pitchFamily="34" charset="0"/>
              </a:rPr>
              <a:t>(</a:t>
            </a:r>
            <a:r>
              <a:rPr lang="en-US" sz="2400" i="1" dirty="0" err="1" smtClean="0">
                <a:latin typeface="Century Gothic" panose="020B0502020202020204" pitchFamily="34" charset="0"/>
              </a:rPr>
              <a:t>Neopamera</a:t>
            </a:r>
            <a:r>
              <a:rPr lang="en-US" sz="2400" i="1" dirty="0" smtClean="0">
                <a:latin typeface="Century Gothic" panose="020B0502020202020204" pitchFamily="34" charset="0"/>
              </a:rPr>
              <a:t> </a:t>
            </a:r>
            <a:r>
              <a:rPr lang="en-US" sz="2400" i="1" dirty="0" err="1" smtClean="0">
                <a:latin typeface="Century Gothic" panose="020B0502020202020204" pitchFamily="34" charset="0"/>
              </a:rPr>
              <a:t>bilobata</a:t>
            </a:r>
            <a:r>
              <a:rPr lang="en-US" sz="2400" i="1" dirty="0" smtClean="0">
                <a:latin typeface="Century Gothic" panose="020B0502020202020204" pitchFamily="34" charset="0"/>
              </a:rPr>
              <a:t>)</a:t>
            </a:r>
            <a:r>
              <a:rPr lang="en-US" sz="3600" i="1" dirty="0" smtClean="0">
                <a:latin typeface="Century Gothic" panose="020B0502020202020204" pitchFamily="34" charset="0"/>
              </a:rPr>
              <a:t> </a:t>
            </a:r>
            <a:endParaRPr lang="en-US" sz="3600" i="1" dirty="0">
              <a:latin typeface="Century Gothic" panose="020B0502020202020204" pitchFamily="34" charset="0"/>
            </a:endParaRPr>
          </a:p>
        </p:txBody>
      </p:sp>
    </p:spTree>
    <p:extLst>
      <p:ext uri="{BB962C8B-B14F-4D97-AF65-F5344CB8AC3E}">
        <p14:creationId xmlns:p14="http://schemas.microsoft.com/office/powerpoint/2010/main" val="38514852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7565" y="357809"/>
            <a:ext cx="11300792" cy="461665"/>
          </a:xfrm>
          <a:prstGeom prst="rect">
            <a:avLst/>
          </a:prstGeom>
          <a:noFill/>
        </p:spPr>
        <p:txBody>
          <a:bodyPr wrap="square" rtlCol="0">
            <a:spAutoFit/>
          </a:bodyPr>
          <a:lstStyle/>
          <a:p>
            <a:r>
              <a:rPr lang="en-US" sz="2400" dirty="0" smtClean="0"/>
              <a:t>Compare mortality of seed bug exposed to insecticides on ripening fruit in the laboratory</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1316139668"/>
              </p:ext>
            </p:extLst>
          </p:nvPr>
        </p:nvGraphicFramePr>
        <p:xfrm>
          <a:off x="397565" y="958873"/>
          <a:ext cx="11300791" cy="3657600"/>
        </p:xfrm>
        <a:graphic>
          <a:graphicData uri="http://schemas.openxmlformats.org/drawingml/2006/table">
            <a:tbl>
              <a:tblPr firstRow="1" bandRow="1">
                <a:tableStyleId>{5C22544A-7EE6-4342-B048-85BDC9FD1C3A}</a:tableStyleId>
              </a:tblPr>
              <a:tblGrid>
                <a:gridCol w="2011975"/>
                <a:gridCol w="2997347"/>
                <a:gridCol w="1232452"/>
                <a:gridCol w="1530625"/>
                <a:gridCol w="874644"/>
                <a:gridCol w="2653748"/>
              </a:tblGrid>
              <a:tr h="362307">
                <a:tc>
                  <a:txBody>
                    <a:bodyPr/>
                    <a:lstStyle/>
                    <a:p>
                      <a:r>
                        <a:rPr lang="en-US" dirty="0" smtClean="0"/>
                        <a:t>Product</a:t>
                      </a:r>
                      <a:endParaRPr lang="en-US" dirty="0"/>
                    </a:p>
                  </a:txBody>
                  <a:tcPr/>
                </a:tc>
                <a:tc>
                  <a:txBody>
                    <a:bodyPr/>
                    <a:lstStyle/>
                    <a:p>
                      <a:r>
                        <a:rPr lang="en-US" dirty="0" smtClean="0"/>
                        <a:t>active</a:t>
                      </a:r>
                      <a:r>
                        <a:rPr lang="en-US" baseline="0" dirty="0" smtClean="0"/>
                        <a:t> ingredient</a:t>
                      </a:r>
                      <a:endParaRPr lang="en-US" dirty="0"/>
                    </a:p>
                  </a:txBody>
                  <a:tcPr/>
                </a:tc>
                <a:tc>
                  <a:txBody>
                    <a:bodyPr/>
                    <a:lstStyle/>
                    <a:p>
                      <a:r>
                        <a:rPr lang="en-US" dirty="0" smtClean="0"/>
                        <a:t>IRAC-MOA</a:t>
                      </a:r>
                      <a:endParaRPr lang="en-US" dirty="0"/>
                    </a:p>
                  </a:txBody>
                  <a:tcPr/>
                </a:tc>
                <a:tc>
                  <a:txBody>
                    <a:bodyPr/>
                    <a:lstStyle/>
                    <a:p>
                      <a:r>
                        <a:rPr lang="en-US" dirty="0" smtClean="0"/>
                        <a:t>Rate</a:t>
                      </a:r>
                      <a:endParaRPr lang="en-US" dirty="0"/>
                    </a:p>
                  </a:txBody>
                  <a:tcPr/>
                </a:tc>
                <a:tc>
                  <a:txBody>
                    <a:bodyPr/>
                    <a:lstStyle/>
                    <a:p>
                      <a:r>
                        <a:rPr lang="en-US" dirty="0" smtClean="0"/>
                        <a:t>% </a:t>
                      </a:r>
                      <a:r>
                        <a:rPr lang="en-US" dirty="0" err="1" smtClean="0"/>
                        <a:t>ai</a:t>
                      </a:r>
                      <a:endParaRPr lang="en-US" dirty="0"/>
                    </a:p>
                  </a:txBody>
                  <a:tcPr/>
                </a:tc>
                <a:tc>
                  <a:txBody>
                    <a:bodyPr/>
                    <a:lstStyle/>
                    <a:p>
                      <a:r>
                        <a:rPr lang="en-US" dirty="0" smtClean="0"/>
                        <a:t>Surfactant (0.25%)</a:t>
                      </a:r>
                      <a:endParaRPr lang="en-US" dirty="0"/>
                    </a:p>
                  </a:txBody>
                  <a:tcPr/>
                </a:tc>
              </a:tr>
              <a:tr h="362307">
                <a:tc>
                  <a:txBody>
                    <a:bodyPr/>
                    <a:lstStyle/>
                    <a:p>
                      <a:r>
                        <a:rPr lang="en-US" dirty="0" smtClean="0"/>
                        <a:t>Radiant SC</a:t>
                      </a:r>
                      <a:endParaRPr lang="en-US" dirty="0"/>
                    </a:p>
                  </a:txBody>
                  <a:tcPr/>
                </a:tc>
                <a:tc>
                  <a:txBody>
                    <a:bodyPr/>
                    <a:lstStyle/>
                    <a:p>
                      <a:r>
                        <a:rPr lang="en-US" dirty="0" err="1" smtClean="0"/>
                        <a:t>spinetoram</a:t>
                      </a:r>
                      <a:endParaRPr lang="en-US" dirty="0"/>
                    </a:p>
                  </a:txBody>
                  <a:tcPr/>
                </a:tc>
                <a:tc>
                  <a:txBody>
                    <a:bodyPr/>
                    <a:lstStyle/>
                    <a:p>
                      <a:r>
                        <a:rPr lang="en-US" dirty="0" smtClean="0"/>
                        <a:t>5</a:t>
                      </a:r>
                      <a:endParaRPr lang="en-US" dirty="0"/>
                    </a:p>
                  </a:txBody>
                  <a:tcPr/>
                </a:tc>
                <a:tc>
                  <a:txBody>
                    <a:bodyPr/>
                    <a:lstStyle/>
                    <a:p>
                      <a:r>
                        <a:rPr lang="en-US" dirty="0" smtClean="0"/>
                        <a:t>6 </a:t>
                      </a:r>
                      <a:r>
                        <a:rPr lang="en-US" dirty="0" err="1" smtClean="0"/>
                        <a:t>oz</a:t>
                      </a:r>
                      <a:r>
                        <a:rPr lang="en-US" dirty="0" smtClean="0"/>
                        <a:t>/A</a:t>
                      </a:r>
                      <a:endParaRPr lang="en-US" dirty="0"/>
                    </a:p>
                  </a:txBody>
                  <a:tcPr/>
                </a:tc>
                <a:tc>
                  <a:txBody>
                    <a:bodyPr/>
                    <a:lstStyle/>
                    <a:p>
                      <a:r>
                        <a:rPr lang="en-US" dirty="0" smtClean="0"/>
                        <a:t>11.7</a:t>
                      </a:r>
                      <a:endParaRPr lang="en-US" dirty="0"/>
                    </a:p>
                  </a:txBody>
                  <a:tcPr/>
                </a:tc>
                <a:tc>
                  <a:txBody>
                    <a:bodyPr/>
                    <a:lstStyle/>
                    <a:p>
                      <a:r>
                        <a:rPr lang="en-US" dirty="0" smtClean="0"/>
                        <a:t>Induce</a:t>
                      </a:r>
                      <a:endParaRPr lang="en-US" dirty="0"/>
                    </a:p>
                  </a:txBody>
                  <a:tcPr/>
                </a:tc>
              </a:tr>
              <a:tr h="362307">
                <a:tc>
                  <a:txBody>
                    <a:bodyPr/>
                    <a:lstStyle/>
                    <a:p>
                      <a:r>
                        <a:rPr lang="en-US" dirty="0" smtClean="0"/>
                        <a:t>Radiant SC</a:t>
                      </a:r>
                      <a:endParaRPr lang="en-US" dirty="0"/>
                    </a:p>
                  </a:txBody>
                  <a:tcPr/>
                </a:tc>
                <a:tc>
                  <a:txBody>
                    <a:bodyPr/>
                    <a:lstStyle/>
                    <a:p>
                      <a:r>
                        <a:rPr lang="en-US" dirty="0" err="1" smtClean="0"/>
                        <a:t>spinetoram</a:t>
                      </a:r>
                      <a:endParaRPr lang="en-US" dirty="0"/>
                    </a:p>
                  </a:txBody>
                  <a:tcPr/>
                </a:tc>
                <a:tc>
                  <a:txBody>
                    <a:bodyPr/>
                    <a:lstStyle/>
                    <a:p>
                      <a:r>
                        <a:rPr lang="en-US" dirty="0" smtClean="0"/>
                        <a:t>5</a:t>
                      </a:r>
                      <a:endParaRPr lang="en-US" dirty="0"/>
                    </a:p>
                  </a:txBody>
                  <a:tcPr/>
                </a:tc>
                <a:tc>
                  <a:txBody>
                    <a:bodyPr/>
                    <a:lstStyle/>
                    <a:p>
                      <a:r>
                        <a:rPr lang="en-US" dirty="0" smtClean="0"/>
                        <a:t>10 </a:t>
                      </a:r>
                      <a:r>
                        <a:rPr lang="en-US" dirty="0" err="1" smtClean="0"/>
                        <a:t>oz</a:t>
                      </a:r>
                      <a:r>
                        <a:rPr lang="en-US" dirty="0" smtClean="0"/>
                        <a:t>/A</a:t>
                      </a:r>
                      <a:endParaRPr lang="en-US" dirty="0"/>
                    </a:p>
                  </a:txBody>
                  <a:tcPr/>
                </a:tc>
                <a:tc>
                  <a:txBody>
                    <a:bodyPr/>
                    <a:lstStyle/>
                    <a:p>
                      <a:r>
                        <a:rPr lang="en-US" dirty="0" smtClean="0"/>
                        <a:t>11.7</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Induce</a:t>
                      </a:r>
                    </a:p>
                  </a:txBody>
                  <a:tcPr/>
                </a:tc>
              </a:tr>
              <a:tr h="362307">
                <a:tc>
                  <a:txBody>
                    <a:bodyPr/>
                    <a:lstStyle/>
                    <a:p>
                      <a:r>
                        <a:rPr lang="en-US" dirty="0" err="1" smtClean="0"/>
                        <a:t>Sivanto</a:t>
                      </a:r>
                      <a:r>
                        <a:rPr lang="en-US" dirty="0" smtClean="0"/>
                        <a:t> 200 SL</a:t>
                      </a:r>
                      <a:endParaRPr lang="en-US" dirty="0"/>
                    </a:p>
                  </a:txBody>
                  <a:tcPr/>
                </a:tc>
                <a:tc>
                  <a:txBody>
                    <a:bodyPr/>
                    <a:lstStyle/>
                    <a:p>
                      <a:r>
                        <a:rPr lang="en-US" dirty="0" err="1" smtClean="0"/>
                        <a:t>flupyradifurone</a:t>
                      </a:r>
                      <a:endParaRPr lang="en-US" dirty="0"/>
                    </a:p>
                  </a:txBody>
                  <a:tcPr/>
                </a:tc>
                <a:tc>
                  <a:txBody>
                    <a:bodyPr/>
                    <a:lstStyle/>
                    <a:p>
                      <a:r>
                        <a:rPr lang="en-US" dirty="0" smtClean="0"/>
                        <a:t>4D</a:t>
                      </a:r>
                      <a:endParaRPr lang="en-US" dirty="0"/>
                    </a:p>
                  </a:txBody>
                  <a:tcPr/>
                </a:tc>
                <a:tc>
                  <a:txBody>
                    <a:bodyPr/>
                    <a:lstStyle/>
                    <a:p>
                      <a:r>
                        <a:rPr lang="en-US" dirty="0" smtClean="0"/>
                        <a:t>14 </a:t>
                      </a:r>
                      <a:r>
                        <a:rPr lang="en-US" dirty="0" err="1" smtClean="0"/>
                        <a:t>oz</a:t>
                      </a:r>
                      <a:r>
                        <a:rPr lang="en-US" dirty="0" smtClean="0"/>
                        <a:t>/A</a:t>
                      </a:r>
                      <a:endParaRPr lang="en-US" dirty="0"/>
                    </a:p>
                  </a:txBody>
                  <a:tcPr/>
                </a:tc>
                <a:tc>
                  <a:txBody>
                    <a:bodyPr/>
                    <a:lstStyle/>
                    <a:p>
                      <a:r>
                        <a:rPr lang="en-US" dirty="0" smtClean="0"/>
                        <a:t>17.1</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Induce</a:t>
                      </a:r>
                    </a:p>
                  </a:txBody>
                  <a:tcPr/>
                </a:tc>
              </a:tr>
              <a:tr h="362307">
                <a:tc>
                  <a:txBody>
                    <a:bodyPr/>
                    <a:lstStyle/>
                    <a:p>
                      <a:r>
                        <a:rPr lang="en-US" dirty="0" err="1" smtClean="0"/>
                        <a:t>Beleaf</a:t>
                      </a:r>
                      <a:r>
                        <a:rPr lang="en-US" dirty="0" smtClean="0"/>
                        <a:t> 50 SG</a:t>
                      </a:r>
                      <a:endParaRPr lang="en-US" dirty="0"/>
                    </a:p>
                  </a:txBody>
                  <a:tcPr/>
                </a:tc>
                <a:tc>
                  <a:txBody>
                    <a:bodyPr/>
                    <a:lstStyle/>
                    <a:p>
                      <a:r>
                        <a:rPr lang="en-US" dirty="0" err="1" smtClean="0"/>
                        <a:t>flonicamid</a:t>
                      </a:r>
                      <a:endParaRPr lang="en-US" dirty="0"/>
                    </a:p>
                  </a:txBody>
                  <a:tcPr/>
                </a:tc>
                <a:tc>
                  <a:txBody>
                    <a:bodyPr/>
                    <a:lstStyle/>
                    <a:p>
                      <a:r>
                        <a:rPr lang="en-US" dirty="0" smtClean="0"/>
                        <a:t>9C</a:t>
                      </a:r>
                      <a:endParaRPr lang="en-US" dirty="0"/>
                    </a:p>
                  </a:txBody>
                  <a:tcPr/>
                </a:tc>
                <a:tc>
                  <a:txBody>
                    <a:bodyPr/>
                    <a:lstStyle/>
                    <a:p>
                      <a:r>
                        <a:rPr lang="en-US" dirty="0" smtClean="0"/>
                        <a:t>2.8 </a:t>
                      </a:r>
                      <a:r>
                        <a:rPr lang="en-US" dirty="0" err="1" smtClean="0"/>
                        <a:t>oz</a:t>
                      </a:r>
                      <a:r>
                        <a:rPr lang="en-US" dirty="0" smtClean="0"/>
                        <a:t>/A</a:t>
                      </a:r>
                      <a:endParaRPr lang="en-US" dirty="0"/>
                    </a:p>
                  </a:txBody>
                  <a:tcPr/>
                </a:tc>
                <a:tc>
                  <a:txBody>
                    <a:bodyPr/>
                    <a:lstStyle/>
                    <a:p>
                      <a:r>
                        <a:rPr lang="en-US" dirty="0" smtClean="0"/>
                        <a:t>50.0</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Induce</a:t>
                      </a:r>
                    </a:p>
                  </a:txBody>
                  <a:tcPr/>
                </a:tc>
              </a:tr>
              <a:tr h="362307">
                <a:tc>
                  <a:txBody>
                    <a:bodyPr/>
                    <a:lstStyle/>
                    <a:p>
                      <a:r>
                        <a:rPr lang="en-US" dirty="0" smtClean="0"/>
                        <a:t>Trilogy</a:t>
                      </a:r>
                      <a:endParaRPr lang="en-US" dirty="0"/>
                    </a:p>
                  </a:txBody>
                  <a:tcPr/>
                </a:tc>
                <a:tc>
                  <a:txBody>
                    <a:bodyPr/>
                    <a:lstStyle/>
                    <a:p>
                      <a:r>
                        <a:rPr lang="en-US" dirty="0" smtClean="0"/>
                        <a:t>neem oil</a:t>
                      </a:r>
                      <a:endParaRPr lang="en-US" dirty="0"/>
                    </a:p>
                  </a:txBody>
                  <a:tcPr/>
                </a:tc>
                <a:tc>
                  <a:txBody>
                    <a:bodyPr/>
                    <a:lstStyle/>
                    <a:p>
                      <a:endParaRPr lang="en-US" dirty="0"/>
                    </a:p>
                  </a:txBody>
                  <a:tcPr/>
                </a:tc>
                <a:tc>
                  <a:txBody>
                    <a:bodyPr/>
                    <a:lstStyle/>
                    <a:p>
                      <a:r>
                        <a:rPr lang="en-US" dirty="0" smtClean="0"/>
                        <a:t>256 </a:t>
                      </a:r>
                      <a:r>
                        <a:rPr lang="en-US" dirty="0" err="1" smtClean="0"/>
                        <a:t>oz</a:t>
                      </a:r>
                      <a:r>
                        <a:rPr lang="en-US" dirty="0" smtClean="0"/>
                        <a:t>/A (2%)</a:t>
                      </a:r>
                      <a:endParaRPr lang="en-US" dirty="0"/>
                    </a:p>
                  </a:txBody>
                  <a:tcPr/>
                </a:tc>
                <a:tc>
                  <a:txBody>
                    <a:bodyPr/>
                    <a:lstStyle/>
                    <a:p>
                      <a:r>
                        <a:rPr lang="en-US" dirty="0" smtClean="0"/>
                        <a:t>70.0</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(none)</a:t>
                      </a:r>
                    </a:p>
                  </a:txBody>
                  <a:tcPr/>
                </a:tc>
              </a:tr>
              <a:tr h="362307">
                <a:tc>
                  <a:txBody>
                    <a:bodyPr/>
                    <a:lstStyle/>
                    <a:p>
                      <a:r>
                        <a:rPr lang="en-US" dirty="0" err="1" smtClean="0"/>
                        <a:t>Grandevo</a:t>
                      </a:r>
                      <a:endParaRPr lang="en-US" dirty="0"/>
                    </a:p>
                  </a:txBody>
                  <a:tcPr/>
                </a:tc>
                <a:tc>
                  <a:txBody>
                    <a:bodyPr/>
                    <a:lstStyle/>
                    <a:p>
                      <a:r>
                        <a:rPr lang="en-US" dirty="0" err="1" smtClean="0"/>
                        <a:t>Chromobacterium</a:t>
                      </a:r>
                      <a:r>
                        <a:rPr lang="en-US" dirty="0" smtClean="0"/>
                        <a:t> </a:t>
                      </a:r>
                      <a:r>
                        <a:rPr lang="en-US" i="1" dirty="0" err="1" smtClean="0"/>
                        <a:t>subtsugae</a:t>
                      </a:r>
                      <a:endParaRPr lang="en-US" i="1" dirty="0"/>
                    </a:p>
                  </a:txBody>
                  <a:tcPr/>
                </a:tc>
                <a:tc>
                  <a:txBody>
                    <a:bodyPr/>
                    <a:lstStyle/>
                    <a:p>
                      <a:endParaRPr lang="en-US" dirty="0"/>
                    </a:p>
                  </a:txBody>
                  <a:tcPr/>
                </a:tc>
                <a:tc>
                  <a:txBody>
                    <a:bodyPr/>
                    <a:lstStyle/>
                    <a:p>
                      <a:r>
                        <a:rPr lang="en-US" dirty="0" smtClean="0"/>
                        <a:t>3 </a:t>
                      </a:r>
                      <a:r>
                        <a:rPr lang="en-US" dirty="0" err="1" smtClean="0"/>
                        <a:t>lbs</a:t>
                      </a:r>
                      <a:r>
                        <a:rPr lang="en-US" dirty="0" smtClean="0"/>
                        <a:t>/A</a:t>
                      </a:r>
                      <a:endParaRPr lang="en-US" dirty="0"/>
                    </a:p>
                  </a:txBody>
                  <a:tcPr/>
                </a:tc>
                <a:tc>
                  <a:txBody>
                    <a:bodyPr/>
                    <a:lstStyle/>
                    <a:p>
                      <a:r>
                        <a:rPr lang="en-US" dirty="0" smtClean="0"/>
                        <a:t>30.0</a:t>
                      </a:r>
                      <a:endParaRPr lang="en-US" dirty="0"/>
                    </a:p>
                  </a:txBody>
                  <a:tcPr/>
                </a:tc>
                <a:tc>
                  <a:txBody>
                    <a:bodyPr/>
                    <a:lstStyle/>
                    <a:p>
                      <a:r>
                        <a:rPr lang="en-US" dirty="0" smtClean="0"/>
                        <a:t>(none)</a:t>
                      </a:r>
                      <a:endParaRPr lang="en-US" dirty="0"/>
                    </a:p>
                  </a:txBody>
                  <a:tcPr/>
                </a:tc>
              </a:tr>
              <a:tr h="362307">
                <a:tc>
                  <a:txBody>
                    <a:bodyPr/>
                    <a:lstStyle/>
                    <a:p>
                      <a:r>
                        <a:rPr lang="en-US" dirty="0" smtClean="0"/>
                        <a:t>Venerate XC</a:t>
                      </a:r>
                      <a:endParaRPr lang="en-US" dirty="0"/>
                    </a:p>
                  </a:txBody>
                  <a:tcPr/>
                </a:tc>
                <a:tc>
                  <a:txBody>
                    <a:bodyPr/>
                    <a:lstStyle/>
                    <a:p>
                      <a:r>
                        <a:rPr lang="en-US" i="1" dirty="0" err="1" smtClean="0"/>
                        <a:t>Burkholderia</a:t>
                      </a:r>
                      <a:r>
                        <a:rPr lang="en-US" dirty="0" smtClean="0"/>
                        <a:t> spp.</a:t>
                      </a:r>
                      <a:endParaRPr lang="en-US" dirty="0"/>
                    </a:p>
                  </a:txBody>
                  <a:tcPr/>
                </a:tc>
                <a:tc>
                  <a:txBody>
                    <a:bodyPr/>
                    <a:lstStyle/>
                    <a:p>
                      <a:endParaRPr lang="en-US" dirty="0"/>
                    </a:p>
                  </a:txBody>
                  <a:tcPr/>
                </a:tc>
                <a:tc>
                  <a:txBody>
                    <a:bodyPr/>
                    <a:lstStyle/>
                    <a:p>
                      <a:r>
                        <a:rPr lang="en-US" dirty="0" smtClean="0"/>
                        <a:t>256 </a:t>
                      </a:r>
                      <a:r>
                        <a:rPr lang="en-US" dirty="0" err="1" smtClean="0"/>
                        <a:t>oz</a:t>
                      </a:r>
                      <a:r>
                        <a:rPr lang="en-US" dirty="0" smtClean="0"/>
                        <a:t>/A</a:t>
                      </a:r>
                      <a:endParaRPr lang="en-US" dirty="0"/>
                    </a:p>
                  </a:txBody>
                  <a:tcPr/>
                </a:tc>
                <a:tc>
                  <a:txBody>
                    <a:bodyPr/>
                    <a:lstStyle/>
                    <a:p>
                      <a:r>
                        <a:rPr lang="en-US" dirty="0" smtClean="0"/>
                        <a:t>94.5</a:t>
                      </a:r>
                      <a:endParaRPr lang="en-US" dirty="0"/>
                    </a:p>
                  </a:txBody>
                  <a:tcPr/>
                </a:tc>
                <a:tc>
                  <a:txBody>
                    <a:bodyPr/>
                    <a:lstStyle/>
                    <a:p>
                      <a:r>
                        <a:rPr lang="en-US" dirty="0" smtClean="0"/>
                        <a:t>(none)</a:t>
                      </a:r>
                      <a:endParaRPr lang="en-US" dirty="0"/>
                    </a:p>
                  </a:txBody>
                  <a:tcPr/>
                </a:tc>
              </a:tr>
              <a:tr h="362307">
                <a:tc>
                  <a:txBody>
                    <a:bodyPr/>
                    <a:lstStyle/>
                    <a:p>
                      <a:r>
                        <a:rPr lang="en-US" dirty="0" smtClean="0"/>
                        <a:t>Control</a:t>
                      </a:r>
                      <a:endParaRPr lang="en-US" dirty="0"/>
                    </a:p>
                  </a:txBody>
                  <a:tcPr/>
                </a:tc>
                <a:tc>
                  <a:txBody>
                    <a:bodyPr/>
                    <a:lstStyle/>
                    <a:p>
                      <a:r>
                        <a:rPr lang="en-US" dirty="0" smtClean="0"/>
                        <a:t>water</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Induce</a:t>
                      </a:r>
                    </a:p>
                  </a:txBody>
                  <a:tcPr/>
                </a:tc>
              </a:tr>
              <a:tr h="362307">
                <a:tc>
                  <a:txBody>
                    <a:bodyPr/>
                    <a:lstStyle/>
                    <a:p>
                      <a:r>
                        <a:rPr lang="en-US" dirty="0" smtClean="0"/>
                        <a:t>Control</a:t>
                      </a:r>
                      <a:endParaRPr lang="en-US" dirty="0"/>
                    </a:p>
                  </a:txBody>
                  <a:tcPr/>
                </a:tc>
                <a:tc>
                  <a:txBody>
                    <a:bodyPr/>
                    <a:lstStyle/>
                    <a:p>
                      <a:r>
                        <a:rPr lang="en-US" dirty="0" smtClean="0"/>
                        <a:t>water</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(none)</a:t>
                      </a:r>
                      <a:endParaRPr lang="en-US" dirty="0"/>
                    </a:p>
                  </a:txBody>
                  <a:tcPr/>
                </a:tc>
              </a:tr>
            </a:tbl>
          </a:graphicData>
        </a:graphic>
      </p:graphicFrame>
      <p:sp>
        <p:nvSpPr>
          <p:cNvPr id="5" name="TextBox 4"/>
          <p:cNvSpPr txBox="1"/>
          <p:nvPr/>
        </p:nvSpPr>
        <p:spPr>
          <a:xfrm>
            <a:off x="397566" y="5357191"/>
            <a:ext cx="8080512" cy="707886"/>
          </a:xfrm>
          <a:prstGeom prst="rect">
            <a:avLst/>
          </a:prstGeom>
          <a:noFill/>
        </p:spPr>
        <p:txBody>
          <a:bodyPr wrap="square" rtlCol="0">
            <a:spAutoFit/>
          </a:bodyPr>
          <a:lstStyle/>
          <a:p>
            <a:r>
              <a:rPr lang="en-US" sz="2000" dirty="0" smtClean="0"/>
              <a:t>Washed, semi-ripe strawberries dipped for 15 s in insecticide solutions and dried before being placed with </a:t>
            </a:r>
            <a:r>
              <a:rPr lang="en-US" sz="2000" b="1" dirty="0" smtClean="0"/>
              <a:t>seed bug adults</a:t>
            </a:r>
            <a:endParaRPr lang="en-US" sz="2000" b="1"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8699" t="21409" r="19430" b="9508"/>
          <a:stretch/>
        </p:blipFill>
        <p:spPr>
          <a:xfrm>
            <a:off x="8774039" y="4667273"/>
            <a:ext cx="2924318" cy="2190727"/>
          </a:xfrm>
          <a:prstGeom prst="rect">
            <a:avLst/>
          </a:prstGeom>
        </p:spPr>
      </p:pic>
    </p:spTree>
    <p:extLst>
      <p:ext uri="{BB962C8B-B14F-4D97-AF65-F5344CB8AC3E}">
        <p14:creationId xmlns:p14="http://schemas.microsoft.com/office/powerpoint/2010/main" val="15691921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 xmlns:lc="http://schemas.openxmlformats.org/drawingml/2006/lockedCanvas" xmlns:a16="http://schemas.microsoft.com/office/drawing/2014/main" id="{3F40B1CD-F815-4C7D-BC65-527753A562F3}"/>
              </a:ext>
            </a:extLst>
          </p:cNvPr>
          <p:cNvGraphicFramePr>
            <a:graphicFrameLocks noChangeAspect="1"/>
          </p:cNvGraphicFramePr>
          <p:nvPr>
            <p:extLst>
              <p:ext uri="{D42A27DB-BD31-4B8C-83A1-F6EECF244321}">
                <p14:modId xmlns:p14="http://schemas.microsoft.com/office/powerpoint/2010/main" val="2260546279"/>
              </p:ext>
            </p:extLst>
          </p:nvPr>
        </p:nvGraphicFramePr>
        <p:xfrm>
          <a:off x="-128600" y="1319305"/>
          <a:ext cx="10415600" cy="5359793"/>
        </p:xfrm>
        <a:graphic>
          <a:graphicData uri="http://schemas.openxmlformats.org/drawingml/2006/chart">
            <c:chart xmlns:c="http://schemas.openxmlformats.org/drawingml/2006/chart" xmlns:r="http://schemas.openxmlformats.org/officeDocument/2006/relationships" r:id="rId2"/>
          </a:graphicData>
        </a:graphic>
      </p:graphicFrame>
      <p:sp>
        <p:nvSpPr>
          <p:cNvPr id="3" name="Right Brace 2"/>
          <p:cNvSpPr/>
          <p:nvPr/>
        </p:nvSpPr>
        <p:spPr>
          <a:xfrm>
            <a:off x="10287000" y="2216426"/>
            <a:ext cx="128600" cy="1013791"/>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4" name="Right Brace 3"/>
          <p:cNvSpPr/>
          <p:nvPr/>
        </p:nvSpPr>
        <p:spPr>
          <a:xfrm>
            <a:off x="9283148" y="3419059"/>
            <a:ext cx="139148" cy="367749"/>
          </a:xfrm>
          <a:prstGeom prst="righ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ight Brace 5"/>
          <p:cNvSpPr/>
          <p:nvPr/>
        </p:nvSpPr>
        <p:spPr>
          <a:xfrm>
            <a:off x="9422294" y="3916018"/>
            <a:ext cx="159027" cy="11529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p:cNvSpPr/>
          <p:nvPr/>
        </p:nvSpPr>
        <p:spPr>
          <a:xfrm>
            <a:off x="10031896" y="5181598"/>
            <a:ext cx="139148" cy="36774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10605052" y="2400155"/>
            <a:ext cx="1371600" cy="646331"/>
          </a:xfrm>
          <a:prstGeom prst="rect">
            <a:avLst/>
          </a:prstGeom>
          <a:noFill/>
        </p:spPr>
        <p:txBody>
          <a:bodyPr wrap="square" rtlCol="0">
            <a:spAutoFit/>
          </a:bodyPr>
          <a:lstStyle/>
          <a:p>
            <a:r>
              <a:rPr lang="en-US" dirty="0" smtClean="0">
                <a:solidFill>
                  <a:srgbClr val="FF0000"/>
                </a:solidFill>
              </a:rPr>
              <a:t>High mortality</a:t>
            </a:r>
            <a:endParaRPr lang="en-US" dirty="0">
              <a:solidFill>
                <a:srgbClr val="FF0000"/>
              </a:solidFill>
            </a:endParaRPr>
          </a:p>
        </p:txBody>
      </p:sp>
      <p:sp>
        <p:nvSpPr>
          <p:cNvPr id="9" name="TextBox 8"/>
          <p:cNvSpPr txBox="1"/>
          <p:nvPr/>
        </p:nvSpPr>
        <p:spPr>
          <a:xfrm>
            <a:off x="9581320" y="3388955"/>
            <a:ext cx="2196550" cy="369332"/>
          </a:xfrm>
          <a:prstGeom prst="rect">
            <a:avLst/>
          </a:prstGeom>
          <a:noFill/>
        </p:spPr>
        <p:txBody>
          <a:bodyPr wrap="square" rtlCol="0">
            <a:spAutoFit/>
          </a:bodyPr>
          <a:lstStyle/>
          <a:p>
            <a:r>
              <a:rPr lang="en-US" dirty="0" smtClean="0">
                <a:solidFill>
                  <a:schemeClr val="accent2"/>
                </a:solidFill>
              </a:rPr>
              <a:t>Moderate mortality</a:t>
            </a:r>
            <a:endParaRPr lang="en-US" dirty="0">
              <a:solidFill>
                <a:schemeClr val="accent2"/>
              </a:solidFill>
            </a:endParaRPr>
          </a:p>
        </p:txBody>
      </p:sp>
      <p:sp>
        <p:nvSpPr>
          <p:cNvPr id="10" name="TextBox 9"/>
          <p:cNvSpPr txBox="1"/>
          <p:nvPr/>
        </p:nvSpPr>
        <p:spPr>
          <a:xfrm>
            <a:off x="9674085" y="4295216"/>
            <a:ext cx="2196550" cy="369332"/>
          </a:xfrm>
          <a:prstGeom prst="rect">
            <a:avLst/>
          </a:prstGeom>
          <a:noFill/>
        </p:spPr>
        <p:txBody>
          <a:bodyPr wrap="square" rtlCol="0">
            <a:spAutoFit/>
          </a:bodyPr>
          <a:lstStyle/>
          <a:p>
            <a:r>
              <a:rPr lang="en-US" dirty="0" smtClean="0">
                <a:solidFill>
                  <a:schemeClr val="accent1"/>
                </a:solidFill>
              </a:rPr>
              <a:t>No mortality</a:t>
            </a:r>
            <a:endParaRPr lang="en-US" dirty="0">
              <a:solidFill>
                <a:schemeClr val="accent1"/>
              </a:solidFill>
            </a:endParaRPr>
          </a:p>
        </p:txBody>
      </p:sp>
      <p:sp>
        <p:nvSpPr>
          <p:cNvPr id="11" name="TextBox 10"/>
          <p:cNvSpPr txBox="1"/>
          <p:nvPr/>
        </p:nvSpPr>
        <p:spPr>
          <a:xfrm>
            <a:off x="10282030" y="5181598"/>
            <a:ext cx="2196550" cy="369332"/>
          </a:xfrm>
          <a:prstGeom prst="rect">
            <a:avLst/>
          </a:prstGeom>
          <a:noFill/>
        </p:spPr>
        <p:txBody>
          <a:bodyPr wrap="square" rtlCol="0">
            <a:spAutoFit/>
          </a:bodyPr>
          <a:lstStyle/>
          <a:p>
            <a:r>
              <a:rPr lang="en-US" dirty="0" smtClean="0"/>
              <a:t>Low mortality</a:t>
            </a:r>
            <a:endParaRPr lang="en-US" dirty="0"/>
          </a:p>
        </p:txBody>
      </p:sp>
      <p:sp>
        <p:nvSpPr>
          <p:cNvPr id="12" name="TextBox 11"/>
          <p:cNvSpPr txBox="1"/>
          <p:nvPr/>
        </p:nvSpPr>
        <p:spPr>
          <a:xfrm>
            <a:off x="397565" y="357809"/>
            <a:ext cx="11300792" cy="461665"/>
          </a:xfrm>
          <a:prstGeom prst="rect">
            <a:avLst/>
          </a:prstGeom>
          <a:noFill/>
        </p:spPr>
        <p:txBody>
          <a:bodyPr wrap="square" rtlCol="0">
            <a:spAutoFit/>
          </a:bodyPr>
          <a:lstStyle/>
          <a:p>
            <a:r>
              <a:rPr lang="en-US" sz="2400" dirty="0" smtClean="0"/>
              <a:t>Results</a:t>
            </a:r>
            <a:endParaRPr lang="en-US" sz="2400" dirty="0"/>
          </a:p>
        </p:txBody>
      </p:sp>
    </p:spTree>
    <p:extLst>
      <p:ext uri="{BB962C8B-B14F-4D97-AF65-F5344CB8AC3E}">
        <p14:creationId xmlns:p14="http://schemas.microsoft.com/office/powerpoint/2010/main" val="27520626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6835" y="1580322"/>
            <a:ext cx="8915400" cy="3077766"/>
          </a:xfrm>
          <a:prstGeom prst="rect">
            <a:avLst/>
          </a:prstGeom>
          <a:solidFill>
            <a:schemeClr val="tx1">
              <a:lumMod val="50000"/>
              <a:lumOff val="50000"/>
            </a:schemeClr>
          </a:solidFill>
        </p:spPr>
        <p:txBody>
          <a:bodyPr wrap="square" rtlCol="0">
            <a:spAutoFit/>
          </a:bodyPr>
          <a:lstStyle/>
          <a:p>
            <a:pPr>
              <a:spcAft>
                <a:spcPts val="1200"/>
              </a:spcAft>
            </a:pPr>
            <a:r>
              <a:rPr lang="en-US" sz="2400" u="sng" dirty="0" smtClean="0">
                <a:ln>
                  <a:solidFill>
                    <a:schemeClr val="bg1"/>
                  </a:solidFill>
                </a:ln>
                <a:solidFill>
                  <a:schemeClr val="bg1"/>
                </a:solidFill>
              </a:rPr>
              <a:t>Product	</a:t>
            </a:r>
            <a:r>
              <a:rPr lang="en-US" sz="2400" dirty="0" smtClean="0">
                <a:ln>
                  <a:solidFill>
                    <a:schemeClr val="bg1"/>
                  </a:solidFill>
                </a:ln>
                <a:solidFill>
                  <a:schemeClr val="bg1"/>
                </a:solidFill>
              </a:rPr>
              <a:t>		</a:t>
            </a:r>
            <a:r>
              <a:rPr lang="en-US" sz="2400" u="sng" dirty="0" smtClean="0">
                <a:ln>
                  <a:solidFill>
                    <a:schemeClr val="bg1"/>
                  </a:solidFill>
                </a:ln>
                <a:solidFill>
                  <a:schemeClr val="bg1"/>
                </a:solidFill>
              </a:rPr>
              <a:t>% active ingredient</a:t>
            </a:r>
            <a:r>
              <a:rPr lang="en-US" sz="2400" dirty="0" smtClean="0">
                <a:ln>
                  <a:solidFill>
                    <a:schemeClr val="bg1"/>
                  </a:solidFill>
                </a:ln>
                <a:solidFill>
                  <a:schemeClr val="bg1"/>
                </a:solidFill>
              </a:rPr>
              <a:t>		</a:t>
            </a:r>
            <a:r>
              <a:rPr lang="en-US" sz="2400" u="sng" dirty="0" smtClean="0">
                <a:ln>
                  <a:solidFill>
                    <a:schemeClr val="bg1"/>
                  </a:solidFill>
                </a:ln>
                <a:solidFill>
                  <a:schemeClr val="bg1"/>
                </a:solidFill>
              </a:rPr>
              <a:t>Rate</a:t>
            </a:r>
          </a:p>
          <a:p>
            <a:pPr marL="342900" indent="-342900">
              <a:spcAft>
                <a:spcPts val="1200"/>
              </a:spcAft>
              <a:buAutoNum type="arabicParenR"/>
            </a:pPr>
            <a:r>
              <a:rPr lang="en-US" sz="2400" dirty="0" smtClean="0">
                <a:ln>
                  <a:solidFill>
                    <a:schemeClr val="bg1"/>
                  </a:solidFill>
                </a:ln>
                <a:solidFill>
                  <a:schemeClr val="bg1"/>
                </a:solidFill>
              </a:rPr>
              <a:t>Banter WDG		50    </a:t>
            </a:r>
            <a:r>
              <a:rPr lang="en-US" sz="2400" dirty="0" err="1" smtClean="0">
                <a:ln>
                  <a:solidFill>
                    <a:schemeClr val="bg1"/>
                  </a:solidFill>
                </a:ln>
                <a:solidFill>
                  <a:schemeClr val="bg1"/>
                </a:solidFill>
              </a:rPr>
              <a:t>bifenazate</a:t>
            </a:r>
            <a:r>
              <a:rPr lang="en-US" sz="2400" dirty="0" smtClean="0">
                <a:ln>
                  <a:solidFill>
                    <a:schemeClr val="bg1"/>
                  </a:solidFill>
                </a:ln>
                <a:solidFill>
                  <a:schemeClr val="bg1"/>
                </a:solidFill>
              </a:rPr>
              <a:t>		1   </a:t>
            </a:r>
            <a:r>
              <a:rPr lang="en-US" sz="2400" dirty="0" err="1" smtClean="0">
                <a:ln>
                  <a:solidFill>
                    <a:schemeClr val="bg1"/>
                  </a:solidFill>
                </a:ln>
                <a:solidFill>
                  <a:schemeClr val="bg1"/>
                </a:solidFill>
              </a:rPr>
              <a:t>lb</a:t>
            </a:r>
            <a:r>
              <a:rPr lang="en-US" sz="2400" dirty="0" smtClean="0">
                <a:ln>
                  <a:solidFill>
                    <a:schemeClr val="bg1"/>
                  </a:solidFill>
                </a:ln>
                <a:solidFill>
                  <a:schemeClr val="bg1"/>
                </a:solidFill>
              </a:rPr>
              <a:t>/A</a:t>
            </a:r>
          </a:p>
          <a:p>
            <a:pPr marL="342900" indent="-342900">
              <a:spcAft>
                <a:spcPts val="1200"/>
              </a:spcAft>
              <a:buFontTx/>
              <a:buAutoNum type="arabicParenR"/>
            </a:pPr>
            <a:r>
              <a:rPr lang="en-US" sz="2400" dirty="0" smtClean="0">
                <a:ln>
                  <a:solidFill>
                    <a:schemeClr val="bg1"/>
                  </a:solidFill>
                </a:ln>
                <a:solidFill>
                  <a:schemeClr val="bg1"/>
                </a:solidFill>
              </a:rPr>
              <a:t>Banter SC			43.2 </a:t>
            </a:r>
            <a:r>
              <a:rPr lang="en-US" sz="2400" dirty="0" err="1" smtClean="0">
                <a:ln>
                  <a:solidFill>
                    <a:schemeClr val="bg1"/>
                  </a:solidFill>
                </a:ln>
                <a:solidFill>
                  <a:schemeClr val="bg1"/>
                </a:solidFill>
              </a:rPr>
              <a:t>bifenazate</a:t>
            </a:r>
            <a:r>
              <a:rPr lang="en-US" sz="2400" dirty="0" smtClean="0">
                <a:ln>
                  <a:solidFill>
                    <a:schemeClr val="bg1"/>
                  </a:solidFill>
                </a:ln>
                <a:solidFill>
                  <a:schemeClr val="bg1"/>
                </a:solidFill>
              </a:rPr>
              <a:t>		16 </a:t>
            </a:r>
            <a:r>
              <a:rPr lang="en-US" sz="2400" dirty="0" err="1" smtClean="0">
                <a:ln>
                  <a:solidFill>
                    <a:schemeClr val="bg1"/>
                  </a:solidFill>
                </a:ln>
                <a:solidFill>
                  <a:schemeClr val="bg1"/>
                </a:solidFill>
              </a:rPr>
              <a:t>fl</a:t>
            </a:r>
            <a:r>
              <a:rPr lang="en-US" sz="2400" dirty="0">
                <a:ln>
                  <a:solidFill>
                    <a:schemeClr val="bg1"/>
                  </a:solidFill>
                </a:ln>
                <a:solidFill>
                  <a:schemeClr val="bg1"/>
                </a:solidFill>
              </a:rPr>
              <a:t> </a:t>
            </a:r>
            <a:r>
              <a:rPr lang="en-US" sz="2400" dirty="0" err="1" smtClean="0">
                <a:ln>
                  <a:solidFill>
                    <a:schemeClr val="bg1"/>
                  </a:solidFill>
                </a:ln>
                <a:solidFill>
                  <a:schemeClr val="bg1"/>
                </a:solidFill>
              </a:rPr>
              <a:t>oz</a:t>
            </a:r>
            <a:r>
              <a:rPr lang="en-US" sz="2400" dirty="0" smtClean="0">
                <a:ln>
                  <a:solidFill>
                    <a:schemeClr val="bg1"/>
                  </a:solidFill>
                </a:ln>
                <a:solidFill>
                  <a:schemeClr val="bg1"/>
                </a:solidFill>
              </a:rPr>
              <a:t>/A</a:t>
            </a:r>
            <a:endParaRPr lang="en-US" sz="2400" dirty="0">
              <a:ln>
                <a:solidFill>
                  <a:schemeClr val="bg1"/>
                </a:solidFill>
              </a:ln>
              <a:solidFill>
                <a:schemeClr val="bg1"/>
              </a:solidFill>
            </a:endParaRPr>
          </a:p>
          <a:p>
            <a:pPr marL="342900" indent="-342900">
              <a:spcAft>
                <a:spcPts val="1200"/>
              </a:spcAft>
              <a:buAutoNum type="arabicParenR"/>
            </a:pPr>
            <a:r>
              <a:rPr lang="en-US" sz="2400" dirty="0" err="1" smtClean="0">
                <a:ln>
                  <a:solidFill>
                    <a:schemeClr val="bg1"/>
                  </a:solidFill>
                </a:ln>
                <a:solidFill>
                  <a:schemeClr val="bg1"/>
                </a:solidFill>
              </a:rPr>
              <a:t>Acramite</a:t>
            </a:r>
            <a:r>
              <a:rPr lang="en-US" sz="2400" dirty="0" smtClean="0">
                <a:ln>
                  <a:solidFill>
                    <a:schemeClr val="bg1"/>
                  </a:solidFill>
                </a:ln>
                <a:solidFill>
                  <a:schemeClr val="bg1"/>
                </a:solidFill>
              </a:rPr>
              <a:t> 50WS		50    </a:t>
            </a:r>
            <a:r>
              <a:rPr lang="en-US" sz="2400" dirty="0" err="1" smtClean="0">
                <a:ln>
                  <a:solidFill>
                    <a:schemeClr val="bg1"/>
                  </a:solidFill>
                </a:ln>
                <a:solidFill>
                  <a:schemeClr val="bg1"/>
                </a:solidFill>
              </a:rPr>
              <a:t>bifenazate</a:t>
            </a:r>
            <a:r>
              <a:rPr lang="en-US" sz="2400" dirty="0" smtClean="0">
                <a:ln>
                  <a:solidFill>
                    <a:schemeClr val="bg1"/>
                  </a:solidFill>
                </a:ln>
                <a:solidFill>
                  <a:schemeClr val="bg1"/>
                </a:solidFill>
              </a:rPr>
              <a:t>		1   </a:t>
            </a:r>
            <a:r>
              <a:rPr lang="en-US" sz="2400" dirty="0" err="1" smtClean="0">
                <a:ln>
                  <a:solidFill>
                    <a:schemeClr val="bg1"/>
                  </a:solidFill>
                </a:ln>
                <a:solidFill>
                  <a:schemeClr val="bg1"/>
                </a:solidFill>
              </a:rPr>
              <a:t>lb</a:t>
            </a:r>
            <a:r>
              <a:rPr lang="en-US" sz="2400" dirty="0" smtClean="0">
                <a:ln>
                  <a:solidFill>
                    <a:schemeClr val="bg1"/>
                  </a:solidFill>
                </a:ln>
                <a:solidFill>
                  <a:schemeClr val="bg1"/>
                </a:solidFill>
              </a:rPr>
              <a:t>/A</a:t>
            </a:r>
          </a:p>
          <a:p>
            <a:pPr marL="342900" indent="-342900">
              <a:spcAft>
                <a:spcPts val="1200"/>
              </a:spcAft>
              <a:buAutoNum type="arabicParenR"/>
            </a:pPr>
            <a:r>
              <a:rPr lang="en-US" sz="2400" dirty="0" smtClean="0">
                <a:ln>
                  <a:solidFill>
                    <a:schemeClr val="bg1"/>
                  </a:solidFill>
                </a:ln>
                <a:solidFill>
                  <a:schemeClr val="bg1"/>
                </a:solidFill>
              </a:rPr>
              <a:t>Portal XLO			5      </a:t>
            </a:r>
            <a:r>
              <a:rPr lang="en-US" sz="2400" dirty="0" err="1" smtClean="0">
                <a:ln>
                  <a:solidFill>
                    <a:schemeClr val="bg1"/>
                  </a:solidFill>
                </a:ln>
                <a:solidFill>
                  <a:schemeClr val="bg1"/>
                </a:solidFill>
              </a:rPr>
              <a:t>fenpyroximate</a:t>
            </a:r>
            <a:r>
              <a:rPr lang="en-US" sz="2400" dirty="0" smtClean="0">
                <a:ln>
                  <a:solidFill>
                    <a:schemeClr val="bg1"/>
                  </a:solidFill>
                </a:ln>
                <a:solidFill>
                  <a:schemeClr val="bg1"/>
                </a:solidFill>
              </a:rPr>
              <a:t>		32 </a:t>
            </a:r>
            <a:r>
              <a:rPr lang="en-US" sz="2400" dirty="0" err="1" smtClean="0">
                <a:ln>
                  <a:solidFill>
                    <a:schemeClr val="bg1"/>
                  </a:solidFill>
                </a:ln>
                <a:solidFill>
                  <a:schemeClr val="bg1"/>
                </a:solidFill>
              </a:rPr>
              <a:t>fl</a:t>
            </a:r>
            <a:r>
              <a:rPr lang="en-US" sz="2400" dirty="0" smtClean="0">
                <a:ln>
                  <a:solidFill>
                    <a:schemeClr val="bg1"/>
                  </a:solidFill>
                </a:ln>
                <a:solidFill>
                  <a:schemeClr val="bg1"/>
                </a:solidFill>
              </a:rPr>
              <a:t> </a:t>
            </a:r>
            <a:r>
              <a:rPr lang="en-US" sz="2400" dirty="0" err="1" smtClean="0">
                <a:ln>
                  <a:solidFill>
                    <a:schemeClr val="bg1"/>
                  </a:solidFill>
                </a:ln>
                <a:solidFill>
                  <a:schemeClr val="bg1"/>
                </a:solidFill>
              </a:rPr>
              <a:t>oz</a:t>
            </a:r>
            <a:r>
              <a:rPr lang="en-US" sz="2400" dirty="0" smtClean="0">
                <a:ln>
                  <a:solidFill>
                    <a:schemeClr val="bg1"/>
                  </a:solidFill>
                </a:ln>
                <a:solidFill>
                  <a:schemeClr val="bg1"/>
                </a:solidFill>
              </a:rPr>
              <a:t>/A</a:t>
            </a:r>
          </a:p>
          <a:p>
            <a:pPr marL="342900" indent="-342900">
              <a:spcAft>
                <a:spcPts val="1200"/>
              </a:spcAft>
              <a:buAutoNum type="arabicParenR"/>
            </a:pPr>
            <a:r>
              <a:rPr lang="en-US" sz="2400" dirty="0" smtClean="0">
                <a:ln>
                  <a:solidFill>
                    <a:schemeClr val="bg1"/>
                  </a:solidFill>
                </a:ln>
                <a:solidFill>
                  <a:schemeClr val="bg1"/>
                </a:solidFill>
              </a:rPr>
              <a:t>Untreated control (UTC)	water</a:t>
            </a:r>
            <a:endParaRPr lang="en-US" sz="2400" dirty="0">
              <a:ln>
                <a:solidFill>
                  <a:schemeClr val="bg1"/>
                </a:solidFill>
              </a:ln>
              <a:solidFill>
                <a:schemeClr val="bg1"/>
              </a:solidFill>
            </a:endParaRPr>
          </a:p>
        </p:txBody>
      </p:sp>
      <p:sp>
        <p:nvSpPr>
          <p:cNvPr id="3" name="TextBox 2"/>
          <p:cNvSpPr txBox="1"/>
          <p:nvPr/>
        </p:nvSpPr>
        <p:spPr>
          <a:xfrm>
            <a:off x="397565" y="357809"/>
            <a:ext cx="11300792" cy="830997"/>
          </a:xfrm>
          <a:prstGeom prst="rect">
            <a:avLst/>
          </a:prstGeom>
          <a:noFill/>
        </p:spPr>
        <p:txBody>
          <a:bodyPr wrap="square" rtlCol="0">
            <a:spAutoFit/>
          </a:bodyPr>
          <a:lstStyle/>
          <a:p>
            <a:r>
              <a:rPr lang="en-US" sz="2400" dirty="0" smtClean="0"/>
              <a:t>Compare formulations of the active ingredient </a:t>
            </a:r>
            <a:r>
              <a:rPr lang="en-US" sz="2400" b="1" dirty="0" err="1" smtClean="0"/>
              <a:t>bifenazate</a:t>
            </a:r>
            <a:r>
              <a:rPr lang="en-US" sz="2400" b="1" dirty="0" smtClean="0"/>
              <a:t> </a:t>
            </a:r>
            <a:r>
              <a:rPr lang="en-US" sz="2400" dirty="0" smtClean="0"/>
              <a:t>for control of </a:t>
            </a:r>
            <a:r>
              <a:rPr lang="en-US" sz="2400" dirty="0" err="1" smtClean="0"/>
              <a:t>twospotted</a:t>
            </a:r>
            <a:r>
              <a:rPr lang="en-US" sz="2400" dirty="0" smtClean="0"/>
              <a:t> spider mite</a:t>
            </a:r>
            <a:endParaRPr lang="en-US" sz="2400" dirty="0"/>
          </a:p>
        </p:txBody>
      </p:sp>
      <p:sp>
        <p:nvSpPr>
          <p:cNvPr id="4" name="TextBox 3"/>
          <p:cNvSpPr txBox="1"/>
          <p:nvPr/>
        </p:nvSpPr>
        <p:spPr>
          <a:xfrm>
            <a:off x="457200" y="5049604"/>
            <a:ext cx="11181522" cy="1569660"/>
          </a:xfrm>
          <a:prstGeom prst="rect">
            <a:avLst/>
          </a:prstGeom>
          <a:noFill/>
        </p:spPr>
        <p:txBody>
          <a:bodyPr wrap="square" rtlCol="0">
            <a:spAutoFit/>
          </a:bodyPr>
          <a:lstStyle/>
          <a:p>
            <a:r>
              <a:rPr lang="en-US" sz="2400" dirty="0" smtClean="0"/>
              <a:t>Products applied 17 February to small plots (10 m x 1 row) with a CO</a:t>
            </a:r>
            <a:r>
              <a:rPr lang="en-US" sz="2400" baseline="-25000" dirty="0" smtClean="0"/>
              <a:t>2</a:t>
            </a:r>
            <a:r>
              <a:rPr lang="en-US" sz="2400" dirty="0" smtClean="0"/>
              <a:t> pressurized sprayer at 100 gal/A</a:t>
            </a:r>
          </a:p>
          <a:p>
            <a:endParaRPr lang="en-US" sz="2400" dirty="0"/>
          </a:p>
          <a:p>
            <a:r>
              <a:rPr lang="en-US" sz="2400" dirty="0" smtClean="0"/>
              <a:t>Spider mite </a:t>
            </a:r>
            <a:r>
              <a:rPr lang="en-US" sz="2400" dirty="0" err="1" smtClean="0"/>
              <a:t>motiles</a:t>
            </a:r>
            <a:r>
              <a:rPr lang="en-US" sz="2400" dirty="0" smtClean="0"/>
              <a:t> and eggs counted weekly from 10 </a:t>
            </a:r>
            <a:r>
              <a:rPr lang="en-US" sz="2400" dirty="0" err="1" smtClean="0"/>
              <a:t>trifoliates</a:t>
            </a:r>
            <a:r>
              <a:rPr lang="en-US" sz="2400" dirty="0" smtClean="0"/>
              <a:t> per plot</a:t>
            </a:r>
            <a:endParaRPr lang="en-US" sz="2400"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7036" t="67037" r="42130" b="15556"/>
          <a:stretch/>
        </p:blipFill>
        <p:spPr>
          <a:xfrm>
            <a:off x="9735485" y="1580321"/>
            <a:ext cx="2093563" cy="1311966"/>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30725" t="11014" r="44927" b="63329"/>
          <a:stretch/>
        </p:blipFill>
        <p:spPr>
          <a:xfrm>
            <a:off x="9735485" y="2967093"/>
            <a:ext cx="2093563" cy="1690995"/>
          </a:xfrm>
          <a:prstGeom prst="rect">
            <a:avLst/>
          </a:prstGeom>
        </p:spPr>
      </p:pic>
    </p:spTree>
    <p:extLst>
      <p:ext uri="{BB962C8B-B14F-4D97-AF65-F5344CB8AC3E}">
        <p14:creationId xmlns:p14="http://schemas.microsoft.com/office/powerpoint/2010/main" val="26447483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 xmlns:lc="http://schemas.openxmlformats.org/drawingml/2006/lockedCanvas" xmlns:a16="http://schemas.microsoft.com/office/drawing/2014/main" id="{B9A2FB23-CADF-442E-9AFF-51A3FE720575}"/>
              </a:ext>
            </a:extLst>
          </p:cNvPr>
          <p:cNvGraphicFramePr>
            <a:graphicFrameLocks noChangeAspect="1"/>
          </p:cNvGraphicFramePr>
          <p:nvPr>
            <p:extLst>
              <p:ext uri="{D42A27DB-BD31-4B8C-83A1-F6EECF244321}">
                <p14:modId xmlns:p14="http://schemas.microsoft.com/office/powerpoint/2010/main" val="3141650562"/>
              </p:ext>
            </p:extLst>
          </p:nvPr>
        </p:nvGraphicFramePr>
        <p:xfrm>
          <a:off x="321731" y="0"/>
          <a:ext cx="5943600" cy="35661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 xmlns:lc="http://schemas.openxmlformats.org/drawingml/2006/lockedCanvas" xmlns:a16="http://schemas.microsoft.com/office/drawing/2014/main" id="{A696172D-3DEC-4667-912B-4F6785C2CE43}"/>
              </a:ext>
            </a:extLst>
          </p:cNvPr>
          <p:cNvGraphicFramePr>
            <a:graphicFrameLocks noChangeAspect="1"/>
          </p:cNvGraphicFramePr>
          <p:nvPr>
            <p:extLst>
              <p:ext uri="{D42A27DB-BD31-4B8C-83A1-F6EECF244321}">
                <p14:modId xmlns:p14="http://schemas.microsoft.com/office/powerpoint/2010/main" val="4260874255"/>
              </p:ext>
            </p:extLst>
          </p:nvPr>
        </p:nvGraphicFramePr>
        <p:xfrm>
          <a:off x="321731" y="3291840"/>
          <a:ext cx="5943600" cy="35661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 xmlns:lc="http://schemas.openxmlformats.org/drawingml/2006/lockedCanvas" xmlns:a16="http://schemas.microsoft.com/office/drawing/2014/main" id="{6CC38D64-368B-403C-B305-16BF07A95C4D}"/>
              </a:ext>
            </a:extLst>
          </p:cNvPr>
          <p:cNvGraphicFramePr>
            <a:graphicFrameLocks noChangeAspect="1"/>
          </p:cNvGraphicFramePr>
          <p:nvPr>
            <p:extLst>
              <p:ext uri="{D42A27DB-BD31-4B8C-83A1-F6EECF244321}">
                <p14:modId xmlns:p14="http://schemas.microsoft.com/office/powerpoint/2010/main" val="3500080110"/>
              </p:ext>
            </p:extLst>
          </p:nvPr>
        </p:nvGraphicFramePr>
        <p:xfrm>
          <a:off x="6265331" y="0"/>
          <a:ext cx="5943600" cy="35661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 xmlns:lc="http://schemas.openxmlformats.org/drawingml/2006/lockedCanvas" xmlns:a16="http://schemas.microsoft.com/office/drawing/2014/main" id="{AABD1086-E572-45F1-9F3B-1DFA330EDB0E}"/>
              </a:ext>
            </a:extLst>
          </p:cNvPr>
          <p:cNvGraphicFramePr>
            <a:graphicFrameLocks noChangeAspect="1"/>
          </p:cNvGraphicFramePr>
          <p:nvPr>
            <p:extLst>
              <p:ext uri="{D42A27DB-BD31-4B8C-83A1-F6EECF244321}">
                <p14:modId xmlns:p14="http://schemas.microsoft.com/office/powerpoint/2010/main" val="568755795"/>
              </p:ext>
            </p:extLst>
          </p:nvPr>
        </p:nvGraphicFramePr>
        <p:xfrm>
          <a:off x="6248400" y="3291840"/>
          <a:ext cx="5943600" cy="35661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6828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7565" y="357809"/>
            <a:ext cx="11300792" cy="461665"/>
          </a:xfrm>
          <a:prstGeom prst="rect">
            <a:avLst/>
          </a:prstGeom>
          <a:noFill/>
        </p:spPr>
        <p:txBody>
          <a:bodyPr wrap="square" rtlCol="0">
            <a:spAutoFit/>
          </a:bodyPr>
          <a:lstStyle/>
          <a:p>
            <a:r>
              <a:rPr lang="en-US" sz="2400" dirty="0" smtClean="0"/>
              <a:t>Acknowledgements</a:t>
            </a:r>
            <a:endParaRPr lang="en-US" sz="24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657" y="1268737"/>
            <a:ext cx="4543748" cy="3029453"/>
          </a:xfrm>
          <a:prstGeom prst="rect">
            <a:avLst/>
          </a:prstGeom>
        </p:spPr>
      </p:pic>
      <p:sp>
        <p:nvSpPr>
          <p:cNvPr id="4" name="TextBox 3"/>
          <p:cNvSpPr txBox="1"/>
          <p:nvPr/>
        </p:nvSpPr>
        <p:spPr>
          <a:xfrm>
            <a:off x="397565" y="4489240"/>
            <a:ext cx="2111943" cy="1323439"/>
          </a:xfrm>
          <a:prstGeom prst="rect">
            <a:avLst/>
          </a:prstGeom>
          <a:noFill/>
        </p:spPr>
        <p:txBody>
          <a:bodyPr wrap="square" rtlCol="0">
            <a:spAutoFit/>
          </a:bodyPr>
          <a:lstStyle/>
          <a:p>
            <a:r>
              <a:rPr lang="en-US" sz="2000" dirty="0" err="1" smtClean="0"/>
              <a:t>Shashan</a:t>
            </a:r>
            <a:r>
              <a:rPr lang="en-US" sz="2000" dirty="0" smtClean="0"/>
              <a:t> </a:t>
            </a:r>
            <a:r>
              <a:rPr lang="en-US" sz="2000" dirty="0" err="1" smtClean="0"/>
              <a:t>Devkota</a:t>
            </a:r>
            <a:endParaRPr lang="en-US" sz="2000" dirty="0" smtClean="0"/>
          </a:p>
          <a:p>
            <a:r>
              <a:rPr lang="en-US" sz="2000" dirty="0" smtClean="0"/>
              <a:t>Marc Santos</a:t>
            </a:r>
          </a:p>
          <a:p>
            <a:r>
              <a:rPr lang="en-US" sz="2000" dirty="0" smtClean="0"/>
              <a:t>Ryan Batts</a:t>
            </a:r>
          </a:p>
          <a:p>
            <a:r>
              <a:rPr lang="en-US" sz="2000" dirty="0" smtClean="0"/>
              <a:t>Deb Farr</a:t>
            </a:r>
            <a:endParaRPr lang="en-US" sz="2000" dirty="0"/>
          </a:p>
        </p:txBody>
      </p:sp>
      <p:sp>
        <p:nvSpPr>
          <p:cNvPr id="5" name="TextBox 4"/>
          <p:cNvSpPr txBox="1"/>
          <p:nvPr/>
        </p:nvSpPr>
        <p:spPr>
          <a:xfrm>
            <a:off x="2834462" y="4489240"/>
            <a:ext cx="2111943" cy="1938992"/>
          </a:xfrm>
          <a:prstGeom prst="rect">
            <a:avLst/>
          </a:prstGeom>
          <a:noFill/>
        </p:spPr>
        <p:txBody>
          <a:bodyPr wrap="square" rtlCol="0">
            <a:spAutoFit/>
          </a:bodyPr>
          <a:lstStyle/>
          <a:p>
            <a:r>
              <a:rPr lang="en-US" sz="2000" dirty="0" smtClean="0"/>
              <a:t>Braden Evans</a:t>
            </a:r>
          </a:p>
          <a:p>
            <a:r>
              <a:rPr lang="en-US" sz="2000" dirty="0" err="1" smtClean="0"/>
              <a:t>Babu</a:t>
            </a:r>
            <a:r>
              <a:rPr lang="en-US" sz="2000" dirty="0" smtClean="0"/>
              <a:t> </a:t>
            </a:r>
            <a:r>
              <a:rPr lang="en-US" sz="2000" dirty="0" err="1" smtClean="0"/>
              <a:t>Panthi</a:t>
            </a:r>
            <a:endParaRPr lang="en-US" sz="2000" dirty="0" smtClean="0"/>
          </a:p>
          <a:p>
            <a:r>
              <a:rPr lang="en-US" sz="2000" dirty="0" smtClean="0"/>
              <a:t>Iris </a:t>
            </a:r>
            <a:r>
              <a:rPr lang="en-US" sz="2000" dirty="0" err="1" smtClean="0"/>
              <a:t>Strzyzewski</a:t>
            </a:r>
            <a:endParaRPr lang="en-US" sz="2000" dirty="0" smtClean="0"/>
          </a:p>
          <a:p>
            <a:r>
              <a:rPr lang="en-US" sz="2000" dirty="0" smtClean="0"/>
              <a:t>Michael Hull</a:t>
            </a:r>
          </a:p>
          <a:p>
            <a:r>
              <a:rPr lang="en-US" sz="2000" dirty="0" smtClean="0"/>
              <a:t>Phanie Bonneau</a:t>
            </a:r>
          </a:p>
          <a:p>
            <a:r>
              <a:rPr lang="en-US" sz="2000" dirty="0" smtClean="0"/>
              <a:t>Rosa Ynfante</a:t>
            </a:r>
            <a:endParaRPr lang="en-US" sz="2000" dirty="0"/>
          </a:p>
        </p:txBody>
      </p:sp>
      <p:sp>
        <p:nvSpPr>
          <p:cNvPr id="6" name="TextBox 5"/>
          <p:cNvSpPr txBox="1"/>
          <p:nvPr/>
        </p:nvSpPr>
        <p:spPr>
          <a:xfrm>
            <a:off x="5772795" y="2295816"/>
            <a:ext cx="6419205" cy="1323439"/>
          </a:xfrm>
          <a:prstGeom prst="rect">
            <a:avLst/>
          </a:prstGeom>
          <a:noFill/>
        </p:spPr>
        <p:txBody>
          <a:bodyPr wrap="square" rtlCol="0">
            <a:spAutoFit/>
          </a:bodyPr>
          <a:lstStyle/>
          <a:p>
            <a:r>
              <a:rPr lang="en-US" sz="2000" dirty="0" smtClean="0"/>
              <a:t>Dow </a:t>
            </a:r>
            <a:r>
              <a:rPr lang="en-US" sz="2000" dirty="0" err="1" smtClean="0"/>
              <a:t>AgroSciences</a:t>
            </a:r>
            <a:r>
              <a:rPr lang="en-US" sz="2000" dirty="0" smtClean="0"/>
              <a:t>	</a:t>
            </a:r>
            <a:r>
              <a:rPr lang="en-US" sz="2000" dirty="0" err="1" smtClean="0"/>
              <a:t>Nichino</a:t>
            </a:r>
            <a:r>
              <a:rPr lang="en-US" sz="2000" dirty="0" smtClean="0"/>
              <a:t> America</a:t>
            </a:r>
          </a:p>
          <a:p>
            <a:r>
              <a:rPr lang="en-US" sz="2000" dirty="0" smtClean="0"/>
              <a:t>Bayer Crop Science	Syngenta US</a:t>
            </a:r>
          </a:p>
          <a:p>
            <a:r>
              <a:rPr lang="en-US" sz="2000" dirty="0" smtClean="0"/>
              <a:t>DuPont Crop Protection	</a:t>
            </a:r>
            <a:r>
              <a:rPr lang="en-US" sz="2000" dirty="0" err="1" smtClean="0"/>
              <a:t>Marrone</a:t>
            </a:r>
            <a:r>
              <a:rPr lang="en-US" sz="2000" dirty="0" smtClean="0"/>
              <a:t> Bio Innovations</a:t>
            </a:r>
          </a:p>
          <a:p>
            <a:r>
              <a:rPr lang="en-US" sz="2000" dirty="0" smtClean="0"/>
              <a:t>United Phosphorus Inc.	</a:t>
            </a:r>
            <a:r>
              <a:rPr lang="en-US" sz="2000" dirty="0" err="1" smtClean="0"/>
              <a:t>Arysta</a:t>
            </a:r>
            <a:r>
              <a:rPr lang="en-US" sz="2000" dirty="0" smtClean="0"/>
              <a:t> Life Sciences</a:t>
            </a:r>
          </a:p>
        </p:txBody>
      </p:sp>
      <p:pic>
        <p:nvPicPr>
          <p:cNvPr id="7" name="Shape 274" descr="The Florida Strawberry Growers Association plans to continue sending baskets of berries to Northeastern weather forecasters during winter to boost consumer awareness of Florida’s season. It also plans to promote the state’s berries through banners on semitrailers driving from production regions to Northeastern cities."/>
          <p:cNvPicPr preferRelativeResize="0"/>
          <p:nvPr/>
        </p:nvPicPr>
        <p:blipFill rotWithShape="1">
          <a:blip r:embed="rId3">
            <a:alphaModFix/>
          </a:blip>
          <a:srcRect/>
          <a:stretch/>
        </p:blipFill>
        <p:spPr>
          <a:xfrm>
            <a:off x="5772795" y="384092"/>
            <a:ext cx="2207164" cy="1532965"/>
          </a:xfrm>
          <a:prstGeom prst="roundRect">
            <a:avLst>
              <a:gd name="adj" fmla="val 9241"/>
            </a:avLst>
          </a:prstGeom>
          <a:solidFill>
            <a:srgbClr val="ECECEC"/>
          </a:solidFill>
          <a:ln>
            <a:noFill/>
          </a:ln>
          <a:effectLst/>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1899"/>
          <a:stretch/>
        </p:blipFill>
        <p:spPr>
          <a:xfrm>
            <a:off x="8379276" y="384092"/>
            <a:ext cx="1933575" cy="1597847"/>
          </a:xfrm>
          <a:prstGeom prst="rect">
            <a:avLst/>
          </a:prstGeom>
        </p:spPr>
      </p:pic>
      <p:sp>
        <p:nvSpPr>
          <p:cNvPr id="9" name="TextBox 8"/>
          <p:cNvSpPr txBox="1"/>
          <p:nvPr/>
        </p:nvSpPr>
        <p:spPr>
          <a:xfrm>
            <a:off x="10169173" y="384092"/>
            <a:ext cx="1727935" cy="1015663"/>
          </a:xfrm>
          <a:prstGeom prst="rect">
            <a:avLst/>
          </a:prstGeom>
          <a:noFill/>
        </p:spPr>
        <p:txBody>
          <a:bodyPr wrap="square" rtlCol="0">
            <a:spAutoFit/>
          </a:bodyPr>
          <a:lstStyle/>
          <a:p>
            <a:r>
              <a:rPr lang="en-US" sz="2000" dirty="0" smtClean="0"/>
              <a:t>Specialty</a:t>
            </a:r>
            <a:r>
              <a:rPr lang="en-US" sz="2000" dirty="0"/>
              <a:t> </a:t>
            </a:r>
            <a:r>
              <a:rPr lang="en-US" sz="2000" dirty="0" smtClean="0"/>
              <a:t>Crop</a:t>
            </a:r>
          </a:p>
          <a:p>
            <a:r>
              <a:rPr lang="en-US" sz="2000" dirty="0" smtClean="0"/>
              <a:t>Block Grant</a:t>
            </a:r>
          </a:p>
          <a:p>
            <a:r>
              <a:rPr lang="en-US" sz="2000" dirty="0" smtClean="0"/>
              <a:t>Program</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1359" y="4489240"/>
            <a:ext cx="6651184" cy="1672391"/>
          </a:xfrm>
          <a:prstGeom prst="rect">
            <a:avLst/>
          </a:prstGeom>
        </p:spPr>
      </p:pic>
      <p:sp>
        <p:nvSpPr>
          <p:cNvPr id="11" name="TextBox 10"/>
          <p:cNvSpPr txBox="1"/>
          <p:nvPr/>
        </p:nvSpPr>
        <p:spPr>
          <a:xfrm>
            <a:off x="5271359" y="6105066"/>
            <a:ext cx="6066151" cy="646331"/>
          </a:xfrm>
          <a:prstGeom prst="rect">
            <a:avLst/>
          </a:prstGeom>
          <a:noFill/>
        </p:spPr>
        <p:txBody>
          <a:bodyPr wrap="square" rtlCol="0">
            <a:spAutoFit/>
          </a:bodyPr>
          <a:lstStyle/>
          <a:p>
            <a:r>
              <a:rPr lang="en-US" sz="3600" dirty="0" smtClean="0"/>
              <a:t>https://jmrlab.wordpress.com</a:t>
            </a:r>
            <a:endParaRPr lang="en-US" sz="3600" dirty="0"/>
          </a:p>
        </p:txBody>
      </p:sp>
    </p:spTree>
    <p:extLst>
      <p:ext uri="{BB962C8B-B14F-4D97-AF65-F5344CB8AC3E}">
        <p14:creationId xmlns:p14="http://schemas.microsoft.com/office/powerpoint/2010/main" val="37192942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651" y="2413595"/>
            <a:ext cx="11029798" cy="2773362"/>
          </a:xfrm>
          <a:prstGeom prst="rect">
            <a:avLst/>
          </a:prstGeom>
        </p:spPr>
      </p:pic>
      <p:sp>
        <p:nvSpPr>
          <p:cNvPr id="3" name="TextBox 2"/>
          <p:cNvSpPr txBox="1"/>
          <p:nvPr/>
        </p:nvSpPr>
        <p:spPr>
          <a:xfrm>
            <a:off x="618066" y="600765"/>
            <a:ext cx="9592733" cy="1323439"/>
          </a:xfrm>
          <a:prstGeom prst="rect">
            <a:avLst/>
          </a:prstGeom>
          <a:noFill/>
        </p:spPr>
        <p:txBody>
          <a:bodyPr wrap="square" rtlCol="0">
            <a:spAutoFit/>
          </a:bodyPr>
          <a:lstStyle/>
          <a:p>
            <a:r>
              <a:rPr lang="en-US" sz="3200" dirty="0" smtClean="0"/>
              <a:t>Presentation available at:</a:t>
            </a:r>
          </a:p>
          <a:p>
            <a:r>
              <a:rPr lang="en-US" sz="4800" dirty="0" smtClean="0"/>
              <a:t>https://jmrlab.wordpress.com</a:t>
            </a:r>
            <a:endParaRPr lang="en-US" sz="4800" dirty="0"/>
          </a:p>
        </p:txBody>
      </p:sp>
      <p:sp>
        <p:nvSpPr>
          <p:cNvPr id="4" name="TextBox 3"/>
          <p:cNvSpPr txBox="1"/>
          <p:nvPr/>
        </p:nvSpPr>
        <p:spPr>
          <a:xfrm>
            <a:off x="618066" y="5676348"/>
            <a:ext cx="8695267" cy="646331"/>
          </a:xfrm>
          <a:prstGeom prst="rect">
            <a:avLst/>
          </a:prstGeom>
          <a:noFill/>
        </p:spPr>
        <p:txBody>
          <a:bodyPr wrap="square" rtlCol="0">
            <a:spAutoFit/>
          </a:bodyPr>
          <a:lstStyle/>
          <a:p>
            <a:r>
              <a:rPr lang="en-US" sz="3600" dirty="0" smtClean="0"/>
              <a:t>Recent Presentations</a:t>
            </a:r>
            <a:endParaRPr lang="en-US" sz="3600" dirty="0"/>
          </a:p>
        </p:txBody>
      </p:sp>
    </p:spTree>
    <p:extLst>
      <p:ext uri="{BB962C8B-B14F-4D97-AF65-F5344CB8AC3E}">
        <p14:creationId xmlns:p14="http://schemas.microsoft.com/office/powerpoint/2010/main" val="38253837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7800" y="147935"/>
            <a:ext cx="4555067" cy="461665"/>
          </a:xfrm>
          <a:prstGeom prst="rect">
            <a:avLst/>
          </a:prstGeom>
          <a:noFill/>
        </p:spPr>
        <p:txBody>
          <a:bodyPr wrap="square" rtlCol="0">
            <a:spAutoFit/>
          </a:bodyPr>
          <a:lstStyle/>
          <a:p>
            <a:r>
              <a:rPr lang="en-US" sz="2400" dirty="0" err="1" smtClean="0"/>
              <a:t>Chilli</a:t>
            </a:r>
            <a:r>
              <a:rPr lang="en-US" sz="2400" dirty="0" smtClean="0"/>
              <a:t> </a:t>
            </a:r>
            <a:r>
              <a:rPr lang="en-US" sz="2400" dirty="0" err="1" smtClean="0"/>
              <a:t>thrips</a:t>
            </a:r>
            <a:r>
              <a:rPr lang="en-US" sz="2400" dirty="0" smtClean="0"/>
              <a:t> (</a:t>
            </a:r>
            <a:r>
              <a:rPr lang="en-US" sz="2400" i="1" dirty="0" err="1" smtClean="0"/>
              <a:t>Scirtothrips</a:t>
            </a:r>
            <a:r>
              <a:rPr lang="en-US" sz="2400" i="1" dirty="0" smtClean="0"/>
              <a:t> dorsalis</a:t>
            </a:r>
            <a:r>
              <a:rPr lang="en-US" sz="2400" dirty="0" smtClean="0"/>
              <a:t>)</a:t>
            </a:r>
            <a:endParaRPr lang="en-US" sz="2400" dirty="0"/>
          </a:p>
        </p:txBody>
      </p:sp>
      <p:sp>
        <p:nvSpPr>
          <p:cNvPr id="6" name="TextBox 5"/>
          <p:cNvSpPr txBox="1"/>
          <p:nvPr/>
        </p:nvSpPr>
        <p:spPr>
          <a:xfrm>
            <a:off x="6162684" y="101137"/>
            <a:ext cx="4555067" cy="461665"/>
          </a:xfrm>
          <a:prstGeom prst="rect">
            <a:avLst/>
          </a:prstGeom>
          <a:noFill/>
        </p:spPr>
        <p:txBody>
          <a:bodyPr wrap="square" rtlCol="0">
            <a:spAutoFit/>
          </a:bodyPr>
          <a:lstStyle/>
          <a:p>
            <a:r>
              <a:rPr lang="en-US" sz="2400" dirty="0" smtClean="0"/>
              <a:t>Flower </a:t>
            </a:r>
            <a:r>
              <a:rPr lang="en-US" sz="2400" dirty="0" err="1" smtClean="0"/>
              <a:t>thrips</a:t>
            </a:r>
            <a:r>
              <a:rPr lang="en-US" sz="2400" dirty="0" smtClean="0"/>
              <a:t> (</a:t>
            </a:r>
            <a:r>
              <a:rPr lang="en-US" sz="2400" i="1" dirty="0" err="1" smtClean="0"/>
              <a:t>Frankliniella</a:t>
            </a:r>
            <a:r>
              <a:rPr lang="en-US" sz="2400" dirty="0" smtClean="0"/>
              <a:t> spp.)</a:t>
            </a:r>
            <a:endParaRPr lang="en-US" sz="24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6053"/>
          <a:stretch/>
        </p:blipFill>
        <p:spPr>
          <a:xfrm>
            <a:off x="177800" y="852896"/>
            <a:ext cx="2628458" cy="1654880"/>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2792" r="21411"/>
          <a:stretch/>
        </p:blipFill>
        <p:spPr>
          <a:xfrm>
            <a:off x="2881960" y="852896"/>
            <a:ext cx="2231907" cy="1656355"/>
          </a:xfrm>
          <a:prstGeom prst="rect">
            <a:avLst/>
          </a:prstGeom>
          <a:ln>
            <a:no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2684" y="852896"/>
            <a:ext cx="2193916" cy="1651491"/>
          </a:xfrm>
          <a:prstGeom prst="rect">
            <a:avLst/>
          </a:prstGeom>
        </p:spPr>
      </p:pic>
      <p:pic>
        <p:nvPicPr>
          <p:cNvPr id="9" name="Picture 8" descr="C:\Users\hughasmith\Pictures\Arthropod images\Thrips\Thrips damage photos\Thrips bronzing strawberries\thrips bronzing on strawberry.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38155" y="852895"/>
            <a:ext cx="2279596" cy="1651491"/>
          </a:xfrm>
          <a:prstGeom prst="rect">
            <a:avLst/>
          </a:prstGeom>
          <a:noFill/>
          <a:ln>
            <a:noFill/>
          </a:ln>
        </p:spPr>
      </p:pic>
      <p:sp>
        <p:nvSpPr>
          <p:cNvPr id="2" name="TextBox 1"/>
          <p:cNvSpPr txBox="1"/>
          <p:nvPr/>
        </p:nvSpPr>
        <p:spPr>
          <a:xfrm>
            <a:off x="177800" y="2758944"/>
            <a:ext cx="4766734" cy="180049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400" dirty="0" smtClean="0"/>
              <a:t>Invasive</a:t>
            </a:r>
          </a:p>
          <a:p>
            <a:pPr marL="285750" indent="-285750">
              <a:spcAft>
                <a:spcPts val="600"/>
              </a:spcAft>
              <a:buFont typeface="Arial" panose="020B0604020202020204" pitchFamily="34" charset="0"/>
              <a:buChar char="•"/>
            </a:pPr>
            <a:r>
              <a:rPr lang="en-US" sz="2400" dirty="0" smtClean="0"/>
              <a:t>Early-season, warm temperatures</a:t>
            </a:r>
          </a:p>
          <a:p>
            <a:pPr marL="285750" indent="-285750">
              <a:spcAft>
                <a:spcPts val="600"/>
              </a:spcAft>
              <a:buFont typeface="Arial" panose="020B0604020202020204" pitchFamily="34" charset="0"/>
              <a:buChar char="•"/>
            </a:pPr>
            <a:r>
              <a:rPr lang="en-US" sz="2400" dirty="0" smtClean="0"/>
              <a:t>Foliar damage</a:t>
            </a:r>
          </a:p>
          <a:p>
            <a:pPr marL="285750" indent="-285750">
              <a:spcAft>
                <a:spcPts val="600"/>
              </a:spcAft>
              <a:buFont typeface="Arial" panose="020B0604020202020204" pitchFamily="34" charset="0"/>
              <a:buChar char="•"/>
            </a:pPr>
            <a:r>
              <a:rPr lang="en-US" sz="2400" dirty="0" smtClean="0"/>
              <a:t>Fruit damage</a:t>
            </a:r>
            <a:endParaRPr lang="en-US" sz="2400" dirty="0"/>
          </a:p>
        </p:txBody>
      </p:sp>
      <p:sp>
        <p:nvSpPr>
          <p:cNvPr id="10" name="TextBox 9"/>
          <p:cNvSpPr txBox="1"/>
          <p:nvPr/>
        </p:nvSpPr>
        <p:spPr>
          <a:xfrm>
            <a:off x="6239933" y="2758943"/>
            <a:ext cx="5842000" cy="358559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400" dirty="0" smtClean="0"/>
              <a:t>Two species:</a:t>
            </a:r>
          </a:p>
          <a:p>
            <a:pPr lvl="1">
              <a:spcAft>
                <a:spcPts val="600"/>
              </a:spcAft>
            </a:pPr>
            <a:r>
              <a:rPr lang="en-US" sz="2400" i="1" dirty="0" smtClean="0"/>
              <a:t>F. </a:t>
            </a:r>
            <a:r>
              <a:rPr lang="en-US" sz="2400" i="1" dirty="0" err="1" smtClean="0"/>
              <a:t>bispinosa</a:t>
            </a:r>
            <a:r>
              <a:rPr lang="en-US" sz="2400" i="1" dirty="0" smtClean="0"/>
              <a:t> </a:t>
            </a:r>
            <a:r>
              <a:rPr lang="en-US" sz="2400" dirty="0" smtClean="0"/>
              <a:t>(Florida flower </a:t>
            </a:r>
            <a:r>
              <a:rPr lang="en-US" sz="2400" dirty="0" err="1" smtClean="0"/>
              <a:t>thrips</a:t>
            </a:r>
            <a:r>
              <a:rPr lang="en-US" sz="2400" dirty="0" smtClean="0"/>
              <a:t>)</a:t>
            </a:r>
          </a:p>
          <a:p>
            <a:pPr marL="1200150" lvl="2" indent="-285750">
              <a:spcAft>
                <a:spcPts val="600"/>
              </a:spcAft>
              <a:buFont typeface="Arial" panose="020B0604020202020204" pitchFamily="34" charset="0"/>
              <a:buChar char="•"/>
            </a:pPr>
            <a:r>
              <a:rPr lang="en-US" sz="2400" dirty="0" smtClean="0"/>
              <a:t>Common, native, less damage</a:t>
            </a:r>
          </a:p>
          <a:p>
            <a:pPr lvl="1">
              <a:spcAft>
                <a:spcPts val="600"/>
              </a:spcAft>
            </a:pPr>
            <a:r>
              <a:rPr lang="en-US" sz="2400" i="1" dirty="0" smtClean="0"/>
              <a:t>F. </a:t>
            </a:r>
            <a:r>
              <a:rPr lang="en-US" sz="2400" i="1" dirty="0" err="1" smtClean="0"/>
              <a:t>occidentalis</a:t>
            </a:r>
            <a:r>
              <a:rPr lang="en-US" sz="2400" i="1" dirty="0" smtClean="0"/>
              <a:t> </a:t>
            </a:r>
            <a:r>
              <a:rPr lang="en-US" sz="2400" dirty="0" smtClean="0"/>
              <a:t>(Western flower </a:t>
            </a:r>
            <a:r>
              <a:rPr lang="en-US" sz="2400" dirty="0" err="1" smtClean="0"/>
              <a:t>thrips</a:t>
            </a:r>
            <a:r>
              <a:rPr lang="en-US" sz="2400" dirty="0" smtClean="0"/>
              <a:t>)</a:t>
            </a:r>
          </a:p>
          <a:p>
            <a:pPr marL="1200150" lvl="2" indent="-285750">
              <a:spcAft>
                <a:spcPts val="600"/>
              </a:spcAft>
              <a:buFont typeface="Arial" panose="020B0604020202020204" pitchFamily="34" charset="0"/>
              <a:buChar char="•"/>
            </a:pPr>
            <a:r>
              <a:rPr lang="en-US" sz="2400" dirty="0" smtClean="0"/>
              <a:t>Uncommon, invasive, more damage</a:t>
            </a:r>
          </a:p>
          <a:p>
            <a:pPr marL="285750" indent="-285750">
              <a:spcAft>
                <a:spcPts val="600"/>
              </a:spcAft>
              <a:buFont typeface="Arial" panose="020B0604020202020204" pitchFamily="34" charset="0"/>
              <a:buChar char="•"/>
            </a:pPr>
            <a:r>
              <a:rPr lang="en-US" sz="2400" dirty="0" smtClean="0"/>
              <a:t>Throughout the season</a:t>
            </a:r>
          </a:p>
          <a:p>
            <a:pPr marL="285750" indent="-285750">
              <a:spcAft>
                <a:spcPts val="600"/>
              </a:spcAft>
              <a:buFont typeface="Arial" panose="020B0604020202020204" pitchFamily="34" charset="0"/>
              <a:buChar char="•"/>
            </a:pPr>
            <a:r>
              <a:rPr lang="en-US" sz="2400" dirty="0" smtClean="0"/>
              <a:t>Flower damage</a:t>
            </a:r>
          </a:p>
          <a:p>
            <a:pPr marL="285750" indent="-285750">
              <a:spcAft>
                <a:spcPts val="600"/>
              </a:spcAft>
              <a:buFont typeface="Arial" panose="020B0604020202020204" pitchFamily="34" charset="0"/>
              <a:buChar char="•"/>
            </a:pPr>
            <a:r>
              <a:rPr lang="en-US" sz="2400" dirty="0" smtClean="0"/>
              <a:t>Fruit damage</a:t>
            </a:r>
            <a:endParaRPr lang="en-US" sz="2400" dirty="0"/>
          </a:p>
        </p:txBody>
      </p:sp>
      <p:sp>
        <p:nvSpPr>
          <p:cNvPr id="12" name="TextBox 11"/>
          <p:cNvSpPr txBox="1"/>
          <p:nvPr/>
        </p:nvSpPr>
        <p:spPr>
          <a:xfrm>
            <a:off x="186516" y="5069541"/>
            <a:ext cx="5405718" cy="461665"/>
          </a:xfrm>
          <a:prstGeom prst="rect">
            <a:avLst/>
          </a:prstGeom>
          <a:solidFill>
            <a:schemeClr val="accent1"/>
          </a:solidFill>
        </p:spPr>
        <p:txBody>
          <a:bodyPr wrap="square" rtlCol="0">
            <a:spAutoFit/>
          </a:bodyPr>
          <a:lstStyle/>
          <a:p>
            <a:r>
              <a:rPr lang="en-US" sz="2400" dirty="0" smtClean="0"/>
              <a:t>Management of Radiant SC (</a:t>
            </a:r>
            <a:r>
              <a:rPr lang="en-US" sz="2400" dirty="0" err="1" smtClean="0"/>
              <a:t>spinetoram</a:t>
            </a:r>
            <a:r>
              <a:rPr lang="en-US" sz="2400" dirty="0" smtClean="0"/>
              <a:t>)</a:t>
            </a:r>
            <a:endParaRPr lang="en-US" sz="2400" dirty="0"/>
          </a:p>
        </p:txBody>
      </p:sp>
    </p:spTree>
    <p:extLst>
      <p:ext uri="{BB962C8B-B14F-4D97-AF65-F5344CB8AC3E}">
        <p14:creationId xmlns:p14="http://schemas.microsoft.com/office/powerpoint/2010/main" val="361184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61679934"/>
              </p:ext>
            </p:extLst>
          </p:nvPr>
        </p:nvGraphicFramePr>
        <p:xfrm>
          <a:off x="-1" y="1082733"/>
          <a:ext cx="12192001" cy="2309090"/>
        </p:xfrm>
        <a:graphic>
          <a:graphicData uri="http://schemas.openxmlformats.org/drawingml/2006/table">
            <a:tbl>
              <a:tblPr>
                <a:tableStyleId>{5C22544A-7EE6-4342-B048-85BDC9FD1C3A}</a:tableStyleId>
              </a:tblPr>
              <a:tblGrid>
                <a:gridCol w="711202"/>
                <a:gridCol w="1185331"/>
                <a:gridCol w="939800"/>
                <a:gridCol w="1016000"/>
                <a:gridCol w="973667"/>
                <a:gridCol w="897467"/>
                <a:gridCol w="1058333"/>
                <a:gridCol w="863600"/>
                <a:gridCol w="1075267"/>
                <a:gridCol w="1092200"/>
                <a:gridCol w="931333"/>
                <a:gridCol w="881554"/>
                <a:gridCol w="566247"/>
              </a:tblGrid>
              <a:tr h="230909">
                <a:tc>
                  <a:txBody>
                    <a:bodyPr/>
                    <a:lstStyle/>
                    <a:p>
                      <a:pPr algn="r" fontAlgn="b"/>
                      <a:r>
                        <a:rPr lang="en-US" sz="1200" b="1" u="none" strike="noStrike" dirty="0" smtClean="0">
                          <a:effectLst/>
                        </a:rPr>
                        <a:t>Spray date</a:t>
                      </a:r>
                      <a:endParaRPr lang="en-US" sz="1200" b="1" i="0" u="none" strike="noStrike" dirty="0">
                        <a:solidFill>
                          <a:srgbClr val="000000"/>
                        </a:solidFill>
                        <a:effectLst/>
                        <a:latin typeface="Calibri" panose="020F0502020204030204" pitchFamily="34" charset="0"/>
                      </a:endParaRPr>
                    </a:p>
                  </a:txBody>
                  <a:tcPr marL="7642" marR="7642" marT="7642" marB="0" anchor="b"/>
                </a:tc>
                <a:tc>
                  <a:txBody>
                    <a:bodyPr/>
                    <a:lstStyle/>
                    <a:p>
                      <a:pPr algn="ctr" fontAlgn="b"/>
                      <a:r>
                        <a:rPr lang="en-US" sz="1200" b="1" u="none" strike="noStrike" dirty="0">
                          <a:solidFill>
                            <a:schemeClr val="accent6"/>
                          </a:solidFill>
                          <a:effectLst/>
                        </a:rPr>
                        <a:t>Rotation 1</a:t>
                      </a:r>
                      <a:endParaRPr lang="en-US" sz="1200" b="1" i="0" u="none" strike="noStrike" dirty="0">
                        <a:solidFill>
                          <a:schemeClr val="accent6"/>
                        </a:solidFill>
                        <a:effectLst/>
                        <a:latin typeface="Calibri" panose="020F0502020204030204" pitchFamily="34" charset="0"/>
                      </a:endParaRPr>
                    </a:p>
                  </a:txBody>
                  <a:tcPr marL="7642" marR="7642" marT="7642" marB="0" anchor="b"/>
                </a:tc>
                <a:tc>
                  <a:txBody>
                    <a:bodyPr/>
                    <a:lstStyle/>
                    <a:p>
                      <a:pPr algn="ctr" fontAlgn="b"/>
                      <a:r>
                        <a:rPr lang="en-US" sz="1200" b="1" u="none" strike="noStrike" dirty="0">
                          <a:solidFill>
                            <a:schemeClr val="accent6"/>
                          </a:solidFill>
                          <a:effectLst/>
                        </a:rPr>
                        <a:t>Rotation 2</a:t>
                      </a:r>
                      <a:endParaRPr lang="en-US" sz="1200" b="1" i="0" u="none" strike="noStrike" dirty="0">
                        <a:solidFill>
                          <a:schemeClr val="accent6"/>
                        </a:solidFill>
                        <a:effectLst/>
                        <a:latin typeface="Calibri" panose="020F0502020204030204" pitchFamily="34" charset="0"/>
                      </a:endParaRPr>
                    </a:p>
                  </a:txBody>
                  <a:tcPr marL="7642" marR="7642" marT="7642" marB="0" anchor="b"/>
                </a:tc>
                <a:tc>
                  <a:txBody>
                    <a:bodyPr/>
                    <a:lstStyle/>
                    <a:p>
                      <a:pPr algn="ctr" fontAlgn="b"/>
                      <a:r>
                        <a:rPr lang="en-US" sz="1200" b="1" u="none" strike="noStrike" dirty="0">
                          <a:solidFill>
                            <a:schemeClr val="accent6"/>
                          </a:solidFill>
                          <a:effectLst/>
                        </a:rPr>
                        <a:t>Rotation 3</a:t>
                      </a:r>
                      <a:endParaRPr lang="en-US" sz="1200" b="1" i="0" u="none" strike="noStrike" dirty="0">
                        <a:solidFill>
                          <a:schemeClr val="accent6"/>
                        </a:solidFill>
                        <a:effectLst/>
                        <a:latin typeface="Calibri" panose="020F0502020204030204" pitchFamily="34" charset="0"/>
                      </a:endParaRPr>
                    </a:p>
                  </a:txBody>
                  <a:tcPr marL="7642" marR="7642" marT="7642" marB="0" anchor="b"/>
                </a:tc>
                <a:tc>
                  <a:txBody>
                    <a:bodyPr/>
                    <a:lstStyle/>
                    <a:p>
                      <a:pPr algn="ctr" fontAlgn="b"/>
                      <a:r>
                        <a:rPr lang="en-US" sz="1200" b="1" u="none" strike="noStrike" dirty="0">
                          <a:solidFill>
                            <a:schemeClr val="accent6"/>
                          </a:solidFill>
                          <a:effectLst/>
                        </a:rPr>
                        <a:t>Rotation 4</a:t>
                      </a:r>
                      <a:endParaRPr lang="en-US" sz="1200" b="1" i="0" u="none" strike="noStrike" dirty="0">
                        <a:solidFill>
                          <a:schemeClr val="accent6"/>
                        </a:solidFill>
                        <a:effectLst/>
                        <a:latin typeface="Calibri" panose="020F0502020204030204" pitchFamily="34" charset="0"/>
                      </a:endParaRPr>
                    </a:p>
                  </a:txBody>
                  <a:tcPr marL="7642" marR="7642" marT="7642" marB="0" anchor="b"/>
                </a:tc>
                <a:tc>
                  <a:txBody>
                    <a:bodyPr/>
                    <a:lstStyle/>
                    <a:p>
                      <a:pPr algn="ctr" fontAlgn="b"/>
                      <a:r>
                        <a:rPr lang="en-US" sz="1200" b="1" u="none" strike="noStrike" dirty="0" smtClean="0">
                          <a:solidFill>
                            <a:schemeClr val="accent2"/>
                          </a:solidFill>
                          <a:effectLst/>
                        </a:rPr>
                        <a:t>Insecticide </a:t>
                      </a:r>
                      <a:r>
                        <a:rPr lang="en-US" sz="1200" b="1" u="none" strike="noStrike" dirty="0">
                          <a:solidFill>
                            <a:schemeClr val="accent2"/>
                          </a:solidFill>
                          <a:effectLst/>
                        </a:rPr>
                        <a:t>5</a:t>
                      </a:r>
                      <a:endParaRPr lang="en-US" sz="1200" b="1" i="0" u="none" strike="noStrike" dirty="0">
                        <a:solidFill>
                          <a:schemeClr val="accent2"/>
                        </a:solidFill>
                        <a:effectLst/>
                        <a:latin typeface="Calibri" panose="020F0502020204030204" pitchFamily="34" charset="0"/>
                      </a:endParaRPr>
                    </a:p>
                  </a:txBody>
                  <a:tcPr marL="7642" marR="7642" marT="7642" marB="0" anchor="b"/>
                </a:tc>
                <a:tc>
                  <a:txBody>
                    <a:bodyPr/>
                    <a:lstStyle/>
                    <a:p>
                      <a:pPr algn="ctr" fontAlgn="b"/>
                      <a:r>
                        <a:rPr lang="en-US" sz="1200" b="1" u="none" strike="noStrike" dirty="0" smtClean="0">
                          <a:solidFill>
                            <a:schemeClr val="accent2"/>
                          </a:solidFill>
                          <a:effectLst/>
                        </a:rPr>
                        <a:t>Insecticide </a:t>
                      </a:r>
                      <a:r>
                        <a:rPr lang="en-US" sz="1200" b="1" u="none" strike="noStrike" dirty="0">
                          <a:solidFill>
                            <a:schemeClr val="accent2"/>
                          </a:solidFill>
                          <a:effectLst/>
                        </a:rPr>
                        <a:t>6</a:t>
                      </a:r>
                      <a:endParaRPr lang="en-US" sz="1200" b="1" i="0" u="none" strike="noStrike" dirty="0">
                        <a:solidFill>
                          <a:schemeClr val="accent2"/>
                        </a:solidFill>
                        <a:effectLst/>
                        <a:latin typeface="Calibri" panose="020F0502020204030204" pitchFamily="34" charset="0"/>
                      </a:endParaRPr>
                    </a:p>
                  </a:txBody>
                  <a:tcPr marL="7642" marR="7642" marT="7642" marB="0" anchor="b"/>
                </a:tc>
                <a:tc>
                  <a:txBody>
                    <a:bodyPr/>
                    <a:lstStyle/>
                    <a:p>
                      <a:pPr algn="ctr" fontAlgn="b"/>
                      <a:r>
                        <a:rPr lang="en-US" sz="1200" b="1" u="none" strike="noStrike" dirty="0">
                          <a:solidFill>
                            <a:schemeClr val="accent6"/>
                          </a:solidFill>
                          <a:effectLst/>
                        </a:rPr>
                        <a:t>Rotation 7</a:t>
                      </a:r>
                      <a:endParaRPr lang="en-US" sz="1200" b="1" i="0" u="none" strike="noStrike" dirty="0">
                        <a:solidFill>
                          <a:schemeClr val="accent6"/>
                        </a:solidFill>
                        <a:effectLst/>
                        <a:latin typeface="Calibri" panose="020F0502020204030204" pitchFamily="34" charset="0"/>
                      </a:endParaRPr>
                    </a:p>
                  </a:txBody>
                  <a:tcPr marL="7642" marR="7642" marT="7642" marB="0" anchor="b"/>
                </a:tc>
                <a:tc>
                  <a:txBody>
                    <a:bodyPr/>
                    <a:lstStyle/>
                    <a:p>
                      <a:pPr algn="ctr" fontAlgn="b"/>
                      <a:r>
                        <a:rPr lang="en-US" sz="1200" b="1" u="none" strike="noStrike" dirty="0" smtClean="0">
                          <a:solidFill>
                            <a:schemeClr val="accent2"/>
                          </a:solidFill>
                          <a:effectLst/>
                        </a:rPr>
                        <a:t>Insecticide </a:t>
                      </a:r>
                      <a:r>
                        <a:rPr lang="en-US" sz="1200" b="1" u="none" strike="noStrike" dirty="0">
                          <a:solidFill>
                            <a:schemeClr val="accent2"/>
                          </a:solidFill>
                          <a:effectLst/>
                        </a:rPr>
                        <a:t>8</a:t>
                      </a:r>
                      <a:endParaRPr lang="en-US" sz="1200" b="1" i="0" u="none" strike="noStrike" dirty="0">
                        <a:solidFill>
                          <a:schemeClr val="accent2"/>
                        </a:solidFill>
                        <a:effectLst/>
                        <a:latin typeface="Calibri" panose="020F0502020204030204" pitchFamily="34" charset="0"/>
                      </a:endParaRPr>
                    </a:p>
                  </a:txBody>
                  <a:tcPr marL="7642" marR="7642" marT="7642" marB="0" anchor="b"/>
                </a:tc>
                <a:tc>
                  <a:txBody>
                    <a:bodyPr/>
                    <a:lstStyle/>
                    <a:p>
                      <a:pPr algn="ctr" fontAlgn="b"/>
                      <a:r>
                        <a:rPr lang="en-US" sz="1200" b="1" u="none" strike="noStrike" dirty="0" smtClean="0">
                          <a:solidFill>
                            <a:schemeClr val="accent2"/>
                          </a:solidFill>
                          <a:effectLst/>
                        </a:rPr>
                        <a:t>Insecticide </a:t>
                      </a:r>
                      <a:r>
                        <a:rPr lang="en-US" sz="1200" b="1" u="none" strike="noStrike" dirty="0">
                          <a:solidFill>
                            <a:schemeClr val="accent2"/>
                          </a:solidFill>
                          <a:effectLst/>
                        </a:rPr>
                        <a:t>9</a:t>
                      </a:r>
                      <a:endParaRPr lang="en-US" sz="1200" b="1" i="0" u="none" strike="noStrike" dirty="0">
                        <a:solidFill>
                          <a:schemeClr val="accent2"/>
                        </a:solidFill>
                        <a:effectLst/>
                        <a:latin typeface="Calibri" panose="020F0502020204030204" pitchFamily="34" charset="0"/>
                      </a:endParaRPr>
                    </a:p>
                  </a:txBody>
                  <a:tcPr marL="7642" marR="7642" marT="7642" marB="0" anchor="b"/>
                </a:tc>
                <a:tc>
                  <a:txBody>
                    <a:bodyPr/>
                    <a:lstStyle/>
                    <a:p>
                      <a:pPr algn="ctr" fontAlgn="b"/>
                      <a:r>
                        <a:rPr lang="en-US" sz="1200" b="1" u="none" strike="noStrike" dirty="0" smtClean="0">
                          <a:solidFill>
                            <a:schemeClr val="accent2"/>
                          </a:solidFill>
                          <a:effectLst/>
                        </a:rPr>
                        <a:t>Insecticide </a:t>
                      </a:r>
                      <a:r>
                        <a:rPr lang="en-US" sz="1200" b="1" u="none" strike="noStrike" dirty="0">
                          <a:solidFill>
                            <a:schemeClr val="accent2"/>
                          </a:solidFill>
                          <a:effectLst/>
                        </a:rPr>
                        <a:t>10</a:t>
                      </a:r>
                      <a:endParaRPr lang="en-US" sz="1200" b="1" i="0" u="none" strike="noStrike" dirty="0">
                        <a:solidFill>
                          <a:schemeClr val="accent2"/>
                        </a:solidFill>
                        <a:effectLst/>
                        <a:latin typeface="Calibri" panose="020F0502020204030204" pitchFamily="34" charset="0"/>
                      </a:endParaRPr>
                    </a:p>
                  </a:txBody>
                  <a:tcPr marL="7642" marR="7642" marT="7642"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1" u="none" strike="noStrike" dirty="0" smtClean="0">
                          <a:solidFill>
                            <a:schemeClr val="accent6"/>
                          </a:solidFill>
                          <a:effectLst/>
                        </a:rPr>
                        <a:t>Rotation 11</a:t>
                      </a:r>
                      <a:endParaRPr lang="en-US" sz="1200" b="1" i="0" u="none" strike="noStrike" dirty="0" smtClean="0">
                        <a:solidFill>
                          <a:schemeClr val="accent6"/>
                        </a:solidFill>
                        <a:effectLst/>
                        <a:latin typeface="Calibri" panose="020F0502020204030204" pitchFamily="34" charset="0"/>
                      </a:endParaRPr>
                    </a:p>
                  </a:txBody>
                  <a:tcPr marL="7642" marR="7642" marT="7642" marB="0" anchor="b"/>
                </a:tc>
                <a:tc>
                  <a:txBody>
                    <a:bodyPr/>
                    <a:lstStyle/>
                    <a:p>
                      <a:pPr algn="ctr" fontAlgn="b"/>
                      <a:r>
                        <a:rPr lang="en-US" sz="1200" b="1" u="none" strike="noStrike" dirty="0">
                          <a:solidFill>
                            <a:schemeClr val="accent6"/>
                          </a:solidFill>
                          <a:effectLst/>
                        </a:rPr>
                        <a:t>Con</a:t>
                      </a:r>
                      <a:r>
                        <a:rPr lang="en-US" sz="1200" b="1" u="none" strike="noStrike" dirty="0">
                          <a:solidFill>
                            <a:schemeClr val="accent2"/>
                          </a:solidFill>
                          <a:effectLst/>
                        </a:rPr>
                        <a:t>trol</a:t>
                      </a:r>
                      <a:endParaRPr lang="en-US" sz="1200" b="1" i="0" u="none" strike="noStrike" dirty="0">
                        <a:solidFill>
                          <a:schemeClr val="accent2"/>
                        </a:solidFill>
                        <a:effectLst/>
                        <a:latin typeface="Calibri" panose="020F0502020204030204" pitchFamily="34" charset="0"/>
                      </a:endParaRPr>
                    </a:p>
                  </a:txBody>
                  <a:tcPr marL="7642" marR="7642" marT="7642" marB="0" anchor="b"/>
                </a:tc>
              </a:tr>
              <a:tr h="230909">
                <a:tc>
                  <a:txBody>
                    <a:bodyPr/>
                    <a:lstStyle/>
                    <a:p>
                      <a:pPr algn="r" fontAlgn="b"/>
                      <a:r>
                        <a:rPr lang="en-US" sz="1200" u="none" strike="noStrike" dirty="0">
                          <a:effectLst/>
                        </a:rPr>
                        <a:t>17-Nov</a:t>
                      </a:r>
                      <a:endParaRPr lang="en-US" sz="1200" b="0" i="0" u="none" strike="noStrike" dirty="0">
                        <a:solidFill>
                          <a:srgbClr val="000000"/>
                        </a:solidFill>
                        <a:effectLst/>
                        <a:latin typeface="Calibri" panose="020F0502020204030204" pitchFamily="34" charset="0"/>
                      </a:endParaRPr>
                    </a:p>
                  </a:txBody>
                  <a:tcPr marL="7642" marR="7642" marT="7642" marB="0" anchor="b"/>
                </a:tc>
                <a:tc>
                  <a:txBody>
                    <a:bodyPr/>
                    <a:lstStyle/>
                    <a:p>
                      <a:pPr algn="ctr" fontAlgn="b"/>
                      <a:r>
                        <a:rPr lang="en-US" sz="1200" u="none" strike="noStrike">
                          <a:effectLst/>
                        </a:rPr>
                        <a:t>Voliam flexi</a:t>
                      </a:r>
                      <a:endParaRPr lang="en-US" sz="1200" b="0" i="0" u="none" strike="noStrike">
                        <a:solidFill>
                          <a:srgbClr val="000000"/>
                        </a:solidFill>
                        <a:effectLst/>
                        <a:latin typeface="Calibri" panose="020F0502020204030204" pitchFamily="34" charset="0"/>
                      </a:endParaRPr>
                    </a:p>
                  </a:txBody>
                  <a:tcPr marL="7642" marR="7642" marT="7642" marB="0" anchor="b"/>
                </a:tc>
                <a:tc>
                  <a:txBody>
                    <a:bodyPr/>
                    <a:lstStyle/>
                    <a:p>
                      <a:pPr algn="ctr" fontAlgn="b"/>
                      <a:r>
                        <a:rPr lang="en-US" sz="1200" u="none" strike="noStrike" dirty="0" err="1">
                          <a:effectLst/>
                        </a:rPr>
                        <a:t>Voliam</a:t>
                      </a:r>
                      <a:r>
                        <a:rPr lang="en-US" sz="1200" u="none" strike="noStrike" dirty="0">
                          <a:effectLst/>
                        </a:rPr>
                        <a:t> flexi</a:t>
                      </a:r>
                      <a:endParaRPr lang="en-US" sz="1200" b="0" i="0" u="none" strike="noStrike" dirty="0">
                        <a:solidFill>
                          <a:srgbClr val="000000"/>
                        </a:solidFill>
                        <a:effectLst/>
                        <a:latin typeface="Calibri" panose="020F0502020204030204" pitchFamily="34" charset="0"/>
                      </a:endParaRPr>
                    </a:p>
                  </a:txBody>
                  <a:tcPr marL="7642" marR="7642" marT="7642" marB="0" anchor="b"/>
                </a:tc>
                <a:tc>
                  <a:txBody>
                    <a:bodyPr/>
                    <a:lstStyle/>
                    <a:p>
                      <a:pPr algn="ctr" fontAlgn="b"/>
                      <a:r>
                        <a:rPr lang="en-US" sz="1200" u="none" strike="noStrike">
                          <a:effectLst/>
                        </a:rPr>
                        <a:t>Voliam flexi</a:t>
                      </a:r>
                      <a:endParaRPr lang="en-US" sz="1200" b="0" i="0" u="none" strike="noStrike">
                        <a:solidFill>
                          <a:srgbClr val="000000"/>
                        </a:solidFill>
                        <a:effectLst/>
                        <a:latin typeface="Calibri" panose="020F0502020204030204" pitchFamily="34" charset="0"/>
                      </a:endParaRPr>
                    </a:p>
                  </a:txBody>
                  <a:tcPr marL="7642" marR="7642" marT="7642" marB="0" anchor="b"/>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7642" marR="7642" marT="7642" marB="0" anchor="b"/>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7642" marR="7642" marT="7642" marB="0" anchor="b"/>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7642" marR="7642" marT="7642" marB="0" anchor="b"/>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7642" marR="7642" marT="7642" marB="0" anchor="b"/>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7642" marR="7642" marT="7642" marB="0" anchor="b"/>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7642" marR="7642" marT="7642" marB="0" anchor="b"/>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7642" marR="7642" marT="7642" marB="0" anchor="b"/>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7642" marR="7642" marT="7642" marB="0" anchor="b"/>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7642" marR="7642" marT="7642" marB="0" anchor="b"/>
                </a:tc>
              </a:tr>
              <a:tr h="230909">
                <a:tc>
                  <a:txBody>
                    <a:bodyPr/>
                    <a:lstStyle/>
                    <a:p>
                      <a:pPr algn="r" fontAlgn="b"/>
                      <a:r>
                        <a:rPr lang="en-US" sz="1200" u="none" strike="noStrike" dirty="0">
                          <a:effectLst/>
                        </a:rPr>
                        <a:t>2-Dec</a:t>
                      </a:r>
                      <a:endParaRPr lang="en-US" sz="1200" b="0" i="0" u="none" strike="noStrike" dirty="0">
                        <a:solidFill>
                          <a:srgbClr val="000000"/>
                        </a:solidFill>
                        <a:effectLst/>
                        <a:latin typeface="Calibri" panose="020F0502020204030204" pitchFamily="34" charset="0"/>
                      </a:endParaRPr>
                    </a:p>
                  </a:txBody>
                  <a:tcPr marL="7642" marR="7642" marT="7642" marB="0" anchor="b"/>
                </a:tc>
                <a:tc>
                  <a:txBody>
                    <a:bodyPr/>
                    <a:lstStyle/>
                    <a:p>
                      <a:pPr algn="ctr" fontAlgn="b"/>
                      <a:r>
                        <a:rPr lang="en-US" sz="1200" u="none" strike="noStrike" dirty="0">
                          <a:solidFill>
                            <a:srgbClr val="FF0000"/>
                          </a:solidFill>
                          <a:effectLst/>
                        </a:rPr>
                        <a:t>Radiant</a:t>
                      </a:r>
                      <a:endParaRPr lang="en-US" sz="1200" b="0" i="0" u="none" strike="noStrike" dirty="0">
                        <a:solidFill>
                          <a:srgbClr val="FF0000"/>
                        </a:solidFill>
                        <a:effectLst/>
                        <a:latin typeface="Calibri" panose="020F0502020204030204" pitchFamily="34" charset="0"/>
                      </a:endParaRPr>
                    </a:p>
                  </a:txBody>
                  <a:tcPr marL="7642" marR="7642" marT="7642" marB="0" anchor="b"/>
                </a:tc>
                <a:tc>
                  <a:txBody>
                    <a:bodyPr/>
                    <a:lstStyle/>
                    <a:p>
                      <a:pPr algn="ctr" fontAlgn="b"/>
                      <a:r>
                        <a:rPr lang="en-US" sz="1200" u="none" strike="noStrike" dirty="0">
                          <a:solidFill>
                            <a:srgbClr val="FF0000"/>
                          </a:solidFill>
                          <a:effectLst/>
                        </a:rPr>
                        <a:t>Radiant</a:t>
                      </a:r>
                      <a:endParaRPr lang="en-US" sz="1200" b="0" i="0" u="none" strike="noStrike" dirty="0">
                        <a:solidFill>
                          <a:srgbClr val="FF0000"/>
                        </a:solidFill>
                        <a:effectLst/>
                        <a:latin typeface="Calibri" panose="020F0502020204030204" pitchFamily="34" charset="0"/>
                      </a:endParaRPr>
                    </a:p>
                  </a:txBody>
                  <a:tcPr marL="7642" marR="7642" marT="7642" marB="0" anchor="b"/>
                </a:tc>
                <a:tc>
                  <a:txBody>
                    <a:bodyPr/>
                    <a:lstStyle/>
                    <a:p>
                      <a:pPr algn="ctr" fontAlgn="b"/>
                      <a:r>
                        <a:rPr lang="en-US" sz="1200" u="none" strike="noStrike" dirty="0">
                          <a:solidFill>
                            <a:srgbClr val="FF0000"/>
                          </a:solidFill>
                          <a:effectLst/>
                        </a:rPr>
                        <a:t>Radiant</a:t>
                      </a:r>
                      <a:endParaRPr lang="en-US" sz="1200" b="0" i="0" u="none" strike="noStrike" dirty="0">
                        <a:solidFill>
                          <a:srgbClr val="FF0000"/>
                        </a:solidFill>
                        <a:effectLst/>
                        <a:latin typeface="Calibri" panose="020F0502020204030204" pitchFamily="34" charset="0"/>
                      </a:endParaRPr>
                    </a:p>
                  </a:txBody>
                  <a:tcPr marL="7642" marR="7642" marT="7642" marB="0" anchor="b"/>
                </a:tc>
                <a:tc>
                  <a:txBody>
                    <a:bodyPr/>
                    <a:lstStyle/>
                    <a:p>
                      <a:pPr algn="ctr" fontAlgn="b"/>
                      <a:r>
                        <a:rPr lang="en-US" sz="1200" u="none" strike="noStrike" dirty="0">
                          <a:solidFill>
                            <a:srgbClr val="FF0000"/>
                          </a:solidFill>
                          <a:effectLst/>
                        </a:rPr>
                        <a:t>Radiant</a:t>
                      </a:r>
                      <a:endParaRPr lang="en-US" sz="1200" b="0" i="0" u="none" strike="noStrike" dirty="0">
                        <a:solidFill>
                          <a:srgbClr val="FF0000"/>
                        </a:solidFill>
                        <a:effectLst/>
                        <a:latin typeface="Calibri" panose="020F0502020204030204" pitchFamily="34" charset="0"/>
                      </a:endParaRPr>
                    </a:p>
                  </a:txBody>
                  <a:tcPr marL="7642" marR="7642" marT="7642" marB="0" anchor="b"/>
                </a:tc>
                <a:tc>
                  <a:txBody>
                    <a:bodyPr/>
                    <a:lstStyle/>
                    <a:p>
                      <a:pPr algn="ctr" fontAlgn="b"/>
                      <a:r>
                        <a:rPr lang="en-US" sz="1200" u="none" strike="noStrike">
                          <a:effectLst/>
                        </a:rPr>
                        <a:t>Apta</a:t>
                      </a:r>
                      <a:endParaRPr lang="en-US" sz="1200" b="0" i="0" u="none" strike="noStrike">
                        <a:solidFill>
                          <a:srgbClr val="000000"/>
                        </a:solidFill>
                        <a:effectLst/>
                        <a:latin typeface="Calibri" panose="020F0502020204030204" pitchFamily="34" charset="0"/>
                      </a:endParaRPr>
                    </a:p>
                  </a:txBody>
                  <a:tcPr marL="7642" marR="7642" marT="7642" marB="0" anchor="b"/>
                </a:tc>
                <a:tc>
                  <a:txBody>
                    <a:bodyPr/>
                    <a:lstStyle/>
                    <a:p>
                      <a:pPr algn="ctr" fontAlgn="b"/>
                      <a:r>
                        <a:rPr lang="en-US" sz="1200" u="none" strike="noStrike">
                          <a:effectLst/>
                        </a:rPr>
                        <a:t>Exirel</a:t>
                      </a:r>
                      <a:endParaRPr lang="en-US" sz="1200" b="0" i="0" u="none" strike="noStrike">
                        <a:solidFill>
                          <a:srgbClr val="000000"/>
                        </a:solidFill>
                        <a:effectLst/>
                        <a:latin typeface="Calibri" panose="020F0502020204030204" pitchFamily="34" charset="0"/>
                      </a:endParaRPr>
                    </a:p>
                  </a:txBody>
                  <a:tcPr marL="7642" marR="7642" marT="7642" marB="0" anchor="b"/>
                </a:tc>
                <a:tc>
                  <a:txBody>
                    <a:bodyPr/>
                    <a:lstStyle/>
                    <a:p>
                      <a:pPr algn="ctr" fontAlgn="b"/>
                      <a:r>
                        <a:rPr lang="en-US" sz="1200" u="none" strike="noStrike">
                          <a:effectLst/>
                        </a:rPr>
                        <a:t>Grandevo</a:t>
                      </a:r>
                      <a:endParaRPr lang="en-US" sz="1200" b="0" i="0" u="none" strike="noStrike">
                        <a:solidFill>
                          <a:srgbClr val="000000"/>
                        </a:solidFill>
                        <a:effectLst/>
                        <a:latin typeface="Calibri" panose="020F0502020204030204" pitchFamily="34" charset="0"/>
                      </a:endParaRPr>
                    </a:p>
                  </a:txBody>
                  <a:tcPr marL="7642" marR="7642" marT="7642" marB="0" anchor="b"/>
                </a:tc>
                <a:tc>
                  <a:txBody>
                    <a:bodyPr/>
                    <a:lstStyle/>
                    <a:p>
                      <a:pPr algn="ctr" fontAlgn="b"/>
                      <a:r>
                        <a:rPr lang="en-US" sz="1200" u="none" strike="noStrike">
                          <a:effectLst/>
                        </a:rPr>
                        <a:t>Minecto Pro</a:t>
                      </a:r>
                      <a:endParaRPr lang="en-US" sz="1200" b="0" i="0" u="none" strike="noStrike">
                        <a:solidFill>
                          <a:srgbClr val="000000"/>
                        </a:solidFill>
                        <a:effectLst/>
                        <a:latin typeface="Calibri" panose="020F0502020204030204" pitchFamily="34" charset="0"/>
                      </a:endParaRPr>
                    </a:p>
                  </a:txBody>
                  <a:tcPr marL="7642" marR="7642" marT="7642" marB="0" anchor="b"/>
                </a:tc>
                <a:tc>
                  <a:txBody>
                    <a:bodyPr/>
                    <a:lstStyle/>
                    <a:p>
                      <a:pPr algn="ctr" fontAlgn="b"/>
                      <a:r>
                        <a:rPr lang="en-US" sz="1200" u="none" strike="noStrike" dirty="0">
                          <a:solidFill>
                            <a:schemeClr val="accent1"/>
                          </a:solidFill>
                          <a:effectLst/>
                        </a:rPr>
                        <a:t>Radiant</a:t>
                      </a:r>
                      <a:endParaRPr lang="en-US" sz="1200" b="0" i="0" u="none" strike="noStrike" dirty="0">
                        <a:solidFill>
                          <a:schemeClr val="accent1"/>
                        </a:solidFill>
                        <a:effectLst/>
                        <a:latin typeface="Calibri" panose="020F0502020204030204" pitchFamily="34" charset="0"/>
                      </a:endParaRPr>
                    </a:p>
                  </a:txBody>
                  <a:tcPr marL="7642" marR="7642" marT="7642" marB="0" anchor="b"/>
                </a:tc>
                <a:tc>
                  <a:txBody>
                    <a:bodyPr/>
                    <a:lstStyle/>
                    <a:p>
                      <a:pPr algn="ctr" fontAlgn="b"/>
                      <a:r>
                        <a:rPr lang="en-US" sz="1200" u="none" strike="noStrike">
                          <a:effectLst/>
                        </a:rPr>
                        <a:t>Closer</a:t>
                      </a:r>
                      <a:endParaRPr lang="en-US" sz="1200" b="0" i="0" u="none" strike="noStrike">
                        <a:solidFill>
                          <a:srgbClr val="000000"/>
                        </a:solidFill>
                        <a:effectLst/>
                        <a:latin typeface="Calibri" panose="020F0502020204030204" pitchFamily="34" charset="0"/>
                      </a:endParaRPr>
                    </a:p>
                  </a:txBody>
                  <a:tcPr marL="7642" marR="7642" marT="7642" marB="0" anchor="b"/>
                </a:tc>
                <a:tc>
                  <a:txBody>
                    <a:bodyPr/>
                    <a:lstStyle/>
                    <a:p>
                      <a:pPr algn="ctr" fontAlgn="b"/>
                      <a:r>
                        <a:rPr lang="en-US" sz="1200" u="none" strike="noStrike" dirty="0">
                          <a:solidFill>
                            <a:schemeClr val="accent1"/>
                          </a:solidFill>
                          <a:effectLst/>
                        </a:rPr>
                        <a:t>Radiant</a:t>
                      </a:r>
                      <a:endParaRPr lang="en-US" sz="1200" b="0" i="0" u="none" strike="noStrike" dirty="0">
                        <a:solidFill>
                          <a:schemeClr val="accent1"/>
                        </a:solidFill>
                        <a:effectLst/>
                        <a:latin typeface="Calibri" panose="020F0502020204030204" pitchFamily="34" charset="0"/>
                      </a:endParaRPr>
                    </a:p>
                  </a:txBody>
                  <a:tcPr marL="7642" marR="7642" marT="7642" marB="0" anchor="b"/>
                </a:tc>
                <a:tc>
                  <a:txBody>
                    <a:bodyPr/>
                    <a:lstStyle/>
                    <a:p>
                      <a:pPr algn="ctr" fontAlgn="b"/>
                      <a:r>
                        <a:rPr lang="en-US" sz="1200" u="none" strike="noStrike">
                          <a:effectLst/>
                        </a:rPr>
                        <a:t>water</a:t>
                      </a:r>
                      <a:endParaRPr lang="en-US" sz="1200" b="0" i="0" u="none" strike="noStrike">
                        <a:solidFill>
                          <a:srgbClr val="000000"/>
                        </a:solidFill>
                        <a:effectLst/>
                        <a:latin typeface="Calibri" panose="020F0502020204030204" pitchFamily="34" charset="0"/>
                      </a:endParaRPr>
                    </a:p>
                  </a:txBody>
                  <a:tcPr marL="7642" marR="7642" marT="7642" marB="0" anchor="b"/>
                </a:tc>
              </a:tr>
              <a:tr h="230909">
                <a:tc>
                  <a:txBody>
                    <a:bodyPr/>
                    <a:lstStyle/>
                    <a:p>
                      <a:pPr algn="r" fontAlgn="b"/>
                      <a:r>
                        <a:rPr lang="en-US" sz="1200" u="none" strike="noStrike" dirty="0">
                          <a:effectLst/>
                        </a:rPr>
                        <a:t>5-Dec</a:t>
                      </a:r>
                      <a:endParaRPr lang="en-US" sz="1200" b="0" i="0" u="none" strike="noStrike" dirty="0">
                        <a:solidFill>
                          <a:srgbClr val="000000"/>
                        </a:solidFill>
                        <a:effectLst/>
                        <a:latin typeface="Calibri" panose="020F0502020204030204" pitchFamily="34" charset="0"/>
                      </a:endParaRPr>
                    </a:p>
                  </a:txBody>
                  <a:tcPr marL="7642" marR="7642" marT="7642" marB="0" anchor="b"/>
                </a:tc>
                <a:tc>
                  <a:txBody>
                    <a:bodyPr/>
                    <a:lstStyle/>
                    <a:p>
                      <a:pPr algn="ctr" fontAlgn="b"/>
                      <a:r>
                        <a:rPr lang="en-US" sz="1200" u="none" strike="noStrike" dirty="0" smtClean="0">
                          <a:effectLst/>
                        </a:rPr>
                        <a:t>Rimon</a:t>
                      </a:r>
                      <a:endParaRPr lang="en-US" sz="1200" b="0" i="0" u="none" strike="noStrike" dirty="0">
                        <a:solidFill>
                          <a:srgbClr val="000000"/>
                        </a:solidFill>
                        <a:effectLst/>
                        <a:latin typeface="Calibri" panose="020F0502020204030204" pitchFamily="34" charset="0"/>
                      </a:endParaRPr>
                    </a:p>
                  </a:txBody>
                  <a:tcPr marL="7642" marR="7642" marT="7642" marB="0" anchor="b"/>
                </a:tc>
                <a:tc>
                  <a:txBody>
                    <a:bodyPr/>
                    <a:lstStyle/>
                    <a:p>
                      <a:pPr algn="ctr"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642" marR="7642" marT="7642" marB="0" anchor="b"/>
                </a:tc>
                <a:tc>
                  <a:txBody>
                    <a:bodyPr/>
                    <a:lstStyle/>
                    <a:p>
                      <a:pPr algn="ctr"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642" marR="7642" marT="7642" marB="0" anchor="b"/>
                </a:tc>
                <a:tc>
                  <a:txBody>
                    <a:bodyPr/>
                    <a:lstStyle/>
                    <a:p>
                      <a:pPr algn="ctr"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642" marR="7642" marT="7642" marB="0" anchor="b"/>
                </a:tc>
                <a:tc>
                  <a:txBody>
                    <a:bodyPr/>
                    <a:lstStyle/>
                    <a:p>
                      <a:pPr algn="ctr"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642" marR="7642" marT="7642" marB="0" anchor="b"/>
                </a:tc>
                <a:tc>
                  <a:txBody>
                    <a:bodyPr/>
                    <a:lstStyle/>
                    <a:p>
                      <a:pPr algn="ctr"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7642" marR="7642" marT="7642" marB="0" anchor="b"/>
                </a:tc>
                <a:tc>
                  <a:txBody>
                    <a:bodyPr/>
                    <a:lstStyle/>
                    <a:p>
                      <a:pPr algn="ctr"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642" marR="7642" marT="7642" marB="0" anchor="b"/>
                </a:tc>
                <a:tc>
                  <a:txBody>
                    <a:bodyPr/>
                    <a:lstStyle/>
                    <a:p>
                      <a:pPr algn="ctr"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642" marR="7642" marT="7642" marB="0" anchor="b"/>
                </a:tc>
                <a:tc>
                  <a:txBody>
                    <a:bodyPr/>
                    <a:lstStyle/>
                    <a:p>
                      <a:pPr algn="l" fontAlgn="b"/>
                      <a:r>
                        <a:rPr lang="en-US" sz="1200" u="none" strike="noStrike" dirty="0">
                          <a:solidFill>
                            <a:schemeClr val="accent1"/>
                          </a:solidFill>
                          <a:effectLst/>
                        </a:rPr>
                        <a:t> </a:t>
                      </a:r>
                      <a:endParaRPr lang="en-US" sz="1200" b="0" i="0" u="none" strike="noStrike" dirty="0">
                        <a:solidFill>
                          <a:schemeClr val="accent1"/>
                        </a:solidFill>
                        <a:effectLst/>
                        <a:latin typeface="Calibri" panose="020F0502020204030204" pitchFamily="34" charset="0"/>
                      </a:endParaRPr>
                    </a:p>
                  </a:txBody>
                  <a:tcPr marL="7642" marR="7642" marT="7642" marB="0" anchor="b"/>
                </a:tc>
                <a:tc>
                  <a:txBody>
                    <a:bodyPr/>
                    <a:lstStyle/>
                    <a:p>
                      <a:pPr algn="ctr"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642" marR="7642" marT="7642" marB="0" anchor="b"/>
                </a:tc>
                <a:tc>
                  <a:txBody>
                    <a:bodyPr/>
                    <a:lstStyle/>
                    <a:p>
                      <a:pPr algn="ctr"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642" marR="7642" marT="7642" marB="0" anchor="b"/>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7642" marR="7642" marT="7642" marB="0" anchor="b"/>
                </a:tc>
              </a:tr>
              <a:tr h="230909">
                <a:tc>
                  <a:txBody>
                    <a:bodyPr/>
                    <a:lstStyle/>
                    <a:p>
                      <a:pPr algn="r" fontAlgn="b"/>
                      <a:r>
                        <a:rPr lang="en-US" sz="1200" u="none" strike="noStrike" dirty="0">
                          <a:effectLst/>
                        </a:rPr>
                        <a:t>20-Dec</a:t>
                      </a:r>
                      <a:endParaRPr lang="en-US" sz="1200" b="0" i="0" u="none" strike="noStrike" dirty="0">
                        <a:solidFill>
                          <a:srgbClr val="000000"/>
                        </a:solidFill>
                        <a:effectLst/>
                        <a:latin typeface="Calibri" panose="020F0502020204030204" pitchFamily="34" charset="0"/>
                      </a:endParaRPr>
                    </a:p>
                  </a:txBody>
                  <a:tcPr marL="7642" marR="7642" marT="7642" marB="0" anchor="b"/>
                </a:tc>
                <a:tc>
                  <a:txBody>
                    <a:bodyPr/>
                    <a:lstStyle/>
                    <a:p>
                      <a:pPr algn="ctr" fontAlgn="b"/>
                      <a:r>
                        <a:rPr lang="en-US" sz="1200" u="none" strike="noStrike" dirty="0">
                          <a:effectLst/>
                        </a:rPr>
                        <a:t>Assail</a:t>
                      </a:r>
                      <a:endParaRPr lang="en-US" sz="1200" b="0" i="0" u="none" strike="noStrike" dirty="0">
                        <a:solidFill>
                          <a:srgbClr val="000000"/>
                        </a:solidFill>
                        <a:effectLst/>
                        <a:latin typeface="Calibri" panose="020F0502020204030204" pitchFamily="34" charset="0"/>
                      </a:endParaRPr>
                    </a:p>
                  </a:txBody>
                  <a:tcPr marL="7642" marR="7642" marT="7642" marB="0" anchor="b"/>
                </a:tc>
                <a:tc>
                  <a:txBody>
                    <a:bodyPr/>
                    <a:lstStyle/>
                    <a:p>
                      <a:pPr algn="ctr" fontAlgn="b"/>
                      <a:r>
                        <a:rPr lang="en-US" sz="1200" u="none" strike="noStrike">
                          <a:effectLst/>
                        </a:rPr>
                        <a:t>Assail</a:t>
                      </a:r>
                      <a:endParaRPr lang="en-US" sz="1200" b="0" i="0" u="none" strike="noStrike">
                        <a:solidFill>
                          <a:srgbClr val="000000"/>
                        </a:solidFill>
                        <a:effectLst/>
                        <a:latin typeface="Calibri" panose="020F0502020204030204" pitchFamily="34" charset="0"/>
                      </a:endParaRPr>
                    </a:p>
                  </a:txBody>
                  <a:tcPr marL="7642" marR="7642" marT="7642" marB="0" anchor="b"/>
                </a:tc>
                <a:tc>
                  <a:txBody>
                    <a:bodyPr/>
                    <a:lstStyle/>
                    <a:p>
                      <a:pPr algn="ctr" fontAlgn="b"/>
                      <a:r>
                        <a:rPr lang="en-US" sz="1200" u="none" strike="noStrike">
                          <a:effectLst/>
                        </a:rPr>
                        <a:t>Sivanto</a:t>
                      </a:r>
                      <a:endParaRPr lang="en-US" sz="1200" b="0" i="0" u="none" strike="noStrike">
                        <a:solidFill>
                          <a:srgbClr val="000000"/>
                        </a:solidFill>
                        <a:effectLst/>
                        <a:latin typeface="Calibri" panose="020F0502020204030204" pitchFamily="34" charset="0"/>
                      </a:endParaRPr>
                    </a:p>
                  </a:txBody>
                  <a:tcPr marL="7642" marR="7642" marT="7642" marB="0" anchor="b"/>
                </a:tc>
                <a:tc>
                  <a:txBody>
                    <a:bodyPr/>
                    <a:lstStyle/>
                    <a:p>
                      <a:pPr algn="ctr" fontAlgn="b"/>
                      <a:r>
                        <a:rPr lang="en-US" sz="1200" u="none" strike="noStrike">
                          <a:effectLst/>
                        </a:rPr>
                        <a:t>Assail</a:t>
                      </a:r>
                      <a:endParaRPr lang="en-US" sz="1200" b="0" i="0" u="none" strike="noStrike">
                        <a:solidFill>
                          <a:srgbClr val="000000"/>
                        </a:solidFill>
                        <a:effectLst/>
                        <a:latin typeface="Calibri" panose="020F0502020204030204" pitchFamily="34" charset="0"/>
                      </a:endParaRPr>
                    </a:p>
                  </a:txBody>
                  <a:tcPr marL="7642" marR="7642" marT="7642" marB="0" anchor="b"/>
                </a:tc>
                <a:tc>
                  <a:txBody>
                    <a:bodyPr/>
                    <a:lstStyle/>
                    <a:p>
                      <a:pPr algn="ctr" fontAlgn="b"/>
                      <a:r>
                        <a:rPr lang="en-US" sz="1200" u="none" strike="noStrike">
                          <a:effectLst/>
                        </a:rPr>
                        <a:t>Apta</a:t>
                      </a:r>
                      <a:endParaRPr lang="en-US" sz="1200" b="0" i="0" u="none" strike="noStrike">
                        <a:solidFill>
                          <a:srgbClr val="000000"/>
                        </a:solidFill>
                        <a:effectLst/>
                        <a:latin typeface="Calibri" panose="020F0502020204030204" pitchFamily="34" charset="0"/>
                      </a:endParaRPr>
                    </a:p>
                  </a:txBody>
                  <a:tcPr marL="7642" marR="7642" marT="7642" marB="0" anchor="b"/>
                </a:tc>
                <a:tc>
                  <a:txBody>
                    <a:bodyPr/>
                    <a:lstStyle/>
                    <a:p>
                      <a:pPr algn="ctr" fontAlgn="b"/>
                      <a:r>
                        <a:rPr lang="en-US" sz="1200" u="none" strike="noStrike">
                          <a:effectLst/>
                        </a:rPr>
                        <a:t>Exirel</a:t>
                      </a:r>
                      <a:endParaRPr lang="en-US" sz="1200" b="0" i="0" u="none" strike="noStrike">
                        <a:solidFill>
                          <a:srgbClr val="000000"/>
                        </a:solidFill>
                        <a:effectLst/>
                        <a:latin typeface="Calibri" panose="020F0502020204030204" pitchFamily="34" charset="0"/>
                      </a:endParaRPr>
                    </a:p>
                  </a:txBody>
                  <a:tcPr marL="7642" marR="7642" marT="7642" marB="0" anchor="b"/>
                </a:tc>
                <a:tc>
                  <a:txBody>
                    <a:bodyPr/>
                    <a:lstStyle/>
                    <a:p>
                      <a:pPr algn="ctr" fontAlgn="b"/>
                      <a:r>
                        <a:rPr lang="en-US" sz="1200" u="none" strike="noStrike" dirty="0">
                          <a:solidFill>
                            <a:schemeClr val="accent1"/>
                          </a:solidFill>
                          <a:effectLst/>
                        </a:rPr>
                        <a:t>Radiant</a:t>
                      </a:r>
                      <a:endParaRPr lang="en-US" sz="1200" b="0" i="0" u="none" strike="noStrike" dirty="0">
                        <a:solidFill>
                          <a:schemeClr val="accent1"/>
                        </a:solidFill>
                        <a:effectLst/>
                        <a:latin typeface="Calibri" panose="020F0502020204030204" pitchFamily="34" charset="0"/>
                      </a:endParaRPr>
                    </a:p>
                  </a:txBody>
                  <a:tcPr marL="7642" marR="7642" marT="7642" marB="0" anchor="b"/>
                </a:tc>
                <a:tc>
                  <a:txBody>
                    <a:bodyPr/>
                    <a:lstStyle/>
                    <a:p>
                      <a:pPr algn="ctr" fontAlgn="b"/>
                      <a:r>
                        <a:rPr lang="en-US" sz="1200" u="none" strike="noStrike">
                          <a:effectLst/>
                        </a:rPr>
                        <a:t>Minecto Pro</a:t>
                      </a:r>
                      <a:endParaRPr lang="en-US" sz="1200" b="0" i="0" u="none" strike="noStrike">
                        <a:solidFill>
                          <a:srgbClr val="000000"/>
                        </a:solidFill>
                        <a:effectLst/>
                        <a:latin typeface="Calibri" panose="020F0502020204030204" pitchFamily="34" charset="0"/>
                      </a:endParaRPr>
                    </a:p>
                  </a:txBody>
                  <a:tcPr marL="7642" marR="7642" marT="7642" marB="0" anchor="b"/>
                </a:tc>
                <a:tc>
                  <a:txBody>
                    <a:bodyPr/>
                    <a:lstStyle/>
                    <a:p>
                      <a:pPr algn="ctr" fontAlgn="b"/>
                      <a:r>
                        <a:rPr lang="en-US" sz="1200" u="none" strike="noStrike" dirty="0">
                          <a:solidFill>
                            <a:schemeClr val="accent1"/>
                          </a:solidFill>
                          <a:effectLst/>
                        </a:rPr>
                        <a:t>Radiant</a:t>
                      </a:r>
                      <a:endParaRPr lang="en-US" sz="1200" b="0" i="0" u="none" strike="noStrike" dirty="0">
                        <a:solidFill>
                          <a:schemeClr val="accent1"/>
                        </a:solidFill>
                        <a:effectLst/>
                        <a:latin typeface="Calibri" panose="020F0502020204030204" pitchFamily="34" charset="0"/>
                      </a:endParaRPr>
                    </a:p>
                  </a:txBody>
                  <a:tcPr marL="7642" marR="7642" marT="7642" marB="0" anchor="b"/>
                </a:tc>
                <a:tc>
                  <a:txBody>
                    <a:bodyPr/>
                    <a:lstStyle/>
                    <a:p>
                      <a:pPr algn="ctr" fontAlgn="b"/>
                      <a:r>
                        <a:rPr lang="en-US" sz="1200" u="none" strike="noStrike">
                          <a:effectLst/>
                        </a:rPr>
                        <a:t>Closer</a:t>
                      </a:r>
                      <a:endParaRPr lang="en-US" sz="1200" b="0" i="0" u="none" strike="noStrike">
                        <a:solidFill>
                          <a:srgbClr val="000000"/>
                        </a:solidFill>
                        <a:effectLst/>
                        <a:latin typeface="Calibri" panose="020F0502020204030204" pitchFamily="34" charset="0"/>
                      </a:endParaRPr>
                    </a:p>
                  </a:txBody>
                  <a:tcPr marL="7642" marR="7642" marT="7642" marB="0" anchor="b"/>
                </a:tc>
                <a:tc>
                  <a:txBody>
                    <a:bodyPr/>
                    <a:lstStyle/>
                    <a:p>
                      <a:pPr algn="ctr" fontAlgn="b"/>
                      <a:r>
                        <a:rPr lang="en-US" sz="1200" u="none" strike="noStrike">
                          <a:effectLst/>
                        </a:rPr>
                        <a:t>Closer</a:t>
                      </a:r>
                      <a:endParaRPr lang="en-US" sz="1200" b="0" i="0" u="none" strike="noStrike">
                        <a:solidFill>
                          <a:srgbClr val="000000"/>
                        </a:solidFill>
                        <a:effectLst/>
                        <a:latin typeface="Calibri" panose="020F0502020204030204" pitchFamily="34" charset="0"/>
                      </a:endParaRPr>
                    </a:p>
                  </a:txBody>
                  <a:tcPr marL="7642" marR="7642" marT="7642" marB="0" anchor="b"/>
                </a:tc>
                <a:tc>
                  <a:txBody>
                    <a:bodyPr/>
                    <a:lstStyle/>
                    <a:p>
                      <a:pPr algn="ctr" fontAlgn="b"/>
                      <a:r>
                        <a:rPr lang="en-US" sz="1200" u="none" strike="noStrike">
                          <a:effectLst/>
                        </a:rPr>
                        <a:t>water</a:t>
                      </a:r>
                      <a:endParaRPr lang="en-US" sz="1200" b="0" i="0" u="none" strike="noStrike">
                        <a:solidFill>
                          <a:srgbClr val="000000"/>
                        </a:solidFill>
                        <a:effectLst/>
                        <a:latin typeface="Calibri" panose="020F0502020204030204" pitchFamily="34" charset="0"/>
                      </a:endParaRPr>
                    </a:p>
                  </a:txBody>
                  <a:tcPr marL="7642" marR="7642" marT="7642" marB="0" anchor="b"/>
                </a:tc>
              </a:tr>
              <a:tr h="230909">
                <a:tc>
                  <a:txBody>
                    <a:bodyPr/>
                    <a:lstStyle/>
                    <a:p>
                      <a:pPr algn="r"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7642" marR="7642" marT="7642" marB="0" anchor="b"/>
                </a:tc>
                <a:tc>
                  <a:txBody>
                    <a:bodyPr/>
                    <a:lstStyle/>
                    <a:p>
                      <a:pPr algn="ctr"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7642" marR="7642" marT="7642" marB="0" anchor="b"/>
                </a:tc>
                <a:tc>
                  <a:txBody>
                    <a:bodyPr/>
                    <a:lstStyle/>
                    <a:p>
                      <a:pPr algn="ctr"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7642" marR="7642" marT="7642" marB="0" anchor="b"/>
                </a:tc>
                <a:tc>
                  <a:txBody>
                    <a:bodyPr/>
                    <a:lstStyle/>
                    <a:p>
                      <a:pPr algn="ctr"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7642" marR="7642" marT="7642" marB="0" anchor="b"/>
                </a:tc>
                <a:tc>
                  <a:txBody>
                    <a:bodyPr/>
                    <a:lstStyle/>
                    <a:p>
                      <a:pPr algn="ctr"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642" marR="7642" marT="7642" marB="0" anchor="b"/>
                </a:tc>
                <a:tc>
                  <a:txBody>
                    <a:bodyPr/>
                    <a:lstStyle/>
                    <a:p>
                      <a:pPr algn="ctr"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642" marR="7642" marT="7642" marB="0" anchor="b"/>
                </a:tc>
                <a:tc>
                  <a:txBody>
                    <a:bodyPr/>
                    <a:lstStyle/>
                    <a:p>
                      <a:pPr algn="ctr"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642" marR="7642" marT="7642" marB="0" anchor="b"/>
                </a:tc>
                <a:tc>
                  <a:txBody>
                    <a:bodyPr/>
                    <a:lstStyle/>
                    <a:p>
                      <a:pPr algn="ctr"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642" marR="7642" marT="7642" marB="0" anchor="b"/>
                </a:tc>
                <a:tc>
                  <a:txBody>
                    <a:bodyPr/>
                    <a:lstStyle/>
                    <a:p>
                      <a:pPr algn="ctr"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642" marR="7642" marT="7642" marB="0" anchor="b"/>
                </a:tc>
                <a:tc>
                  <a:txBody>
                    <a:bodyPr/>
                    <a:lstStyle/>
                    <a:p>
                      <a:pPr algn="l" fontAlgn="b"/>
                      <a:r>
                        <a:rPr lang="en-US" sz="1200" u="none" strike="noStrike" dirty="0">
                          <a:solidFill>
                            <a:schemeClr val="accent1"/>
                          </a:solidFill>
                          <a:effectLst/>
                        </a:rPr>
                        <a:t> </a:t>
                      </a:r>
                      <a:endParaRPr lang="en-US" sz="1200" b="0" i="0" u="none" strike="noStrike" dirty="0">
                        <a:solidFill>
                          <a:schemeClr val="accent1"/>
                        </a:solidFill>
                        <a:effectLst/>
                        <a:latin typeface="Calibri" panose="020F0502020204030204" pitchFamily="34" charset="0"/>
                      </a:endParaRPr>
                    </a:p>
                  </a:txBody>
                  <a:tcPr marL="7642" marR="7642" marT="7642" marB="0" anchor="b"/>
                </a:tc>
                <a:tc>
                  <a:txBody>
                    <a:bodyPr/>
                    <a:lstStyle/>
                    <a:p>
                      <a:pPr algn="ctr"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7642" marR="7642" marT="7642" marB="0" anchor="b"/>
                </a:tc>
                <a:tc>
                  <a:txBody>
                    <a:bodyPr/>
                    <a:lstStyle/>
                    <a:p>
                      <a:pPr algn="ctr"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7642" marR="7642" marT="7642" marB="0" anchor="b"/>
                </a:tc>
                <a:tc>
                  <a:txBody>
                    <a:bodyPr/>
                    <a:lstStyle/>
                    <a:p>
                      <a:pPr algn="ctr"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7642" marR="7642" marT="7642" marB="0" anchor="b"/>
                </a:tc>
              </a:tr>
              <a:tr h="230909">
                <a:tc>
                  <a:txBody>
                    <a:bodyPr/>
                    <a:lstStyle/>
                    <a:p>
                      <a:pPr algn="r" fontAlgn="b"/>
                      <a:r>
                        <a:rPr lang="en-US" sz="1200" u="none" strike="noStrike" dirty="0">
                          <a:effectLst/>
                        </a:rPr>
                        <a:t>8-Feb</a:t>
                      </a:r>
                      <a:endParaRPr lang="en-US" sz="1200" b="0" i="0" u="none" strike="noStrike" dirty="0">
                        <a:solidFill>
                          <a:srgbClr val="000000"/>
                        </a:solidFill>
                        <a:effectLst/>
                        <a:latin typeface="Calibri" panose="020F0502020204030204" pitchFamily="34" charset="0"/>
                      </a:endParaRPr>
                    </a:p>
                  </a:txBody>
                  <a:tcPr marL="7642" marR="7642" marT="7642" marB="0" anchor="b"/>
                </a:tc>
                <a:tc>
                  <a:txBody>
                    <a:bodyPr/>
                    <a:lstStyle/>
                    <a:p>
                      <a:pPr algn="ctr" fontAlgn="b"/>
                      <a:r>
                        <a:rPr lang="en-US" sz="1200" u="none" strike="noStrike" dirty="0">
                          <a:solidFill>
                            <a:srgbClr val="FF0000"/>
                          </a:solidFill>
                          <a:effectLst/>
                        </a:rPr>
                        <a:t>Radiant</a:t>
                      </a:r>
                      <a:endParaRPr lang="en-US" sz="1200" b="0" i="0" u="none" strike="noStrike" dirty="0">
                        <a:solidFill>
                          <a:srgbClr val="FF0000"/>
                        </a:solidFill>
                        <a:effectLst/>
                        <a:latin typeface="Calibri" panose="020F0502020204030204" pitchFamily="34" charset="0"/>
                      </a:endParaRPr>
                    </a:p>
                  </a:txBody>
                  <a:tcPr marL="7642" marR="7642" marT="7642" marB="0" anchor="b"/>
                </a:tc>
                <a:tc>
                  <a:txBody>
                    <a:bodyPr/>
                    <a:lstStyle/>
                    <a:p>
                      <a:pPr algn="ctr" fontAlgn="b"/>
                      <a:r>
                        <a:rPr lang="en-US" sz="1200" u="none" strike="noStrike" dirty="0">
                          <a:solidFill>
                            <a:srgbClr val="FF0000"/>
                          </a:solidFill>
                          <a:effectLst/>
                        </a:rPr>
                        <a:t>Radiant</a:t>
                      </a:r>
                      <a:endParaRPr lang="en-US" sz="1200" b="0" i="0" u="none" strike="noStrike" dirty="0">
                        <a:solidFill>
                          <a:srgbClr val="FF0000"/>
                        </a:solidFill>
                        <a:effectLst/>
                        <a:latin typeface="Calibri" panose="020F0502020204030204" pitchFamily="34" charset="0"/>
                      </a:endParaRPr>
                    </a:p>
                  </a:txBody>
                  <a:tcPr marL="7642" marR="7642" marT="7642" marB="0" anchor="b"/>
                </a:tc>
                <a:tc>
                  <a:txBody>
                    <a:bodyPr/>
                    <a:lstStyle/>
                    <a:p>
                      <a:pPr algn="ctr" fontAlgn="b"/>
                      <a:r>
                        <a:rPr lang="en-US" sz="1200" u="none" strike="noStrike" dirty="0">
                          <a:effectLst/>
                        </a:rPr>
                        <a:t>Assail</a:t>
                      </a:r>
                      <a:endParaRPr lang="en-US" sz="1200" b="0" i="0" u="none" strike="noStrike" dirty="0">
                        <a:solidFill>
                          <a:srgbClr val="000000"/>
                        </a:solidFill>
                        <a:effectLst/>
                        <a:latin typeface="Calibri" panose="020F0502020204030204" pitchFamily="34" charset="0"/>
                      </a:endParaRPr>
                    </a:p>
                  </a:txBody>
                  <a:tcPr marL="7642" marR="7642" marT="7642" marB="0" anchor="b"/>
                </a:tc>
                <a:tc>
                  <a:txBody>
                    <a:bodyPr/>
                    <a:lstStyle/>
                    <a:p>
                      <a:pPr algn="ctr" fontAlgn="b"/>
                      <a:r>
                        <a:rPr lang="en-US" sz="1200" u="none" strike="noStrike" dirty="0">
                          <a:effectLst/>
                        </a:rPr>
                        <a:t>Trilogy</a:t>
                      </a:r>
                      <a:endParaRPr lang="en-US" sz="1200" b="0" i="0" u="none" strike="noStrike" dirty="0">
                        <a:solidFill>
                          <a:srgbClr val="000000"/>
                        </a:solidFill>
                        <a:effectLst/>
                        <a:latin typeface="Calibri" panose="020F0502020204030204" pitchFamily="34" charset="0"/>
                      </a:endParaRPr>
                    </a:p>
                  </a:txBody>
                  <a:tcPr marL="7642" marR="7642" marT="7642" marB="0" anchor="b"/>
                </a:tc>
                <a:tc>
                  <a:txBody>
                    <a:bodyPr/>
                    <a:lstStyle/>
                    <a:p>
                      <a:pPr algn="ctr" fontAlgn="b"/>
                      <a:r>
                        <a:rPr lang="en-US" sz="1200" u="none" strike="noStrike" dirty="0" err="1">
                          <a:effectLst/>
                        </a:rPr>
                        <a:t>Apta</a:t>
                      </a:r>
                      <a:endParaRPr lang="en-US" sz="1200" b="0" i="0" u="none" strike="noStrike" dirty="0">
                        <a:solidFill>
                          <a:srgbClr val="000000"/>
                        </a:solidFill>
                        <a:effectLst/>
                        <a:latin typeface="Calibri" panose="020F0502020204030204" pitchFamily="34" charset="0"/>
                      </a:endParaRPr>
                    </a:p>
                  </a:txBody>
                  <a:tcPr marL="7642" marR="7642" marT="7642" marB="0" anchor="b"/>
                </a:tc>
                <a:tc>
                  <a:txBody>
                    <a:bodyPr/>
                    <a:lstStyle/>
                    <a:p>
                      <a:pPr algn="ctr" fontAlgn="b"/>
                      <a:r>
                        <a:rPr lang="en-US" sz="1200" u="none" strike="noStrike" dirty="0" err="1">
                          <a:effectLst/>
                        </a:rPr>
                        <a:t>Exirel</a:t>
                      </a:r>
                      <a:endParaRPr lang="en-US" sz="1200" b="0" i="0" u="none" strike="noStrike" dirty="0">
                        <a:solidFill>
                          <a:srgbClr val="000000"/>
                        </a:solidFill>
                        <a:effectLst/>
                        <a:latin typeface="Calibri" panose="020F0502020204030204" pitchFamily="34" charset="0"/>
                      </a:endParaRPr>
                    </a:p>
                  </a:txBody>
                  <a:tcPr marL="7642" marR="7642" marT="7642" marB="0" anchor="b"/>
                </a:tc>
                <a:tc>
                  <a:txBody>
                    <a:bodyPr/>
                    <a:lstStyle/>
                    <a:p>
                      <a:pPr algn="ctr" fontAlgn="b"/>
                      <a:r>
                        <a:rPr lang="en-US" sz="1200" u="none" strike="noStrike" dirty="0" err="1">
                          <a:effectLst/>
                        </a:rPr>
                        <a:t>Grandevo</a:t>
                      </a:r>
                      <a:endParaRPr lang="en-US" sz="1200" b="0" i="0" u="none" strike="noStrike" dirty="0">
                        <a:solidFill>
                          <a:srgbClr val="000000"/>
                        </a:solidFill>
                        <a:effectLst/>
                        <a:latin typeface="Calibri" panose="020F0502020204030204" pitchFamily="34" charset="0"/>
                      </a:endParaRPr>
                    </a:p>
                  </a:txBody>
                  <a:tcPr marL="7642" marR="7642" marT="7642" marB="0" anchor="b"/>
                </a:tc>
                <a:tc>
                  <a:txBody>
                    <a:bodyPr/>
                    <a:lstStyle/>
                    <a:p>
                      <a:pPr algn="ctr" fontAlgn="b"/>
                      <a:r>
                        <a:rPr lang="en-US" sz="1200" u="none" strike="noStrike" dirty="0" err="1">
                          <a:effectLst/>
                        </a:rPr>
                        <a:t>Minecto</a:t>
                      </a:r>
                      <a:r>
                        <a:rPr lang="en-US" sz="1200" u="none" strike="noStrike" dirty="0">
                          <a:effectLst/>
                        </a:rPr>
                        <a:t> Pro</a:t>
                      </a:r>
                      <a:endParaRPr lang="en-US" sz="1200" b="0" i="0" u="none" strike="noStrike" dirty="0">
                        <a:solidFill>
                          <a:srgbClr val="000000"/>
                        </a:solidFill>
                        <a:effectLst/>
                        <a:latin typeface="Calibri" panose="020F0502020204030204" pitchFamily="34" charset="0"/>
                      </a:endParaRPr>
                    </a:p>
                  </a:txBody>
                  <a:tcPr marL="7642" marR="7642" marT="7642" marB="0" anchor="b"/>
                </a:tc>
                <a:tc>
                  <a:txBody>
                    <a:bodyPr/>
                    <a:lstStyle/>
                    <a:p>
                      <a:pPr algn="ctr" fontAlgn="b"/>
                      <a:r>
                        <a:rPr lang="en-US" sz="1200" u="none" strike="noStrike" dirty="0">
                          <a:solidFill>
                            <a:schemeClr val="accent1"/>
                          </a:solidFill>
                          <a:effectLst/>
                        </a:rPr>
                        <a:t>Radiant</a:t>
                      </a:r>
                      <a:endParaRPr lang="en-US" sz="1200" b="0" i="0" u="none" strike="noStrike" dirty="0">
                        <a:solidFill>
                          <a:schemeClr val="accent1"/>
                        </a:solidFill>
                        <a:effectLst/>
                        <a:latin typeface="Calibri" panose="020F0502020204030204" pitchFamily="34" charset="0"/>
                      </a:endParaRPr>
                    </a:p>
                  </a:txBody>
                  <a:tcPr marL="7642" marR="7642" marT="7642" marB="0" anchor="b"/>
                </a:tc>
                <a:tc>
                  <a:txBody>
                    <a:bodyPr/>
                    <a:lstStyle/>
                    <a:p>
                      <a:pPr algn="ctr" fontAlgn="b"/>
                      <a:r>
                        <a:rPr lang="en-US" sz="1200" u="none" strike="noStrike" dirty="0">
                          <a:effectLst/>
                        </a:rPr>
                        <a:t>Closer</a:t>
                      </a:r>
                      <a:endParaRPr lang="en-US" sz="1200" b="0" i="0" u="none" strike="noStrike" dirty="0">
                        <a:solidFill>
                          <a:srgbClr val="000000"/>
                        </a:solidFill>
                        <a:effectLst/>
                        <a:latin typeface="Calibri" panose="020F0502020204030204" pitchFamily="34" charset="0"/>
                      </a:endParaRPr>
                    </a:p>
                  </a:txBody>
                  <a:tcPr marL="7642" marR="7642" marT="7642" marB="0" anchor="b"/>
                </a:tc>
                <a:tc>
                  <a:txBody>
                    <a:bodyPr/>
                    <a:lstStyle/>
                    <a:p>
                      <a:pPr algn="ctr" fontAlgn="b"/>
                      <a:r>
                        <a:rPr lang="en-US" sz="1200" u="none" strike="noStrike" dirty="0">
                          <a:solidFill>
                            <a:schemeClr val="accent1"/>
                          </a:solidFill>
                          <a:effectLst/>
                        </a:rPr>
                        <a:t>Radiant</a:t>
                      </a:r>
                      <a:endParaRPr lang="en-US" sz="1200" b="0" i="0" u="none" strike="noStrike" dirty="0">
                        <a:solidFill>
                          <a:schemeClr val="accent1"/>
                        </a:solidFill>
                        <a:effectLst/>
                        <a:latin typeface="Calibri" panose="020F0502020204030204" pitchFamily="34" charset="0"/>
                      </a:endParaRPr>
                    </a:p>
                  </a:txBody>
                  <a:tcPr marL="7642" marR="7642" marT="7642" marB="0" anchor="b"/>
                </a:tc>
                <a:tc>
                  <a:txBody>
                    <a:bodyPr/>
                    <a:lstStyle/>
                    <a:p>
                      <a:pPr algn="ctr" fontAlgn="b"/>
                      <a:r>
                        <a:rPr lang="en-US" sz="1200" u="none" strike="noStrike">
                          <a:effectLst/>
                        </a:rPr>
                        <a:t>water</a:t>
                      </a:r>
                      <a:endParaRPr lang="en-US" sz="1200" b="0" i="0" u="none" strike="noStrike">
                        <a:solidFill>
                          <a:srgbClr val="000000"/>
                        </a:solidFill>
                        <a:effectLst/>
                        <a:latin typeface="Calibri" panose="020F0502020204030204" pitchFamily="34" charset="0"/>
                      </a:endParaRPr>
                    </a:p>
                  </a:txBody>
                  <a:tcPr marL="7642" marR="7642" marT="7642" marB="0" anchor="b"/>
                </a:tc>
              </a:tr>
              <a:tr h="230909">
                <a:tc>
                  <a:txBody>
                    <a:bodyPr/>
                    <a:lstStyle/>
                    <a:p>
                      <a:pPr algn="r" fontAlgn="b"/>
                      <a:r>
                        <a:rPr lang="en-US" sz="1200" u="none" strike="noStrike" dirty="0" smtClean="0">
                          <a:effectLst/>
                        </a:rPr>
                        <a:t>16-Feb</a:t>
                      </a:r>
                      <a:endParaRPr lang="en-US" sz="1200" b="0" i="0" u="none" strike="noStrike" dirty="0">
                        <a:solidFill>
                          <a:srgbClr val="000000"/>
                        </a:solidFill>
                        <a:effectLst/>
                        <a:latin typeface="Calibri" panose="020F0502020204030204" pitchFamily="34" charset="0"/>
                      </a:endParaRPr>
                    </a:p>
                  </a:txBody>
                  <a:tcPr marL="7642" marR="7642" marT="7642" marB="0" anchor="b"/>
                </a:tc>
                <a:tc>
                  <a:txBody>
                    <a:bodyPr/>
                    <a:lstStyle/>
                    <a:p>
                      <a:pPr algn="ctr" fontAlgn="b"/>
                      <a:r>
                        <a:rPr lang="en-US" sz="1200" u="none" strike="noStrike" dirty="0" smtClean="0">
                          <a:effectLst/>
                        </a:rPr>
                        <a:t>Rimon</a:t>
                      </a:r>
                      <a:endParaRPr lang="en-US" sz="1200" b="0" i="0" u="none" strike="noStrike" dirty="0">
                        <a:solidFill>
                          <a:srgbClr val="000000"/>
                        </a:solidFill>
                        <a:effectLst/>
                        <a:latin typeface="Calibri" panose="020F0502020204030204" pitchFamily="34" charset="0"/>
                      </a:endParaRPr>
                    </a:p>
                  </a:txBody>
                  <a:tcPr marL="7642" marR="7642" marT="7642" marB="0" anchor="b"/>
                </a:tc>
                <a:tc>
                  <a:txBody>
                    <a:bodyPr/>
                    <a:lstStyle/>
                    <a:p>
                      <a:pPr algn="ctr"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642" marR="7642" marT="7642" marB="0" anchor="b"/>
                </a:tc>
                <a:tc>
                  <a:txBody>
                    <a:bodyPr/>
                    <a:lstStyle/>
                    <a:p>
                      <a:pPr algn="ctr"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642" marR="7642" marT="7642" marB="0" anchor="b"/>
                </a:tc>
                <a:tc>
                  <a:txBody>
                    <a:bodyPr/>
                    <a:lstStyle/>
                    <a:p>
                      <a:pPr algn="ctr" fontAlgn="b"/>
                      <a:r>
                        <a:rPr lang="en-US" sz="1200" u="none" strike="noStrike">
                          <a:effectLst/>
                        </a:rPr>
                        <a:t>Trilogy</a:t>
                      </a:r>
                      <a:endParaRPr lang="en-US" sz="1200" b="0" i="0" u="none" strike="noStrike">
                        <a:solidFill>
                          <a:srgbClr val="000000"/>
                        </a:solidFill>
                        <a:effectLst/>
                        <a:latin typeface="Calibri" panose="020F0502020204030204" pitchFamily="34" charset="0"/>
                      </a:endParaRPr>
                    </a:p>
                  </a:txBody>
                  <a:tcPr marL="7642" marR="7642" marT="7642"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642" marR="7642" marT="7642" marB="0" anchor="b"/>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7642" marR="7642" marT="7642"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642" marR="7642" marT="7642"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642" marR="7642" marT="7642" marB="0" anchor="b"/>
                </a:tc>
                <a:tc>
                  <a:txBody>
                    <a:bodyPr/>
                    <a:lstStyle/>
                    <a:p>
                      <a:pPr algn="l" fontAlgn="b"/>
                      <a:r>
                        <a:rPr lang="en-US" sz="1200" u="none" strike="noStrike" dirty="0">
                          <a:solidFill>
                            <a:schemeClr val="accent1"/>
                          </a:solidFill>
                          <a:effectLst/>
                        </a:rPr>
                        <a:t> </a:t>
                      </a:r>
                      <a:endParaRPr lang="en-US" sz="1200" b="0" i="0" u="none" strike="noStrike" dirty="0">
                        <a:solidFill>
                          <a:schemeClr val="accent1"/>
                        </a:solidFill>
                        <a:effectLst/>
                        <a:latin typeface="Calibri" panose="020F0502020204030204" pitchFamily="34" charset="0"/>
                      </a:endParaRPr>
                    </a:p>
                  </a:txBody>
                  <a:tcPr marL="7642" marR="7642" marT="7642"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642" marR="7642" marT="7642"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642" marR="7642" marT="7642"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642" marR="7642" marT="7642" marB="0" anchor="b"/>
                </a:tc>
              </a:tr>
              <a:tr h="230909">
                <a:tc>
                  <a:txBody>
                    <a:bodyPr/>
                    <a:lstStyle/>
                    <a:p>
                      <a:pPr algn="r" fontAlgn="b"/>
                      <a:r>
                        <a:rPr lang="en-US" sz="1200" u="none" strike="noStrike" dirty="0" smtClean="0">
                          <a:effectLst/>
                        </a:rPr>
                        <a:t>24-Feb</a:t>
                      </a:r>
                      <a:endParaRPr lang="en-US" sz="1200" b="0" i="0" u="none" strike="noStrike" dirty="0">
                        <a:solidFill>
                          <a:srgbClr val="000000"/>
                        </a:solidFill>
                        <a:effectLst/>
                        <a:latin typeface="Calibri" panose="020F0502020204030204" pitchFamily="34" charset="0"/>
                      </a:endParaRPr>
                    </a:p>
                  </a:txBody>
                  <a:tcPr marL="7642" marR="7642" marT="7642" marB="0" anchor="b"/>
                </a:tc>
                <a:tc>
                  <a:txBody>
                    <a:bodyPr/>
                    <a:lstStyle/>
                    <a:p>
                      <a:pPr algn="ctr" fontAlgn="b"/>
                      <a:r>
                        <a:rPr lang="en-US" sz="1200" u="none" strike="noStrike">
                          <a:effectLst/>
                        </a:rPr>
                        <a:t>Assail</a:t>
                      </a:r>
                      <a:endParaRPr lang="en-US" sz="1200" b="0" i="0" u="none" strike="noStrike">
                        <a:solidFill>
                          <a:srgbClr val="000000"/>
                        </a:solidFill>
                        <a:effectLst/>
                        <a:latin typeface="Calibri" panose="020F0502020204030204" pitchFamily="34" charset="0"/>
                      </a:endParaRPr>
                    </a:p>
                  </a:txBody>
                  <a:tcPr marL="7642" marR="7642" marT="7642" marB="0" anchor="b"/>
                </a:tc>
                <a:tc>
                  <a:txBody>
                    <a:bodyPr/>
                    <a:lstStyle/>
                    <a:p>
                      <a:pPr algn="ctr" fontAlgn="b"/>
                      <a:r>
                        <a:rPr lang="en-US" sz="1200" u="none" strike="noStrike">
                          <a:effectLst/>
                        </a:rPr>
                        <a:t>Beleaf</a:t>
                      </a:r>
                      <a:endParaRPr lang="en-US" sz="1200" b="0" i="0" u="none" strike="noStrike">
                        <a:solidFill>
                          <a:srgbClr val="000000"/>
                        </a:solidFill>
                        <a:effectLst/>
                        <a:latin typeface="Calibri" panose="020F0502020204030204" pitchFamily="34" charset="0"/>
                      </a:endParaRPr>
                    </a:p>
                  </a:txBody>
                  <a:tcPr marL="7642" marR="7642" marT="7642" marB="0" anchor="b"/>
                </a:tc>
                <a:tc>
                  <a:txBody>
                    <a:bodyPr/>
                    <a:lstStyle/>
                    <a:p>
                      <a:pPr algn="ctr" fontAlgn="b"/>
                      <a:r>
                        <a:rPr lang="en-US" sz="1200" u="none" strike="noStrike">
                          <a:effectLst/>
                        </a:rPr>
                        <a:t>Malathion</a:t>
                      </a:r>
                      <a:endParaRPr lang="en-US" sz="1200" b="0" i="0" u="none" strike="noStrike">
                        <a:solidFill>
                          <a:srgbClr val="000000"/>
                        </a:solidFill>
                        <a:effectLst/>
                        <a:latin typeface="Calibri" panose="020F0502020204030204" pitchFamily="34" charset="0"/>
                      </a:endParaRPr>
                    </a:p>
                  </a:txBody>
                  <a:tcPr marL="7642" marR="7642" marT="7642" marB="0" anchor="b"/>
                </a:tc>
                <a:tc>
                  <a:txBody>
                    <a:bodyPr/>
                    <a:lstStyle/>
                    <a:p>
                      <a:pPr algn="ctr" fontAlgn="b"/>
                      <a:r>
                        <a:rPr lang="en-US" sz="1200" u="none" strike="noStrike" dirty="0" smtClean="0">
                          <a:effectLst/>
                        </a:rPr>
                        <a:t>Trilogy</a:t>
                      </a:r>
                      <a:endParaRPr lang="en-US" sz="1200" b="0" i="0" u="none" strike="noStrike" dirty="0">
                        <a:solidFill>
                          <a:srgbClr val="FF0000"/>
                        </a:solidFill>
                        <a:effectLst/>
                        <a:latin typeface="Calibri" panose="020F0502020204030204" pitchFamily="34" charset="0"/>
                      </a:endParaRPr>
                    </a:p>
                  </a:txBody>
                  <a:tcPr marL="7642" marR="7642" marT="7642" marB="0" anchor="b"/>
                </a:tc>
                <a:tc>
                  <a:txBody>
                    <a:bodyPr/>
                    <a:lstStyle/>
                    <a:p>
                      <a:pPr algn="ctr" fontAlgn="b"/>
                      <a:r>
                        <a:rPr lang="en-US" sz="1200" u="none" strike="noStrike">
                          <a:effectLst/>
                        </a:rPr>
                        <a:t>Apta</a:t>
                      </a:r>
                      <a:endParaRPr lang="en-US" sz="1200" b="0" i="0" u="none" strike="noStrike">
                        <a:solidFill>
                          <a:srgbClr val="000000"/>
                        </a:solidFill>
                        <a:effectLst/>
                        <a:latin typeface="Calibri" panose="020F0502020204030204" pitchFamily="34" charset="0"/>
                      </a:endParaRPr>
                    </a:p>
                  </a:txBody>
                  <a:tcPr marL="7642" marR="7642" marT="7642" marB="0" anchor="b"/>
                </a:tc>
                <a:tc>
                  <a:txBody>
                    <a:bodyPr/>
                    <a:lstStyle/>
                    <a:p>
                      <a:pPr algn="ctr" fontAlgn="b"/>
                      <a:r>
                        <a:rPr lang="en-US" sz="1200" u="none" strike="noStrike">
                          <a:effectLst/>
                        </a:rPr>
                        <a:t>Exirel</a:t>
                      </a:r>
                      <a:endParaRPr lang="en-US" sz="1200" b="0" i="0" u="none" strike="noStrike">
                        <a:solidFill>
                          <a:srgbClr val="000000"/>
                        </a:solidFill>
                        <a:effectLst/>
                        <a:latin typeface="Calibri" panose="020F0502020204030204" pitchFamily="34" charset="0"/>
                      </a:endParaRPr>
                    </a:p>
                  </a:txBody>
                  <a:tcPr marL="7642" marR="7642" marT="7642" marB="0" anchor="b"/>
                </a:tc>
                <a:tc>
                  <a:txBody>
                    <a:bodyPr/>
                    <a:lstStyle/>
                    <a:p>
                      <a:pPr algn="ctr" fontAlgn="b"/>
                      <a:r>
                        <a:rPr lang="en-US" sz="1200" u="none" strike="noStrike" dirty="0">
                          <a:solidFill>
                            <a:schemeClr val="accent1"/>
                          </a:solidFill>
                          <a:effectLst/>
                        </a:rPr>
                        <a:t>Radiant</a:t>
                      </a:r>
                      <a:endParaRPr lang="en-US" sz="1200" b="0" i="0" u="none" strike="noStrike" dirty="0">
                        <a:solidFill>
                          <a:schemeClr val="accent1"/>
                        </a:solidFill>
                        <a:effectLst/>
                        <a:latin typeface="Calibri" panose="020F0502020204030204" pitchFamily="34" charset="0"/>
                      </a:endParaRPr>
                    </a:p>
                  </a:txBody>
                  <a:tcPr marL="7642" marR="7642" marT="7642" marB="0" anchor="b"/>
                </a:tc>
                <a:tc>
                  <a:txBody>
                    <a:bodyPr/>
                    <a:lstStyle/>
                    <a:p>
                      <a:pPr algn="ctr" fontAlgn="b"/>
                      <a:r>
                        <a:rPr lang="en-US" sz="1200" u="none" strike="noStrike">
                          <a:effectLst/>
                        </a:rPr>
                        <a:t>Minecto Pro</a:t>
                      </a:r>
                      <a:endParaRPr lang="en-US" sz="1200" b="0" i="0" u="none" strike="noStrike">
                        <a:solidFill>
                          <a:srgbClr val="000000"/>
                        </a:solidFill>
                        <a:effectLst/>
                        <a:latin typeface="Calibri" panose="020F0502020204030204" pitchFamily="34" charset="0"/>
                      </a:endParaRPr>
                    </a:p>
                  </a:txBody>
                  <a:tcPr marL="7642" marR="7642" marT="7642" marB="0" anchor="b"/>
                </a:tc>
                <a:tc>
                  <a:txBody>
                    <a:bodyPr/>
                    <a:lstStyle/>
                    <a:p>
                      <a:pPr algn="ctr" fontAlgn="b"/>
                      <a:r>
                        <a:rPr lang="en-US" sz="1200" u="none" strike="noStrike" dirty="0">
                          <a:solidFill>
                            <a:schemeClr val="accent1"/>
                          </a:solidFill>
                          <a:effectLst/>
                        </a:rPr>
                        <a:t>Radiant</a:t>
                      </a:r>
                      <a:endParaRPr lang="en-US" sz="1200" b="0" i="0" u="none" strike="noStrike" dirty="0">
                        <a:solidFill>
                          <a:schemeClr val="accent1"/>
                        </a:solidFill>
                        <a:effectLst/>
                        <a:latin typeface="Calibri" panose="020F0502020204030204" pitchFamily="34" charset="0"/>
                      </a:endParaRPr>
                    </a:p>
                  </a:txBody>
                  <a:tcPr marL="7642" marR="7642" marT="7642" marB="0" anchor="b"/>
                </a:tc>
                <a:tc>
                  <a:txBody>
                    <a:bodyPr/>
                    <a:lstStyle/>
                    <a:p>
                      <a:pPr algn="ctr" fontAlgn="b"/>
                      <a:r>
                        <a:rPr lang="en-US" sz="1200" u="none" strike="noStrike">
                          <a:effectLst/>
                        </a:rPr>
                        <a:t>Closer</a:t>
                      </a:r>
                      <a:endParaRPr lang="en-US" sz="1200" b="0" i="0" u="none" strike="noStrike">
                        <a:solidFill>
                          <a:srgbClr val="000000"/>
                        </a:solidFill>
                        <a:effectLst/>
                        <a:latin typeface="Calibri" panose="020F0502020204030204" pitchFamily="34" charset="0"/>
                      </a:endParaRPr>
                    </a:p>
                  </a:txBody>
                  <a:tcPr marL="7642" marR="7642" marT="7642" marB="0" anchor="b"/>
                </a:tc>
                <a:tc>
                  <a:txBody>
                    <a:bodyPr/>
                    <a:lstStyle/>
                    <a:p>
                      <a:pPr algn="ctr" fontAlgn="b"/>
                      <a:r>
                        <a:rPr lang="en-US" sz="1200" u="none" strike="noStrike">
                          <a:effectLst/>
                        </a:rPr>
                        <a:t>Closer</a:t>
                      </a:r>
                      <a:endParaRPr lang="en-US" sz="1200" b="0" i="0" u="none" strike="noStrike">
                        <a:solidFill>
                          <a:srgbClr val="000000"/>
                        </a:solidFill>
                        <a:effectLst/>
                        <a:latin typeface="Calibri" panose="020F0502020204030204" pitchFamily="34" charset="0"/>
                      </a:endParaRPr>
                    </a:p>
                  </a:txBody>
                  <a:tcPr marL="7642" marR="7642" marT="7642" marB="0" anchor="b"/>
                </a:tc>
                <a:tc>
                  <a:txBody>
                    <a:bodyPr/>
                    <a:lstStyle/>
                    <a:p>
                      <a:pPr algn="ctr" fontAlgn="b"/>
                      <a:r>
                        <a:rPr lang="en-US" sz="1200" u="none" strike="noStrike">
                          <a:effectLst/>
                        </a:rPr>
                        <a:t>water</a:t>
                      </a:r>
                      <a:endParaRPr lang="en-US" sz="1200" b="0" i="0" u="none" strike="noStrike">
                        <a:solidFill>
                          <a:srgbClr val="000000"/>
                        </a:solidFill>
                        <a:effectLst/>
                        <a:latin typeface="Calibri" panose="020F0502020204030204" pitchFamily="34" charset="0"/>
                      </a:endParaRPr>
                    </a:p>
                  </a:txBody>
                  <a:tcPr marL="7642" marR="7642" marT="7642" marB="0" anchor="b"/>
                </a:tc>
              </a:tr>
              <a:tr h="230909">
                <a:tc>
                  <a:txBody>
                    <a:bodyPr/>
                    <a:lstStyle/>
                    <a:p>
                      <a:pPr algn="r" fontAlgn="b"/>
                      <a:r>
                        <a:rPr lang="en-US" sz="1200" u="none" strike="noStrike" dirty="0" smtClean="0">
                          <a:effectLst/>
                        </a:rPr>
                        <a:t>10-Mar</a:t>
                      </a:r>
                      <a:endParaRPr lang="en-US" sz="1200" b="0" i="0" u="none" strike="noStrike" dirty="0">
                        <a:solidFill>
                          <a:srgbClr val="000000"/>
                        </a:solidFill>
                        <a:effectLst/>
                        <a:latin typeface="Calibri" panose="020F0502020204030204" pitchFamily="34" charset="0"/>
                      </a:endParaRPr>
                    </a:p>
                  </a:txBody>
                  <a:tcPr marL="7642" marR="7642" marT="7642" marB="0" anchor="b"/>
                </a:tc>
                <a:tc>
                  <a:txBody>
                    <a:bodyPr/>
                    <a:lstStyle/>
                    <a:p>
                      <a:pPr algn="ctr" fontAlgn="b"/>
                      <a:r>
                        <a:rPr lang="en-US" sz="1200" u="none" strike="noStrike" dirty="0">
                          <a:solidFill>
                            <a:srgbClr val="FF0000"/>
                          </a:solidFill>
                          <a:effectLst/>
                        </a:rPr>
                        <a:t>Radiant</a:t>
                      </a:r>
                      <a:endParaRPr lang="en-US" sz="1200" b="0" i="0" u="none" strike="noStrike" dirty="0">
                        <a:solidFill>
                          <a:srgbClr val="FF0000"/>
                        </a:solidFill>
                        <a:effectLst/>
                        <a:latin typeface="Calibri" panose="020F0502020204030204" pitchFamily="34" charset="0"/>
                      </a:endParaRPr>
                    </a:p>
                  </a:txBody>
                  <a:tcPr marL="7642" marR="7642" marT="7642" marB="0" anchor="b"/>
                </a:tc>
                <a:tc>
                  <a:txBody>
                    <a:bodyPr/>
                    <a:lstStyle/>
                    <a:p>
                      <a:pPr algn="ctr" fontAlgn="b"/>
                      <a:r>
                        <a:rPr lang="en-US" sz="1200" u="none" strike="noStrike">
                          <a:effectLst/>
                        </a:rPr>
                        <a:t>Sivanto</a:t>
                      </a:r>
                      <a:endParaRPr lang="en-US" sz="1200" b="0" i="0" u="none" strike="noStrike">
                        <a:solidFill>
                          <a:srgbClr val="000000"/>
                        </a:solidFill>
                        <a:effectLst/>
                        <a:latin typeface="Calibri" panose="020F0502020204030204" pitchFamily="34" charset="0"/>
                      </a:endParaRPr>
                    </a:p>
                  </a:txBody>
                  <a:tcPr marL="7642" marR="7642" marT="7642" marB="0" anchor="b"/>
                </a:tc>
                <a:tc>
                  <a:txBody>
                    <a:bodyPr/>
                    <a:lstStyle/>
                    <a:p>
                      <a:pPr algn="ctr" fontAlgn="b"/>
                      <a:r>
                        <a:rPr lang="en-US" sz="1200" u="none" strike="noStrike">
                          <a:effectLst/>
                        </a:rPr>
                        <a:t>Actara</a:t>
                      </a:r>
                      <a:endParaRPr lang="en-US" sz="1200" b="0" i="0" u="none" strike="noStrike">
                        <a:solidFill>
                          <a:srgbClr val="000000"/>
                        </a:solidFill>
                        <a:effectLst/>
                        <a:latin typeface="Calibri" panose="020F0502020204030204" pitchFamily="34" charset="0"/>
                      </a:endParaRPr>
                    </a:p>
                  </a:txBody>
                  <a:tcPr marL="7642" marR="7642" marT="7642" marB="0" anchor="b"/>
                </a:tc>
                <a:tc>
                  <a:txBody>
                    <a:bodyPr/>
                    <a:lstStyle/>
                    <a:p>
                      <a:pPr algn="ctr" fontAlgn="b"/>
                      <a:r>
                        <a:rPr lang="en-US" sz="1200" b="0" i="0" u="none" strike="noStrike" dirty="0" smtClean="0">
                          <a:solidFill>
                            <a:srgbClr val="FF0000"/>
                          </a:solidFill>
                          <a:effectLst/>
                          <a:latin typeface="+mn-lt"/>
                        </a:rPr>
                        <a:t>Radiant</a:t>
                      </a:r>
                      <a:endParaRPr lang="en-US" sz="1200" b="0" i="0" u="none" strike="noStrike" dirty="0">
                        <a:solidFill>
                          <a:srgbClr val="FF0000"/>
                        </a:solidFill>
                        <a:effectLst/>
                        <a:latin typeface="Calibri" panose="020F0502020204030204" pitchFamily="34" charset="0"/>
                      </a:endParaRPr>
                    </a:p>
                  </a:txBody>
                  <a:tcPr marL="7642" marR="7642" marT="7642" marB="0" anchor="b"/>
                </a:tc>
                <a:tc>
                  <a:txBody>
                    <a:bodyPr/>
                    <a:lstStyle/>
                    <a:p>
                      <a:pPr algn="ctr" fontAlgn="b"/>
                      <a:r>
                        <a:rPr lang="en-US" sz="1200" u="none" strike="noStrike">
                          <a:effectLst/>
                        </a:rPr>
                        <a:t>Apta</a:t>
                      </a:r>
                      <a:endParaRPr lang="en-US" sz="1200" b="0" i="0" u="none" strike="noStrike">
                        <a:solidFill>
                          <a:srgbClr val="000000"/>
                        </a:solidFill>
                        <a:effectLst/>
                        <a:latin typeface="Calibri" panose="020F0502020204030204" pitchFamily="34" charset="0"/>
                      </a:endParaRPr>
                    </a:p>
                  </a:txBody>
                  <a:tcPr marL="7642" marR="7642" marT="7642" marB="0" anchor="b"/>
                </a:tc>
                <a:tc>
                  <a:txBody>
                    <a:bodyPr/>
                    <a:lstStyle/>
                    <a:p>
                      <a:pPr algn="ctr" fontAlgn="b"/>
                      <a:r>
                        <a:rPr lang="en-US" sz="1200" u="none" strike="noStrike">
                          <a:effectLst/>
                        </a:rPr>
                        <a:t>Exirel</a:t>
                      </a:r>
                      <a:endParaRPr lang="en-US" sz="1200" b="0" i="0" u="none" strike="noStrike">
                        <a:solidFill>
                          <a:srgbClr val="000000"/>
                        </a:solidFill>
                        <a:effectLst/>
                        <a:latin typeface="Calibri" panose="020F0502020204030204" pitchFamily="34" charset="0"/>
                      </a:endParaRPr>
                    </a:p>
                  </a:txBody>
                  <a:tcPr marL="7642" marR="7642" marT="7642" marB="0" anchor="b"/>
                </a:tc>
                <a:tc>
                  <a:txBody>
                    <a:bodyPr/>
                    <a:lstStyle/>
                    <a:p>
                      <a:pPr algn="ctr" fontAlgn="b"/>
                      <a:r>
                        <a:rPr lang="en-US" sz="1200" u="none" strike="noStrike">
                          <a:effectLst/>
                        </a:rPr>
                        <a:t>Venerate</a:t>
                      </a:r>
                      <a:endParaRPr lang="en-US" sz="1200" b="0" i="0" u="none" strike="noStrike">
                        <a:solidFill>
                          <a:srgbClr val="000000"/>
                        </a:solidFill>
                        <a:effectLst/>
                        <a:latin typeface="Calibri" panose="020F0502020204030204" pitchFamily="34" charset="0"/>
                      </a:endParaRPr>
                    </a:p>
                  </a:txBody>
                  <a:tcPr marL="7642" marR="7642" marT="7642" marB="0" anchor="b"/>
                </a:tc>
                <a:tc>
                  <a:txBody>
                    <a:bodyPr/>
                    <a:lstStyle/>
                    <a:p>
                      <a:pPr algn="ctr" fontAlgn="b"/>
                      <a:r>
                        <a:rPr lang="en-US" sz="1200" u="none" strike="noStrike">
                          <a:effectLst/>
                        </a:rPr>
                        <a:t>Minecto Pro</a:t>
                      </a:r>
                      <a:endParaRPr lang="en-US" sz="1200" b="0" i="0" u="none" strike="noStrike">
                        <a:solidFill>
                          <a:srgbClr val="000000"/>
                        </a:solidFill>
                        <a:effectLst/>
                        <a:latin typeface="Calibri" panose="020F0502020204030204" pitchFamily="34" charset="0"/>
                      </a:endParaRPr>
                    </a:p>
                  </a:txBody>
                  <a:tcPr marL="7642" marR="7642" marT="7642" marB="0" anchor="b"/>
                </a:tc>
                <a:tc>
                  <a:txBody>
                    <a:bodyPr/>
                    <a:lstStyle/>
                    <a:p>
                      <a:pPr algn="ctr" fontAlgn="b"/>
                      <a:r>
                        <a:rPr lang="en-US" sz="1200" u="none" strike="noStrike" dirty="0">
                          <a:solidFill>
                            <a:schemeClr val="accent1"/>
                          </a:solidFill>
                          <a:effectLst/>
                        </a:rPr>
                        <a:t>Radiant</a:t>
                      </a:r>
                      <a:endParaRPr lang="en-US" sz="1200" b="0" i="0" u="none" strike="noStrike" dirty="0">
                        <a:solidFill>
                          <a:schemeClr val="accent1"/>
                        </a:solidFill>
                        <a:effectLst/>
                        <a:latin typeface="Calibri" panose="020F0502020204030204" pitchFamily="34" charset="0"/>
                      </a:endParaRPr>
                    </a:p>
                  </a:txBody>
                  <a:tcPr marL="7642" marR="7642" marT="7642" marB="0" anchor="b"/>
                </a:tc>
                <a:tc>
                  <a:txBody>
                    <a:bodyPr/>
                    <a:lstStyle/>
                    <a:p>
                      <a:pPr algn="ctr" fontAlgn="b"/>
                      <a:r>
                        <a:rPr lang="en-US" sz="1200" u="none" strike="noStrike">
                          <a:effectLst/>
                        </a:rPr>
                        <a:t>Closer</a:t>
                      </a:r>
                      <a:endParaRPr lang="en-US" sz="1200" b="0" i="0" u="none" strike="noStrike">
                        <a:solidFill>
                          <a:srgbClr val="000000"/>
                        </a:solidFill>
                        <a:effectLst/>
                        <a:latin typeface="Calibri" panose="020F0502020204030204" pitchFamily="34" charset="0"/>
                      </a:endParaRPr>
                    </a:p>
                  </a:txBody>
                  <a:tcPr marL="7642" marR="7642" marT="7642" marB="0" anchor="b"/>
                </a:tc>
                <a:tc>
                  <a:txBody>
                    <a:bodyPr/>
                    <a:lstStyle/>
                    <a:p>
                      <a:pPr algn="ctr" fontAlgn="b"/>
                      <a:r>
                        <a:rPr lang="en-US" sz="1200" u="none" strike="noStrike" dirty="0">
                          <a:solidFill>
                            <a:schemeClr val="accent1"/>
                          </a:solidFill>
                          <a:effectLst/>
                        </a:rPr>
                        <a:t>Radiant</a:t>
                      </a:r>
                      <a:endParaRPr lang="en-US" sz="1200" b="0" i="0" u="none" strike="noStrike" dirty="0">
                        <a:solidFill>
                          <a:schemeClr val="accent1"/>
                        </a:solidFill>
                        <a:effectLst/>
                        <a:latin typeface="Calibri" panose="020F0502020204030204" pitchFamily="34" charset="0"/>
                      </a:endParaRPr>
                    </a:p>
                  </a:txBody>
                  <a:tcPr marL="7642" marR="7642" marT="7642" marB="0" anchor="b"/>
                </a:tc>
                <a:tc>
                  <a:txBody>
                    <a:bodyPr/>
                    <a:lstStyle/>
                    <a:p>
                      <a:pPr algn="ctr" fontAlgn="b"/>
                      <a:r>
                        <a:rPr lang="en-US" sz="1200" u="none" strike="noStrike" dirty="0">
                          <a:effectLst/>
                        </a:rPr>
                        <a:t>water</a:t>
                      </a:r>
                      <a:endParaRPr lang="en-US" sz="1200" b="0" i="0" u="none" strike="noStrike" dirty="0">
                        <a:solidFill>
                          <a:srgbClr val="000000"/>
                        </a:solidFill>
                        <a:effectLst/>
                        <a:latin typeface="Calibri" panose="020F0502020204030204" pitchFamily="34" charset="0"/>
                      </a:endParaRPr>
                    </a:p>
                  </a:txBody>
                  <a:tcPr marL="7642" marR="7642" marT="7642" marB="0" anchor="b"/>
                </a:tc>
              </a:tr>
            </a:tbl>
          </a:graphicData>
        </a:graphic>
      </p:graphicFrame>
      <p:sp>
        <p:nvSpPr>
          <p:cNvPr id="3" name="TextBox 2"/>
          <p:cNvSpPr txBox="1"/>
          <p:nvPr/>
        </p:nvSpPr>
        <p:spPr>
          <a:xfrm>
            <a:off x="347247" y="3954051"/>
            <a:ext cx="4096057" cy="369332"/>
          </a:xfrm>
          <a:prstGeom prst="rect">
            <a:avLst/>
          </a:prstGeom>
          <a:noFill/>
        </p:spPr>
        <p:txBody>
          <a:bodyPr wrap="square" rtlCol="0">
            <a:spAutoFit/>
          </a:bodyPr>
          <a:lstStyle/>
          <a:p>
            <a:r>
              <a:rPr lang="en-US" dirty="0" smtClean="0">
                <a:solidFill>
                  <a:srgbClr val="FF0000"/>
                </a:solidFill>
              </a:rPr>
              <a:t>Radiant – low rate, 6 </a:t>
            </a:r>
            <a:r>
              <a:rPr lang="en-US" dirty="0" err="1" smtClean="0">
                <a:solidFill>
                  <a:srgbClr val="FF0000"/>
                </a:solidFill>
              </a:rPr>
              <a:t>fl</a:t>
            </a:r>
            <a:r>
              <a:rPr lang="en-US" dirty="0" smtClean="0">
                <a:solidFill>
                  <a:srgbClr val="FF0000"/>
                </a:solidFill>
              </a:rPr>
              <a:t> </a:t>
            </a:r>
            <a:r>
              <a:rPr lang="en-US" dirty="0" err="1" smtClean="0">
                <a:solidFill>
                  <a:srgbClr val="FF0000"/>
                </a:solidFill>
              </a:rPr>
              <a:t>oz</a:t>
            </a:r>
            <a:r>
              <a:rPr lang="en-US" dirty="0" smtClean="0">
                <a:solidFill>
                  <a:srgbClr val="FF0000"/>
                </a:solidFill>
              </a:rPr>
              <a:t>/A</a:t>
            </a:r>
            <a:endParaRPr lang="en-US" dirty="0">
              <a:solidFill>
                <a:srgbClr val="FF0000"/>
              </a:solidFill>
            </a:endParaRPr>
          </a:p>
        </p:txBody>
      </p:sp>
      <p:sp>
        <p:nvSpPr>
          <p:cNvPr id="4" name="TextBox 3"/>
          <p:cNvSpPr txBox="1"/>
          <p:nvPr/>
        </p:nvSpPr>
        <p:spPr>
          <a:xfrm>
            <a:off x="347247" y="4509008"/>
            <a:ext cx="3994562" cy="369332"/>
          </a:xfrm>
          <a:prstGeom prst="rect">
            <a:avLst/>
          </a:prstGeom>
          <a:noFill/>
        </p:spPr>
        <p:txBody>
          <a:bodyPr wrap="square" rtlCol="0">
            <a:spAutoFit/>
          </a:bodyPr>
          <a:lstStyle/>
          <a:p>
            <a:r>
              <a:rPr lang="en-US" dirty="0" smtClean="0">
                <a:solidFill>
                  <a:schemeClr val="accent1"/>
                </a:solidFill>
              </a:rPr>
              <a:t>Radiant – high rate, 10 </a:t>
            </a:r>
            <a:r>
              <a:rPr lang="en-US" dirty="0" err="1" smtClean="0">
                <a:solidFill>
                  <a:schemeClr val="accent1"/>
                </a:solidFill>
              </a:rPr>
              <a:t>fl</a:t>
            </a:r>
            <a:r>
              <a:rPr lang="en-US" dirty="0" smtClean="0">
                <a:solidFill>
                  <a:schemeClr val="accent1"/>
                </a:solidFill>
              </a:rPr>
              <a:t> </a:t>
            </a:r>
            <a:r>
              <a:rPr lang="en-US" dirty="0" err="1" smtClean="0">
                <a:solidFill>
                  <a:schemeClr val="accent1"/>
                </a:solidFill>
              </a:rPr>
              <a:t>oz</a:t>
            </a:r>
            <a:r>
              <a:rPr lang="en-US" dirty="0" smtClean="0">
                <a:solidFill>
                  <a:schemeClr val="accent1"/>
                </a:solidFill>
              </a:rPr>
              <a:t>/A</a:t>
            </a:r>
            <a:endParaRPr lang="en-US" dirty="0">
              <a:solidFill>
                <a:schemeClr val="accent1"/>
              </a:solidFill>
            </a:endParaRPr>
          </a:p>
        </p:txBody>
      </p:sp>
      <p:sp>
        <p:nvSpPr>
          <p:cNvPr id="5" name="TextBox 4"/>
          <p:cNvSpPr txBox="1"/>
          <p:nvPr/>
        </p:nvSpPr>
        <p:spPr>
          <a:xfrm>
            <a:off x="347247" y="5533073"/>
            <a:ext cx="6242396" cy="646331"/>
          </a:xfrm>
          <a:prstGeom prst="rect">
            <a:avLst/>
          </a:prstGeom>
          <a:noFill/>
        </p:spPr>
        <p:txBody>
          <a:bodyPr wrap="square" rtlCol="0">
            <a:spAutoFit/>
          </a:bodyPr>
          <a:lstStyle/>
          <a:p>
            <a:r>
              <a:rPr lang="en-US" dirty="0" smtClean="0"/>
              <a:t>Induce – non-ionic surfactant (0.25% v/v) used with all products &amp; control except </a:t>
            </a:r>
            <a:r>
              <a:rPr lang="en-US" dirty="0" err="1" smtClean="0"/>
              <a:t>Grandevo</a:t>
            </a:r>
            <a:r>
              <a:rPr lang="en-US" dirty="0" smtClean="0"/>
              <a:t>, Venerate, Trilogy</a:t>
            </a:r>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31605" r="7592"/>
          <a:stretch/>
        </p:blipFill>
        <p:spPr>
          <a:xfrm>
            <a:off x="7357533" y="4067817"/>
            <a:ext cx="4489397" cy="2492110"/>
          </a:xfrm>
          <a:prstGeom prst="rect">
            <a:avLst/>
          </a:prstGeom>
        </p:spPr>
      </p:pic>
      <p:cxnSp>
        <p:nvCxnSpPr>
          <p:cNvPr id="10" name="Straight Connector 9"/>
          <p:cNvCxnSpPr/>
          <p:nvPr/>
        </p:nvCxnSpPr>
        <p:spPr>
          <a:xfrm>
            <a:off x="99391" y="2341541"/>
            <a:ext cx="120926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75963" y="63478"/>
            <a:ext cx="5444067" cy="830997"/>
          </a:xfrm>
          <a:prstGeom prst="rect">
            <a:avLst/>
          </a:prstGeom>
          <a:solidFill>
            <a:schemeClr val="accent2"/>
          </a:solidFill>
        </p:spPr>
        <p:txBody>
          <a:bodyPr wrap="square" rtlCol="0">
            <a:spAutoFit/>
          </a:bodyPr>
          <a:lstStyle/>
          <a:p>
            <a:r>
              <a:rPr lang="en-US" sz="2400" b="1" dirty="0" smtClean="0">
                <a:solidFill>
                  <a:schemeClr val="bg1"/>
                </a:solidFill>
              </a:rPr>
              <a:t>How effective are unregistered insecticides?</a:t>
            </a:r>
          </a:p>
        </p:txBody>
      </p:sp>
      <p:sp>
        <p:nvSpPr>
          <p:cNvPr id="12" name="TextBox 11"/>
          <p:cNvSpPr txBox="1"/>
          <p:nvPr/>
        </p:nvSpPr>
        <p:spPr>
          <a:xfrm>
            <a:off x="347247" y="63478"/>
            <a:ext cx="5444067" cy="830997"/>
          </a:xfrm>
          <a:prstGeom prst="rect">
            <a:avLst/>
          </a:prstGeom>
          <a:solidFill>
            <a:schemeClr val="accent6"/>
          </a:solidFill>
        </p:spPr>
        <p:txBody>
          <a:bodyPr wrap="square" rtlCol="0">
            <a:spAutoFit/>
          </a:bodyPr>
          <a:lstStyle/>
          <a:p>
            <a:r>
              <a:rPr lang="en-US" sz="2400" b="1" dirty="0">
                <a:solidFill>
                  <a:schemeClr val="bg1"/>
                </a:solidFill>
              </a:rPr>
              <a:t>What are the most effective rotations of insecticides</a:t>
            </a:r>
            <a:r>
              <a:rPr lang="en-US" sz="2400" b="1" dirty="0" smtClean="0">
                <a:solidFill>
                  <a:schemeClr val="bg1"/>
                </a:solidFill>
              </a:rPr>
              <a:t>?</a:t>
            </a:r>
            <a:endParaRPr lang="en-US" sz="2400" b="1" dirty="0">
              <a:solidFill>
                <a:schemeClr val="bg1"/>
              </a:solidFill>
            </a:endParaRPr>
          </a:p>
        </p:txBody>
      </p:sp>
    </p:spTree>
    <p:extLst>
      <p:ext uri="{BB962C8B-B14F-4D97-AF65-F5344CB8AC3E}">
        <p14:creationId xmlns:p14="http://schemas.microsoft.com/office/powerpoint/2010/main" val="12962962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5600" y="2404532"/>
            <a:ext cx="4216400" cy="3162301"/>
          </a:xfrm>
          <a:prstGeom prst="rect">
            <a:avLst/>
          </a:prstGeom>
          <a:ln>
            <a:solidFill>
              <a:schemeClr val="tx1"/>
            </a:solid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3618" y="4259205"/>
            <a:ext cx="3465060" cy="2598795"/>
          </a:xfrm>
          <a:prstGeom prst="rect">
            <a:avLst/>
          </a:prstGeom>
          <a:ln>
            <a:solidFill>
              <a:schemeClr val="tx1"/>
            </a:solidFill>
          </a:ln>
        </p:spPr>
      </p:pic>
      <p:sp>
        <p:nvSpPr>
          <p:cNvPr id="2" name="TextBox 1"/>
          <p:cNvSpPr txBox="1"/>
          <p:nvPr/>
        </p:nvSpPr>
        <p:spPr>
          <a:xfrm>
            <a:off x="525685" y="575979"/>
            <a:ext cx="4994582" cy="5893921"/>
          </a:xfrm>
          <a:prstGeom prst="rect">
            <a:avLst/>
          </a:prstGeom>
          <a:noFill/>
        </p:spPr>
        <p:txBody>
          <a:bodyPr wrap="square" rtlCol="0">
            <a:spAutoFit/>
          </a:bodyPr>
          <a:lstStyle/>
          <a:p>
            <a:pPr>
              <a:spcAft>
                <a:spcPts val="1200"/>
              </a:spcAft>
            </a:pPr>
            <a:r>
              <a:rPr lang="en-US" sz="3600" dirty="0" smtClean="0">
                <a:solidFill>
                  <a:schemeClr val="accent2"/>
                </a:solidFill>
              </a:rPr>
              <a:t>Data:</a:t>
            </a:r>
          </a:p>
          <a:p>
            <a:pPr marL="342900" indent="-342900">
              <a:spcAft>
                <a:spcPts val="1200"/>
              </a:spcAft>
              <a:buFont typeface="Arial" panose="020B0604020202020204" pitchFamily="34" charset="0"/>
              <a:buChar char="•"/>
            </a:pPr>
            <a:r>
              <a:rPr lang="en-US" sz="2400" dirty="0" err="1" smtClean="0"/>
              <a:t>thrips</a:t>
            </a:r>
            <a:r>
              <a:rPr lang="en-US" sz="2400" dirty="0" smtClean="0"/>
              <a:t> on leaves</a:t>
            </a:r>
          </a:p>
          <a:p>
            <a:pPr marL="342900" indent="-342900">
              <a:spcAft>
                <a:spcPts val="1800"/>
              </a:spcAft>
              <a:buFont typeface="Arial" panose="020B0604020202020204" pitchFamily="34" charset="0"/>
              <a:buChar char="•"/>
            </a:pPr>
            <a:r>
              <a:rPr lang="en-US" sz="2400" dirty="0" smtClean="0"/>
              <a:t>aphids on leaves</a:t>
            </a:r>
          </a:p>
          <a:p>
            <a:pPr marL="342900" indent="-342900">
              <a:spcAft>
                <a:spcPts val="1800"/>
              </a:spcAft>
              <a:buFont typeface="Arial" panose="020B0604020202020204" pitchFamily="34" charset="0"/>
              <a:buChar char="•"/>
            </a:pPr>
            <a:r>
              <a:rPr lang="en-US" sz="2400" dirty="0" err="1" smtClean="0"/>
              <a:t>thrips</a:t>
            </a:r>
            <a:r>
              <a:rPr lang="en-US" sz="2400" dirty="0" smtClean="0"/>
              <a:t> in flowers</a:t>
            </a:r>
          </a:p>
          <a:p>
            <a:pPr marL="342900" indent="-342900">
              <a:spcAft>
                <a:spcPts val="1800"/>
              </a:spcAft>
              <a:buFont typeface="Arial" panose="020B0604020202020204" pitchFamily="34" charset="0"/>
              <a:buChar char="•"/>
            </a:pPr>
            <a:r>
              <a:rPr lang="en-US" sz="2400" dirty="0" err="1" smtClean="0"/>
              <a:t>thrips</a:t>
            </a:r>
            <a:r>
              <a:rPr lang="en-US" sz="2400" dirty="0" smtClean="0"/>
              <a:t> in green fruit</a:t>
            </a:r>
          </a:p>
          <a:p>
            <a:pPr marL="342900" indent="-342900">
              <a:spcAft>
                <a:spcPts val="1800"/>
              </a:spcAft>
              <a:buFont typeface="Arial" panose="020B0604020202020204" pitchFamily="34" charset="0"/>
              <a:buChar char="•"/>
            </a:pPr>
            <a:r>
              <a:rPr lang="en-US" sz="2400" dirty="0" smtClean="0"/>
              <a:t>seed bug on plants (Feb-Mar)</a:t>
            </a:r>
          </a:p>
          <a:p>
            <a:pPr marL="342900" indent="-342900">
              <a:spcAft>
                <a:spcPts val="1800"/>
              </a:spcAft>
              <a:buFont typeface="Arial" panose="020B0604020202020204" pitchFamily="34" charset="0"/>
              <a:buChar char="•"/>
            </a:pPr>
            <a:r>
              <a:rPr lang="en-US" sz="2400" dirty="0" smtClean="0"/>
              <a:t>leaf damage ratings</a:t>
            </a:r>
          </a:p>
          <a:p>
            <a:pPr marL="342900" indent="-342900">
              <a:spcAft>
                <a:spcPts val="1800"/>
              </a:spcAft>
              <a:buFont typeface="Arial" panose="020B0604020202020204" pitchFamily="34" charset="0"/>
              <a:buChar char="•"/>
            </a:pPr>
            <a:r>
              <a:rPr lang="en-US" sz="2400" dirty="0" smtClean="0"/>
              <a:t>marketable yield</a:t>
            </a:r>
          </a:p>
          <a:p>
            <a:pPr marL="342900" indent="-342900">
              <a:spcAft>
                <a:spcPts val="1800"/>
              </a:spcAft>
              <a:buFont typeface="Arial" panose="020B0604020202020204" pitchFamily="34" charset="0"/>
              <a:buChar char="•"/>
            </a:pPr>
            <a:r>
              <a:rPr lang="en-US" sz="2400" dirty="0" smtClean="0"/>
              <a:t>% damaged berries</a:t>
            </a:r>
            <a:endParaRPr lang="en-US" sz="2400" dirty="0" smtClean="0"/>
          </a:p>
          <a:p>
            <a:pPr marL="342900" indent="-342900">
              <a:buFontTx/>
              <a:buChar char="-"/>
            </a:pPr>
            <a:endParaRPr lang="en-US" sz="2400" dirty="0" smtClean="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5488" y="-1"/>
            <a:ext cx="3556001" cy="2667001"/>
          </a:xfrm>
          <a:prstGeom prst="rect">
            <a:avLst/>
          </a:prstGeom>
          <a:ln>
            <a:solidFill>
              <a:schemeClr val="tx1"/>
            </a:solidFill>
          </a:ln>
        </p:spPr>
      </p:pic>
    </p:spTree>
    <p:extLst>
      <p:ext uri="{BB962C8B-B14F-4D97-AF65-F5344CB8AC3E}">
        <p14:creationId xmlns:p14="http://schemas.microsoft.com/office/powerpoint/2010/main" val="30996489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5600" y="2404532"/>
            <a:ext cx="4216400" cy="3162301"/>
          </a:xfrm>
          <a:prstGeom prst="rect">
            <a:avLst/>
          </a:prstGeom>
          <a:ln>
            <a:solidFill>
              <a:schemeClr val="tx1"/>
            </a:solidFill>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3618" y="4259205"/>
            <a:ext cx="3465060" cy="2598795"/>
          </a:xfrm>
          <a:prstGeom prst="rect">
            <a:avLst/>
          </a:prstGeom>
          <a:ln>
            <a:solidFill>
              <a:schemeClr val="tx1"/>
            </a:solidFill>
          </a:ln>
        </p:spPr>
      </p:pic>
      <p:sp>
        <p:nvSpPr>
          <p:cNvPr id="4" name="TextBox 3"/>
          <p:cNvSpPr txBox="1"/>
          <p:nvPr/>
        </p:nvSpPr>
        <p:spPr>
          <a:xfrm>
            <a:off x="525685" y="575979"/>
            <a:ext cx="4994582" cy="5663089"/>
          </a:xfrm>
          <a:prstGeom prst="rect">
            <a:avLst/>
          </a:prstGeom>
          <a:noFill/>
        </p:spPr>
        <p:txBody>
          <a:bodyPr wrap="square" rtlCol="0">
            <a:spAutoFit/>
          </a:bodyPr>
          <a:lstStyle/>
          <a:p>
            <a:pPr>
              <a:spcAft>
                <a:spcPts val="1200"/>
              </a:spcAft>
            </a:pPr>
            <a:r>
              <a:rPr lang="en-US" sz="3600" dirty="0" smtClean="0">
                <a:solidFill>
                  <a:schemeClr val="accent2"/>
                </a:solidFill>
              </a:rPr>
              <a:t>Data:</a:t>
            </a:r>
          </a:p>
          <a:p>
            <a:pPr marL="342900" indent="-342900">
              <a:spcAft>
                <a:spcPts val="1200"/>
              </a:spcAft>
              <a:buFont typeface="Arial" panose="020B0604020202020204" pitchFamily="34" charset="0"/>
              <a:buChar char="•"/>
            </a:pPr>
            <a:r>
              <a:rPr lang="en-US" sz="3600" dirty="0" err="1" smtClean="0"/>
              <a:t>thrips</a:t>
            </a:r>
            <a:r>
              <a:rPr lang="en-US" sz="3600" dirty="0" smtClean="0"/>
              <a:t> on leaves</a:t>
            </a:r>
          </a:p>
          <a:p>
            <a:pPr marL="342900" indent="-342900">
              <a:spcAft>
                <a:spcPts val="1800"/>
              </a:spcAft>
              <a:buFont typeface="Arial" panose="020B0604020202020204" pitchFamily="34" charset="0"/>
              <a:buChar char="•"/>
            </a:pPr>
            <a:r>
              <a:rPr lang="en-US" sz="2400" dirty="0" smtClean="0"/>
              <a:t>aphids on leaves</a:t>
            </a:r>
          </a:p>
          <a:p>
            <a:pPr marL="342900" indent="-342900">
              <a:spcAft>
                <a:spcPts val="1800"/>
              </a:spcAft>
              <a:buFont typeface="Arial" panose="020B0604020202020204" pitchFamily="34" charset="0"/>
              <a:buChar char="•"/>
            </a:pPr>
            <a:r>
              <a:rPr lang="en-US" sz="2400" dirty="0" err="1" smtClean="0"/>
              <a:t>thrips</a:t>
            </a:r>
            <a:r>
              <a:rPr lang="en-US" sz="2400" dirty="0" smtClean="0"/>
              <a:t> in flowers</a:t>
            </a:r>
          </a:p>
          <a:p>
            <a:pPr marL="342900" indent="-342900">
              <a:spcAft>
                <a:spcPts val="1800"/>
              </a:spcAft>
              <a:buFont typeface="Arial" panose="020B0604020202020204" pitchFamily="34" charset="0"/>
              <a:buChar char="•"/>
            </a:pPr>
            <a:r>
              <a:rPr lang="en-US" sz="2400" dirty="0" err="1" smtClean="0"/>
              <a:t>thrips</a:t>
            </a:r>
            <a:r>
              <a:rPr lang="en-US" sz="2400" dirty="0" smtClean="0"/>
              <a:t> in green fruit</a:t>
            </a:r>
          </a:p>
          <a:p>
            <a:pPr marL="342900" indent="-342900">
              <a:spcAft>
                <a:spcPts val="1800"/>
              </a:spcAft>
              <a:buFont typeface="Arial" panose="020B0604020202020204" pitchFamily="34" charset="0"/>
              <a:buChar char="•"/>
            </a:pPr>
            <a:r>
              <a:rPr lang="en-US" sz="2400" dirty="0" smtClean="0"/>
              <a:t>seed bug on plants (Feb-Mar)</a:t>
            </a:r>
          </a:p>
          <a:p>
            <a:pPr marL="342900" indent="-342900">
              <a:spcAft>
                <a:spcPts val="1800"/>
              </a:spcAft>
              <a:buFont typeface="Arial" panose="020B0604020202020204" pitchFamily="34" charset="0"/>
              <a:buChar char="•"/>
            </a:pPr>
            <a:r>
              <a:rPr lang="en-US" sz="2400" dirty="0" smtClean="0"/>
              <a:t>leaf damage ratings</a:t>
            </a:r>
          </a:p>
          <a:p>
            <a:pPr marL="342900" indent="-342900">
              <a:spcAft>
                <a:spcPts val="1800"/>
              </a:spcAft>
              <a:buFont typeface="Arial" panose="020B0604020202020204" pitchFamily="34" charset="0"/>
              <a:buChar char="•"/>
            </a:pPr>
            <a:r>
              <a:rPr lang="en-US" sz="2400" dirty="0" smtClean="0"/>
              <a:t>marketable yield</a:t>
            </a:r>
          </a:p>
          <a:p>
            <a:pPr marL="342900" indent="-342900">
              <a:spcAft>
                <a:spcPts val="1800"/>
              </a:spcAft>
              <a:buFont typeface="Arial" panose="020B0604020202020204" pitchFamily="34" charset="0"/>
              <a:buChar char="•"/>
            </a:pPr>
            <a:r>
              <a:rPr lang="en-US" sz="3600" dirty="0" smtClean="0"/>
              <a:t>% damaged berries</a:t>
            </a:r>
            <a:endParaRPr lang="en-US" sz="3600" dirty="0" smtClean="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5488" y="-1"/>
            <a:ext cx="3556001" cy="2667001"/>
          </a:xfrm>
          <a:prstGeom prst="rect">
            <a:avLst/>
          </a:prstGeom>
          <a:ln>
            <a:solidFill>
              <a:schemeClr val="tx1"/>
            </a:solidFill>
          </a:ln>
        </p:spPr>
      </p:pic>
    </p:spTree>
    <p:extLst>
      <p:ext uri="{BB962C8B-B14F-4D97-AF65-F5344CB8AC3E}">
        <p14:creationId xmlns:p14="http://schemas.microsoft.com/office/powerpoint/2010/main" val="1392146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58263205"/>
              </p:ext>
            </p:extLst>
          </p:nvPr>
        </p:nvGraphicFramePr>
        <p:xfrm>
          <a:off x="135466" y="1269999"/>
          <a:ext cx="5020733" cy="29379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a:graphicFrameLocks/>
          </p:cNvGraphicFramePr>
          <p:nvPr>
            <p:extLst>
              <p:ext uri="{D42A27DB-BD31-4B8C-83A1-F6EECF244321}">
                <p14:modId xmlns:p14="http://schemas.microsoft.com/office/powerpoint/2010/main" val="3632025606"/>
              </p:ext>
            </p:extLst>
          </p:nvPr>
        </p:nvGraphicFramePr>
        <p:xfrm>
          <a:off x="2675467" y="1269999"/>
          <a:ext cx="5952065" cy="34120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a:graphicFrameLocks/>
          </p:cNvGraphicFramePr>
          <p:nvPr>
            <p:extLst>
              <p:ext uri="{D42A27DB-BD31-4B8C-83A1-F6EECF244321}">
                <p14:modId xmlns:p14="http://schemas.microsoft.com/office/powerpoint/2010/main" val="537487510"/>
              </p:ext>
            </p:extLst>
          </p:nvPr>
        </p:nvGraphicFramePr>
        <p:xfrm>
          <a:off x="6223000" y="1269999"/>
          <a:ext cx="4732867" cy="2937933"/>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296561" y="197709"/>
            <a:ext cx="11480572" cy="646331"/>
          </a:xfrm>
          <a:prstGeom prst="rect">
            <a:avLst/>
          </a:prstGeom>
          <a:noFill/>
        </p:spPr>
        <p:txBody>
          <a:bodyPr wrap="square" rtlCol="0">
            <a:spAutoFit/>
          </a:bodyPr>
          <a:lstStyle/>
          <a:p>
            <a:r>
              <a:rPr lang="en-US" sz="3600" dirty="0" err="1" smtClean="0">
                <a:latin typeface="Century Gothic" panose="020B0502020202020204" pitchFamily="34" charset="0"/>
              </a:rPr>
              <a:t>Thrips</a:t>
            </a:r>
            <a:r>
              <a:rPr lang="en-US" sz="3600" dirty="0" smtClean="0">
                <a:latin typeface="Century Gothic" panose="020B0502020202020204" pitchFamily="34" charset="0"/>
              </a:rPr>
              <a:t> species distribution on leaves</a:t>
            </a:r>
            <a:endParaRPr lang="en-US" sz="3600" i="1" dirty="0">
              <a:latin typeface="Century Gothic" panose="020B0502020202020204" pitchFamily="34" charset="0"/>
            </a:endParaRPr>
          </a:p>
        </p:txBody>
      </p:sp>
      <p:cxnSp>
        <p:nvCxnSpPr>
          <p:cNvPr id="6" name="Straight Connector 5"/>
          <p:cNvCxnSpPr/>
          <p:nvPr/>
        </p:nvCxnSpPr>
        <p:spPr>
          <a:xfrm>
            <a:off x="0" y="1054444"/>
            <a:ext cx="12192000" cy="388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94784" y="5410201"/>
            <a:ext cx="10117667" cy="1323439"/>
          </a:xfrm>
          <a:prstGeom prst="rect">
            <a:avLst/>
          </a:prstGeom>
          <a:noFill/>
        </p:spPr>
        <p:txBody>
          <a:bodyPr wrap="square" rtlCol="0">
            <a:spAutoFit/>
          </a:bodyPr>
          <a:lstStyle/>
          <a:p>
            <a:r>
              <a:rPr lang="en-US" sz="2000" i="1" dirty="0" err="1" smtClean="0"/>
              <a:t>Caliothrips</a:t>
            </a:r>
            <a:r>
              <a:rPr lang="en-US" sz="2000" i="1" dirty="0" smtClean="0"/>
              <a:t> </a:t>
            </a:r>
            <a:r>
              <a:rPr lang="en-US" sz="2000" i="1" dirty="0" err="1" smtClean="0"/>
              <a:t>fasciatus</a:t>
            </a:r>
            <a:r>
              <a:rPr lang="en-US" sz="2000" i="1" dirty="0" smtClean="0"/>
              <a:t> </a:t>
            </a:r>
            <a:r>
              <a:rPr lang="en-US" sz="2000" dirty="0" smtClean="0"/>
              <a:t>– American bean </a:t>
            </a:r>
            <a:r>
              <a:rPr lang="en-US" sz="2000" dirty="0" err="1" smtClean="0"/>
              <a:t>thrips</a:t>
            </a:r>
            <a:endParaRPr lang="en-US" sz="2000" dirty="0" smtClean="0"/>
          </a:p>
          <a:p>
            <a:pPr marL="285750" indent="-285750">
              <a:buFont typeface="Arial" panose="020B0604020202020204" pitchFamily="34" charset="0"/>
              <a:buChar char="•"/>
            </a:pPr>
            <a:r>
              <a:rPr lang="en-US" sz="2000" dirty="0" smtClean="0"/>
              <a:t>Found on strawberry in Brazil (one adult on a leaf in one location) </a:t>
            </a:r>
            <a:r>
              <a:rPr lang="en-US" sz="1400" dirty="0" smtClean="0"/>
              <a:t>(</a:t>
            </a:r>
            <a:r>
              <a:rPr lang="en-US" sz="1400" dirty="0" err="1" smtClean="0"/>
              <a:t>Pinent</a:t>
            </a:r>
            <a:r>
              <a:rPr lang="en-US" sz="1400" dirty="0" smtClean="0"/>
              <a:t> et al. 2011)</a:t>
            </a:r>
          </a:p>
          <a:p>
            <a:pPr marL="285750" indent="-285750">
              <a:buFont typeface="Arial" panose="020B0604020202020204" pitchFamily="34" charset="0"/>
              <a:buChar char="•"/>
            </a:pPr>
            <a:r>
              <a:rPr lang="en-US" sz="2000" dirty="0" smtClean="0"/>
              <a:t>A pest of citrus in S. California – moves from weeds in fall, concern on exported navel oranges</a:t>
            </a:r>
          </a:p>
          <a:p>
            <a:endParaRPr lang="en-US" sz="2000"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65030" y="4256742"/>
            <a:ext cx="2694841" cy="1815178"/>
          </a:xfrm>
          <a:prstGeom prst="rect">
            <a:avLst/>
          </a:prstGeom>
        </p:spPr>
      </p:pic>
      <p:sp>
        <p:nvSpPr>
          <p:cNvPr id="9" name="TextBox 8"/>
          <p:cNvSpPr txBox="1"/>
          <p:nvPr/>
        </p:nvSpPr>
        <p:spPr>
          <a:xfrm>
            <a:off x="6096000" y="1291283"/>
            <a:ext cx="1049867" cy="369332"/>
          </a:xfrm>
          <a:prstGeom prst="rect">
            <a:avLst/>
          </a:prstGeom>
          <a:noFill/>
        </p:spPr>
        <p:txBody>
          <a:bodyPr wrap="square" rtlCol="0">
            <a:spAutoFit/>
          </a:bodyPr>
          <a:lstStyle/>
          <a:p>
            <a:r>
              <a:rPr lang="en-US" dirty="0" smtClean="0"/>
              <a:t>94 </a:t>
            </a:r>
            <a:r>
              <a:rPr lang="en-US" dirty="0" err="1" smtClean="0"/>
              <a:t>thrips</a:t>
            </a:r>
            <a:endParaRPr lang="en-US" dirty="0"/>
          </a:p>
        </p:txBody>
      </p:sp>
      <p:sp>
        <p:nvSpPr>
          <p:cNvPr id="10" name="TextBox 9"/>
          <p:cNvSpPr txBox="1"/>
          <p:nvPr/>
        </p:nvSpPr>
        <p:spPr>
          <a:xfrm>
            <a:off x="3028026" y="1291283"/>
            <a:ext cx="1233741" cy="369332"/>
          </a:xfrm>
          <a:prstGeom prst="rect">
            <a:avLst/>
          </a:prstGeom>
          <a:noFill/>
        </p:spPr>
        <p:txBody>
          <a:bodyPr wrap="square" rtlCol="0">
            <a:spAutoFit/>
          </a:bodyPr>
          <a:lstStyle/>
          <a:p>
            <a:r>
              <a:rPr lang="en-US" dirty="0" smtClean="0"/>
              <a:t>347 </a:t>
            </a:r>
            <a:r>
              <a:rPr lang="en-US" dirty="0" err="1" smtClean="0"/>
              <a:t>thrips</a:t>
            </a:r>
            <a:endParaRPr lang="en-US" dirty="0"/>
          </a:p>
        </p:txBody>
      </p:sp>
      <p:sp>
        <p:nvSpPr>
          <p:cNvPr id="11" name="TextBox 10"/>
          <p:cNvSpPr txBox="1"/>
          <p:nvPr/>
        </p:nvSpPr>
        <p:spPr>
          <a:xfrm>
            <a:off x="8913285" y="1291284"/>
            <a:ext cx="1244506" cy="369332"/>
          </a:xfrm>
          <a:prstGeom prst="rect">
            <a:avLst/>
          </a:prstGeom>
          <a:noFill/>
        </p:spPr>
        <p:txBody>
          <a:bodyPr wrap="square" rtlCol="0">
            <a:spAutoFit/>
          </a:bodyPr>
          <a:lstStyle/>
          <a:p>
            <a:r>
              <a:rPr lang="en-US" dirty="0" smtClean="0"/>
              <a:t>142 </a:t>
            </a:r>
            <a:r>
              <a:rPr lang="en-US" dirty="0" err="1" smtClean="0"/>
              <a:t>thrips</a:t>
            </a:r>
            <a:endParaRPr lang="en-US" dirty="0"/>
          </a:p>
        </p:txBody>
      </p:sp>
    </p:spTree>
    <p:extLst>
      <p:ext uri="{BB962C8B-B14F-4D97-AF65-F5344CB8AC3E}">
        <p14:creationId xmlns:p14="http://schemas.microsoft.com/office/powerpoint/2010/main" val="292660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xmlns:lc="http://schemas.openxmlformats.org/drawingml/2006/lockedCanvas" xmlns="" id="{00000000-0008-0000-0500-000003000000}"/>
              </a:ext>
            </a:extLst>
          </p:cNvPr>
          <p:cNvGraphicFramePr>
            <a:graphicFrameLocks/>
          </p:cNvGraphicFramePr>
          <p:nvPr>
            <p:extLst>
              <p:ext uri="{D42A27DB-BD31-4B8C-83A1-F6EECF244321}">
                <p14:modId xmlns:p14="http://schemas.microsoft.com/office/powerpoint/2010/main" val="3154838810"/>
              </p:ext>
            </p:extLst>
          </p:nvPr>
        </p:nvGraphicFramePr>
        <p:xfrm>
          <a:off x="-1" y="355004"/>
          <a:ext cx="12068487" cy="612648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757020" y="0"/>
            <a:ext cx="11311466" cy="2554545"/>
          </a:xfrm>
          <a:prstGeom prst="rect">
            <a:avLst/>
          </a:prstGeom>
          <a:solidFill>
            <a:schemeClr val="accent6"/>
          </a:solidFill>
        </p:spPr>
        <p:txBody>
          <a:bodyPr wrap="square" rtlCol="0">
            <a:spAutoFit/>
          </a:bodyPr>
          <a:lstStyle/>
          <a:p>
            <a:pPr marL="342900" indent="-342900">
              <a:spcAft>
                <a:spcPts val="1200"/>
              </a:spcAft>
              <a:buFont typeface="Arial" panose="020B0604020202020204" pitchFamily="34" charset="0"/>
              <a:buChar char="•"/>
            </a:pPr>
            <a:r>
              <a:rPr lang="en-US" sz="2400" dirty="0" err="1"/>
              <a:t>Voliam</a:t>
            </a:r>
            <a:r>
              <a:rPr lang="en-US" sz="2400" dirty="0"/>
              <a:t> flexi (</a:t>
            </a:r>
            <a:r>
              <a:rPr lang="en-US" sz="2400" dirty="0" err="1"/>
              <a:t>thiamethoxam</a:t>
            </a:r>
            <a:r>
              <a:rPr lang="en-US" sz="2400" dirty="0"/>
              <a:t> + </a:t>
            </a:r>
            <a:r>
              <a:rPr lang="en-US" sz="2400" dirty="0" err="1"/>
              <a:t>cholorantraniliprole</a:t>
            </a:r>
            <a:r>
              <a:rPr lang="en-US" sz="2400" dirty="0"/>
              <a:t>) may slow the rate of </a:t>
            </a:r>
            <a:r>
              <a:rPr lang="en-US" sz="2400" dirty="0" err="1"/>
              <a:t>thrips</a:t>
            </a:r>
            <a:r>
              <a:rPr lang="en-US" sz="2400" dirty="0"/>
              <a:t> increase</a:t>
            </a:r>
          </a:p>
          <a:p>
            <a:pPr marL="342900" indent="-342900">
              <a:spcAft>
                <a:spcPts val="1200"/>
              </a:spcAft>
              <a:buFont typeface="Arial" panose="020B0604020202020204" pitchFamily="34" charset="0"/>
              <a:buChar char="•"/>
            </a:pPr>
            <a:r>
              <a:rPr lang="en-US" sz="2400" dirty="0" smtClean="0"/>
              <a:t>Rimon (</a:t>
            </a:r>
            <a:r>
              <a:rPr lang="en-US" sz="2400" dirty="0" err="1" smtClean="0"/>
              <a:t>novaluron</a:t>
            </a:r>
            <a:r>
              <a:rPr lang="en-US" sz="2400" dirty="0" smtClean="0"/>
              <a:t>) </a:t>
            </a:r>
            <a:r>
              <a:rPr lang="en-US" sz="2400" dirty="0"/>
              <a:t>+ Radiant </a:t>
            </a:r>
            <a:r>
              <a:rPr lang="en-US" sz="2400" dirty="0" smtClean="0"/>
              <a:t>(</a:t>
            </a:r>
            <a:r>
              <a:rPr lang="en-US" sz="2400" dirty="0" err="1" smtClean="0"/>
              <a:t>spinetoram</a:t>
            </a:r>
            <a:r>
              <a:rPr lang="en-US" sz="2400" dirty="0" smtClean="0"/>
              <a:t>) has </a:t>
            </a:r>
            <a:r>
              <a:rPr lang="en-US" sz="2400" dirty="0"/>
              <a:t>little added value over Radiant alone</a:t>
            </a:r>
          </a:p>
          <a:p>
            <a:pPr marL="342900" indent="-342900">
              <a:spcAft>
                <a:spcPts val="1200"/>
              </a:spcAft>
              <a:buFont typeface="Arial" panose="020B0604020202020204" pitchFamily="34" charset="0"/>
              <a:buChar char="•"/>
            </a:pPr>
            <a:r>
              <a:rPr lang="en-US" sz="2400" dirty="0" err="1"/>
              <a:t>Grandevo</a:t>
            </a:r>
            <a:r>
              <a:rPr lang="en-US" sz="2400" dirty="0"/>
              <a:t> (1 app.) is not highly </a:t>
            </a:r>
            <a:r>
              <a:rPr lang="en-US" sz="2400" dirty="0" smtClean="0"/>
              <a:t>effective</a:t>
            </a:r>
            <a:endParaRPr lang="en-US" sz="2400" dirty="0"/>
          </a:p>
          <a:p>
            <a:pPr marL="342900" indent="-342900">
              <a:spcAft>
                <a:spcPts val="1200"/>
              </a:spcAft>
              <a:buFont typeface="Arial" panose="020B0604020202020204" pitchFamily="34" charset="0"/>
              <a:buChar char="•"/>
            </a:pPr>
            <a:r>
              <a:rPr lang="en-US" sz="2400" dirty="0"/>
              <a:t>Radiant low rate almost equally effective as Radiant high rate</a:t>
            </a:r>
          </a:p>
          <a:p>
            <a:pPr marL="342900" indent="-342900">
              <a:spcAft>
                <a:spcPts val="1200"/>
              </a:spcAft>
              <a:buFont typeface="Arial" panose="020B0604020202020204" pitchFamily="34" charset="0"/>
              <a:buChar char="•"/>
            </a:pPr>
            <a:r>
              <a:rPr lang="en-US" sz="2400" dirty="0" err="1"/>
              <a:t>Sivanto</a:t>
            </a:r>
            <a:r>
              <a:rPr lang="en-US" sz="2400" dirty="0"/>
              <a:t> </a:t>
            </a:r>
            <a:r>
              <a:rPr lang="en-US" sz="2400" dirty="0" smtClean="0"/>
              <a:t>is equally </a:t>
            </a:r>
            <a:r>
              <a:rPr lang="en-US" sz="2400" dirty="0"/>
              <a:t>effective as Assail </a:t>
            </a:r>
            <a:r>
              <a:rPr lang="en-US" sz="2400" dirty="0" smtClean="0"/>
              <a:t>(</a:t>
            </a:r>
            <a:r>
              <a:rPr lang="en-US" sz="2400" dirty="0" err="1" smtClean="0"/>
              <a:t>acetamiprid</a:t>
            </a:r>
            <a:r>
              <a:rPr lang="en-US" sz="2400" dirty="0" smtClean="0"/>
              <a:t>) as </a:t>
            </a:r>
            <a:r>
              <a:rPr lang="en-US" sz="2400" dirty="0"/>
              <a:t>a second </a:t>
            </a:r>
            <a:r>
              <a:rPr lang="en-US" sz="2400" dirty="0" smtClean="0"/>
              <a:t>option</a:t>
            </a:r>
            <a:endParaRPr lang="en-US" sz="2400" dirty="0"/>
          </a:p>
        </p:txBody>
      </p:sp>
    </p:spTree>
    <p:extLst>
      <p:ext uri="{BB962C8B-B14F-4D97-AF65-F5344CB8AC3E}">
        <p14:creationId xmlns:p14="http://schemas.microsoft.com/office/powerpoint/2010/main" val="207823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xmlns:lc="http://schemas.openxmlformats.org/drawingml/2006/lockedCanvas" xmlns="" id="{00000000-0008-0000-0500-000008000000}"/>
              </a:ext>
            </a:extLst>
          </p:cNvPr>
          <p:cNvGraphicFramePr>
            <a:graphicFrameLocks/>
          </p:cNvGraphicFramePr>
          <p:nvPr>
            <p:extLst>
              <p:ext uri="{D42A27DB-BD31-4B8C-83A1-F6EECF244321}">
                <p14:modId xmlns:p14="http://schemas.microsoft.com/office/powerpoint/2010/main" val="3104858919"/>
              </p:ext>
            </p:extLst>
          </p:nvPr>
        </p:nvGraphicFramePr>
        <p:xfrm>
          <a:off x="0" y="105649"/>
          <a:ext cx="11612880" cy="64008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814640" y="0"/>
            <a:ext cx="11377360" cy="1354217"/>
          </a:xfrm>
          <a:prstGeom prst="rect">
            <a:avLst/>
          </a:prstGeom>
          <a:solidFill>
            <a:schemeClr val="accent2"/>
          </a:solidFill>
        </p:spPr>
        <p:txBody>
          <a:bodyPr wrap="square" rtlCol="0">
            <a:spAutoFit/>
          </a:bodyPr>
          <a:lstStyle/>
          <a:p>
            <a:pPr marL="342900" indent="-342900">
              <a:spcAft>
                <a:spcPts val="1200"/>
              </a:spcAft>
              <a:buFont typeface="Arial" panose="020B0604020202020204" pitchFamily="34" charset="0"/>
              <a:buChar char="•"/>
            </a:pPr>
            <a:r>
              <a:rPr lang="en-US" sz="2400" dirty="0" smtClean="0"/>
              <a:t>Closer (</a:t>
            </a:r>
            <a:r>
              <a:rPr lang="en-US" sz="2400" dirty="0" err="1" smtClean="0"/>
              <a:t>sulfoxaflor</a:t>
            </a:r>
            <a:r>
              <a:rPr lang="en-US" sz="2400" dirty="0" smtClean="0"/>
              <a:t>) is less effective than other tested products</a:t>
            </a:r>
          </a:p>
          <a:p>
            <a:pPr marL="342900" indent="-342900">
              <a:spcAft>
                <a:spcPts val="1200"/>
              </a:spcAft>
              <a:buFont typeface="Arial" panose="020B0604020202020204" pitchFamily="34" charset="0"/>
              <a:buChar char="•"/>
            </a:pPr>
            <a:r>
              <a:rPr lang="en-US" sz="2400" dirty="0" err="1" smtClean="0"/>
              <a:t>Exirel</a:t>
            </a:r>
            <a:r>
              <a:rPr lang="en-US" sz="2400" dirty="0" smtClean="0"/>
              <a:t> (</a:t>
            </a:r>
            <a:r>
              <a:rPr lang="en-US" sz="2400" dirty="0" err="1" smtClean="0"/>
              <a:t>cyantraniliprole</a:t>
            </a:r>
            <a:r>
              <a:rPr lang="en-US" sz="2400" dirty="0" smtClean="0"/>
              <a:t>) &amp; </a:t>
            </a:r>
            <a:r>
              <a:rPr lang="en-US" sz="2400" dirty="0" err="1" smtClean="0"/>
              <a:t>Apta</a:t>
            </a:r>
            <a:r>
              <a:rPr lang="en-US" sz="2400" dirty="0" smtClean="0"/>
              <a:t> (</a:t>
            </a:r>
            <a:r>
              <a:rPr lang="en-US" sz="2400" dirty="0" err="1" smtClean="0"/>
              <a:t>tolfenpyrad</a:t>
            </a:r>
            <a:r>
              <a:rPr lang="en-US" sz="2400" dirty="0" smtClean="0"/>
              <a:t>) &amp; </a:t>
            </a:r>
            <a:r>
              <a:rPr lang="en-US" sz="2400" dirty="0" err="1" smtClean="0"/>
              <a:t>Minecto</a:t>
            </a:r>
            <a:r>
              <a:rPr lang="en-US" sz="2400" dirty="0" smtClean="0"/>
              <a:t> </a:t>
            </a:r>
            <a:r>
              <a:rPr lang="en-US" sz="2400" dirty="0"/>
              <a:t>Pro (</a:t>
            </a:r>
            <a:r>
              <a:rPr lang="en-US" sz="2400" dirty="0" err="1"/>
              <a:t>cyantraniliprole</a:t>
            </a:r>
            <a:r>
              <a:rPr lang="en-US" sz="2400" dirty="0"/>
              <a:t> + </a:t>
            </a:r>
            <a:r>
              <a:rPr lang="en-US" sz="2400" dirty="0" err="1" smtClean="0"/>
              <a:t>abamectin</a:t>
            </a:r>
            <a:r>
              <a:rPr lang="en-US" sz="2400" dirty="0" smtClean="0"/>
              <a:t>) are almost as effective as Radiant</a:t>
            </a:r>
          </a:p>
        </p:txBody>
      </p:sp>
    </p:spTree>
    <p:extLst>
      <p:ext uri="{BB962C8B-B14F-4D97-AF65-F5344CB8AC3E}">
        <p14:creationId xmlns:p14="http://schemas.microsoft.com/office/powerpoint/2010/main" val="132185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3722</TotalTime>
  <Words>972</Words>
  <Application>Microsoft Office PowerPoint</Application>
  <PresentationFormat>Widescreen</PresentationFormat>
  <Paragraphs>382</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dc:creator>
  <cp:lastModifiedBy>JR</cp:lastModifiedBy>
  <cp:revision>99</cp:revision>
  <dcterms:created xsi:type="dcterms:W3CDTF">2017-04-10T20:41:15Z</dcterms:created>
  <dcterms:modified xsi:type="dcterms:W3CDTF">2017-04-18T01:44:26Z</dcterms:modified>
</cp:coreProperties>
</file>